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8" r:id="rId3"/>
    <p:sldId id="259" r:id="rId4"/>
    <p:sldId id="260" r:id="rId5"/>
    <p:sldId id="261" r:id="rId6"/>
    <p:sldId id="262" r:id="rId7"/>
    <p:sldId id="263" r:id="rId8"/>
    <p:sldId id="264" r:id="rId9"/>
    <p:sldId id="265" r:id="rId10"/>
    <p:sldId id="267" r:id="rId11"/>
    <p:sldId id="268" r:id="rId12"/>
    <p:sldId id="270" r:id="rId13"/>
    <p:sldId id="271" r:id="rId1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272">
          <p15:clr>
            <a:srgbClr val="A4A3A4"/>
          </p15:clr>
        </p15:guide>
        <p15:guide id="2" pos="7400">
          <p15:clr>
            <a:srgbClr val="A4A3A4"/>
          </p15:clr>
        </p15:guide>
        <p15:guide id="3" orient="horz" pos="472">
          <p15:clr>
            <a:srgbClr val="A4A3A4"/>
          </p15:clr>
        </p15:guide>
        <p15:guide id="4" orient="horz" pos="512">
          <p15:clr>
            <a:srgbClr val="A4A3A4"/>
          </p15:clr>
        </p15:guide>
        <p15:guide id="5" orient="horz" pos="4104">
          <p15:clr>
            <a:srgbClr val="A4A3A4"/>
          </p15:clr>
        </p15:guide>
        <p15:guide id="6" orient="horz" pos="405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16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65343" autoAdjust="0"/>
  </p:normalViewPr>
  <p:slideViewPr>
    <p:cSldViewPr snapToGrid="0">
      <p:cViewPr varScale="1">
        <p:scale>
          <a:sx n="64" d="100"/>
          <a:sy n="64" d="100"/>
        </p:scale>
        <p:origin x="1648" y="48"/>
      </p:cViewPr>
      <p:guideLst>
        <p:guide pos="272"/>
        <p:guide pos="7400"/>
        <p:guide orient="horz" pos="472"/>
        <p:guide orient="horz" pos="512"/>
        <p:guide orient="horz" pos="4104"/>
        <p:guide orient="horz" pos="4056"/>
      </p:guideLst>
    </p:cSldViewPr>
  </p:slideViewPr>
  <p:notesTextViewPr>
    <p:cViewPr>
      <p:scale>
        <a:sx n="150" d="100"/>
        <a:sy n="15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02:36:38.419"/>
    </inkml:context>
    <inkml:brush xml:id="br0">
      <inkml:brushProperty name="width" value="0.05" units="cm"/>
      <inkml:brushProperty name="height" value="0.05" units="cm"/>
    </inkml:brush>
  </inkml:definitions>
  <inkml:trace contextRef="#ctx0" brushRef="#br0">4156 11 1201,'0'0'2294,"-84"-10"6176,76 10-8499,0 0 0,0 1 0,1 1 0,-1-1 0,0 0 0,2 0 0,-2 1 0,0 0 0,2 0 0,-1 0 0,-1 1-1,2-1 1,-1 1 0,2 0 0,-1 0 0,-6 4 0,-82 67-652,29-23 584,46-34-320,-1 0 0,2 0 1,1 1-1,2 1 0,2-1 0,-18 34 0,-12 15 326,34-51 25,1-2 1,2 2 0,0-1 0,-3 24 0,-21 48-442,18-64 427,3 0 0,-9 42 0,0-1 192,-62 187 0,63-186 19,12-38-2,-2 0-1,-3 0 1,0-1-1,-23 34 1,-44 70-295,55-100 249,-60 90 763,69-98-694,-1-1 0,-3 1 0,-1-1 0,-1-2 0,-37 30 0,25-20-173,-88 82 288,91-87-249,-1 0 0,-2-2 0,-57 32 0,12-10 126,51-27-48,0-2 1,-1 0 0,-3-1-1,-57 22 1,71-31-67,1 2-1,1-2 1,0 1 0,2 1 0,-18 12 0,-59 26 119,-18 4-32,91-39-42,-2-1 0,0 0-1,-1-2 1,0 0 0,-1 1-1,-1-2 1,-1-1 0,-28 8 0,-26 18 55,-139 35 382,201-63-413,0 1-1,0-2 1,-1 1-1,1-2 0,-2 0 1,1 1-1,-19 0 1,24-2-61,1 2 0,-1-2 0,0 1 0,1 1 1,-1 0-1,1-1 0,0 2 0,-1-1 1,2 1-1,0-1 0,-12 6 0,-6 2 40,-109 28 365,7 6-190,113-38-193,-2 0 0,1-1 1,-1 0-1,1 0 0,-2-1 0,0 0 0,0 0 0,0-2 0,-1 1 1,-20 1-1,26-3-72,-1 0 0,1 1 0,-1-1 0,2 2 1,-1-1-1,-16 6 0,-9 0 73,-158 27-210,174-29 120,-19 2-324,-66 5 295,-6 4-12,-151-11-362,262-6 440,-2 0 0,1 0 0,-1 0 1,2 1-1,-2-1 0,1 0 0,1 0 0,-2 2 0,0-2 0,2 0 0,-1 1 0,-1-1 0,2 1 0,-1-1 0,0 1 0,0 1 0,0-2 1,-2 2-1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09T02:36:42.268"/>
    </inkml:context>
    <inkml:brush xml:id="br0">
      <inkml:brushProperty name="width" value="0.05" units="cm"/>
      <inkml:brushProperty name="height" value="0.05" units="cm"/>
    </inkml:brush>
  </inkml:definitions>
  <inkml:trace contextRef="#ctx0" brushRef="#br0">1 11 1201,'0'0'2294,"84"-10"6176,-76 10-8499,0 0 0,-1 1 0,1 1 0,0-1 0,-2 0 0,2 0 0,0 1 0,-2 0 0,2 0 0,-1 0 0,-1 1-1,2-1 1,-3 1 0,1 0 0,1 0 0,4 4 0,84 67-652,-30-23 584,-46-34-320,0 0 0,-1 0 1,-1 1-1,-3 1 0,1-1 0,14 34 0,15 15 326,-35-51 25,-1-2 1,-1 2 0,-2-1 0,4 24 0,22 48-442,-19-64 427,-3 0 0,9 42 0,0-1 192,61 187 0,-62-186 19,-11-38-2,0 0-1,3 0 1,3-1-1,20 34 1,46 70-295,-56-100 249,59 90 763,-68-98-694,2-1 0,1 1 0,3-1 0,0-2 0,37 30 0,-25-20-173,88 82 288,-92-87-249,2 0 0,2-2 0,57 32 0,-11-10 126,-53-27-48,1-2 1,2 0 0,1-1-1,59 22 1,-73-31-67,-1 2-1,1-2 1,-2 1 0,1 1 0,15 12 0,59 26 119,19 4-32,-89-39-42,0-1 0,0 0-1,1-2 1,0 0 0,1 1-1,1-2 1,-1-1 0,31 8 0,25 18 55,139 35 382,-201-63-413,1 1-1,-1-2 1,1 1-1,-1-2 0,1 0 1,0 1-1,20 0 1,-26-2-61,1 2 0,0-2 0,0 1 0,-1 1 1,1 0-1,-1-1 0,-1 2 0,1-1 1,0 1-1,0-1 0,10 6 0,6 2 40,112 28 365,-9 6-190,-113-38-193,0 0 0,2-1 1,1 0-1,-2 0 0,2-1 0,0 0 0,-1 0 0,1-2 0,0 1 1,22 1-1,-26-3-72,0 0 0,-2 1 0,2-1 0,-1 2 1,0-1-1,15 6 0,10 0 73,157 27-210,-172-29 120,18 2-324,66 5 295,7 4-12,148-11-362,-258-6 440,-1 0 0,1 0 0,-2 0 1,2 1-1,-1-1 0,1 0 0,-2 0 0,2 2 0,-1-2 0,0 0 0,0 1 0,-1-1 0,2 1 0,-2-1 0,2 1 0,-2 1 0,1-2 1,3 2-1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6T11:58:49.646"/>
    </inkml:context>
    <inkml:brush xml:id="br0">
      <inkml:brushProperty name="width" value="0.05" units="cm"/>
      <inkml:brushProperty name="height" value="0.05" units="cm"/>
    </inkml:brush>
  </inkml:definitions>
  <inkml:trace contextRef="#ctx0" brushRef="#br0">9 1 560,'0'0'1921,"-4"0"-2609,0 0-337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6T11:58:49.649"/>
    </inkml:context>
    <inkml:brush xml:id="br0">
      <inkml:brushProperty name="width" value="0.05" units="cm"/>
      <inkml:brushProperty name="height" value="0.05" units="cm"/>
      <inkml:brushProperty name="color" value="#FF0000"/>
    </inkml:brush>
  </inkml:definitions>
  <inkml:trace contextRef="#ctx0" brushRef="#br0">705 1 0,'-30'16'8077,"26"-15"-8026,2 1 0,-2-1 1,0 0-1,1 2 0,-1 0 0,1-2 0,-1 2 0,2-1 1,-1 1-1,-1 0 0,1 1 0,1-2 0,-4 8 0,2-6-16,3 1 0,-2 0-1,1-1 1,0 2 0,0-1-1,0 0 1,1 1-1,0 6 1,-1-4-26,-14 83 241,-6 56-226,20-123 131,-2 0 0,0 0 0,-12 41 0,-4 22 407,8-28-419,7-39-44,1 1 0,0-1 0,1 28 0,-13 78-35,16 199 680,-16-147 238,12 183-403,4-288 139,-16 127-1,7-154-713,-5 30 1,14-61 3,-2-1 0,-1 1 1,0 0-1,-1-1 1,-6 18-1,3-10 19,-2 11-56,1 0-1,2 2 1,1 0-1,1 38 1,0-54 116,0 1 0,-1-1 1,-12 25-1,16-39-84,-8 21-20,7-21 28,1 0 0,0 1 0,-1-2 1,0 1-1,-1 0 0,2 1 0,-3-2 1,1 1-1,0-1 0,-1 0 0,-4 5 1,0 5 160,2-1 0,-2 0 0,2 1 0,1-1 0,-4 16 0,9-27-177,-24 30 426,1-9-432,22-22 5,-1 2 0,1-2 0,0 0-1,-1 2 1,1-2 0,0 1 0,-1-1 0,1 2-1,0-2 1,-2 0 0,2 1 0,-2-2 0,2 1-1,-1 0 1,0 1 0,0-2 0,-3 1 0,-12 8 224,-15 7-92,30-16-129,-25 19 662,25-15-662,-1 0 0,0 0 0,1 0 0,-1-1 0,0 1 0,-1-2 0,2 2 0,-2-1 0,1 0 0,-9 3 0,-17 24 103,22-25-274,7-5-4,0 0 0,-1 0 0,1 0 0,0 0 0,-2-1-1,2 1 1,0 0 0,0 0 0,-1 0 0,1 0 0,0-2 0,0 2 0,-1 0 0,1 0 0,0 0 0,0-1-1,-2 1 1,2 0 0,0 0 0,0-1 0,0 1 0,0 0 0,-1 0 0,1-2 0,0 2 0,0 0 0,0-1-1,0 1 1,0 0 0,0-1 0,0 1 0,0 0 0,0 0 0,0-2 0,0 2 0,0-1 0,0-15-4771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6T11:58:49.650"/>
    </inkml:context>
    <inkml:brush xml:id="br0">
      <inkml:brushProperty name="width" value="0.05" units="cm"/>
      <inkml:brushProperty name="height" value="0.05" units="cm"/>
      <inkml:brushProperty name="color" value="#FF0000"/>
    </inkml:brush>
  </inkml:definitions>
  <inkml:trace contextRef="#ctx0" brushRef="#br0">1 1 208,'0'0'654,"16"4"2144,-16-1-2755,1-1 0,1 1 1,-1 0-1,-1-1 0,1 1 0,2 0 0,-2-1 0,1 1 0,-1-2 0,2 2 0,-2 0 0,2-2 0,1 3 0,-2-3-37,1 1 37,-2-1 1,1 2-1,-1-2 0,0 0 1,1 2-1,-1-2 1,0 2-1,1-2 1,-1 2-1,-1-2 1,1 2-1,1 0 1,-2-2-1,0 2 0,1-1 1,-1 4-1,11 19 601,-6-21-604,0 0 1,-1 0 0,2 0-1,-2 2 1,0-1-1,0 0 1,0 1 0,0-1-1,-1 0 1,-1 1 0,5 6-1,21 34 145,29 17 135,-13-19 750,-41-43-1057,-2-1 3,1 0 1,0 2-1,0-2 0,-1 0 0,0 1 0,1-1 1,-1 0-1,0 1 0,1-1 0,-1 2 1,0-1-1,-1-1 0,2 1 0,-1 1 0,0-1 1,1-1-1,-2 2 0,1-1 0,0 0 0,1 3 1,-1-2 7,-1-1 1,1-1 0,1 1 0,-2 1 0,1-1 0,-1-1-1,1 1 1,1 1 0,-1-2 0,-1 1 0,1 0 0,1-1-1,-1 2 1,0-2 0,1 1 0,-1-1 0,0 0-1,1 1 1,-1-1 0,2 0 0,-2 0 15,-1 0 11,98-2 696,-49-6-152,-49 8-662,1 0 43,2 0 21,-2 0-37,98 0 1974,-98 0-1966,42-10 385,-32 8-236,0 0 0,-1 1 1,2-1-1,-1 2 1,0 0-1,15 2 1,2-1 111,83-1 1270,-109 0-1507,22-7 35,-4 7 301,60-4 992,-80-13-6135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6T11:58:49.647"/>
    </inkml:context>
    <inkml:brush xml:id="br0">
      <inkml:brushProperty name="width" value="0.05" units="cm"/>
      <inkml:brushProperty name="height" value="0.05" units="cm"/>
      <inkml:brushProperty name="color" value="#FF0000"/>
    </inkml:brush>
  </inkml:definitions>
  <inkml:trace contextRef="#ctx0" brushRef="#br0">0 1 0,'29'16'8077,"-25"-15"-8026,-1 1 0,1-1 1,0 0-1,-1 2 0,1 0 0,-2-2 0,2 2 0,-1-1 1,0 1-1,-1 0 0,1 1 0,0-2 0,3 8 0,-3-6-16,0 1 0,-1 0-1,1-1 1,-2 2 0,2-1-1,-2 0 1,1 1-1,-1 6 1,0-4-26,14 83 241,9 56-226,-22-125 131,0 2 0,2 0 0,14 42 0,2 21 407,-8-29-419,-7-38-44,-1 2 0,-1-2 0,1 28 0,12 77-35,-16 200 680,14-148 238,-10 184-403,-4-288 139,16 126-1,-5-153-713,1 30 1,-11-61 3,1-1 0,0 1 1,2 0-1,-1-1 1,9 18-1,-5-10 19,1 11-56,0 2-1,-1-2 1,-3 2-1,1 38 1,-2-54 116,2 1 0,0-1 1,11 25-1,-14-40-84,6 23-20,-7-22 28,0 0 0,1-1 0,0 2 1,0-1-1,0 0 0,1-1 0,0 2 1,-1-2-1,2 1 0,-1-1 0,5 5 1,0 5 160,0-2 0,-1 1 0,-1 2 0,0-2 0,3 16 0,-9-27-177,24 30 426,-1-11-432,-23-18 5,1-2 0,0 2 0,1-2-1,-1 1 1,0 0 0,1 0 0,-1-1 0,2 0-1,-2 1 1,0-1 0,2 0 0,-2 1 0,1-1-1,0 0 1,0-1 0,0 2 0,2-1 0,14 8 224,14 6-92,-31-15-129,27 20 662,-26-16-662,0 0 0,1-1 0,0 1 0,-1 0 0,1-2 0,1 2 0,-1-1 0,1 0 0,0-1 0,6 6 0,20 20 103,-24-22-274,-6-6-4,2 0 0,-2 0 0,0 0 0,0 0 0,1 0-1,-1 0 1,0 0 0,1-2 0,-1 2 0,0 0 0,0 0 0,2 0 0,-2-1 0,0 1 0,0 0 0,1 0-1,-1 0 1,0-1 0,0 1 0,0 0 0,0 0 0,1-2 0,-1 2 0,0 0 0,0-1 0,0 1 0,0 0-1,0-1 1,0 1 0,0 0 0,0 0 0,0-2 0,0 2 0,0 0 0,0-1 0,0 1 0,0-17-4771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6T11:58:49.648"/>
    </inkml:context>
    <inkml:brush xml:id="br0">
      <inkml:brushProperty name="width" value="0.05" units="cm"/>
      <inkml:brushProperty name="height" value="0.05" units="cm"/>
      <inkml:brushProperty name="color" value="#FF0000"/>
    </inkml:brush>
  </inkml:definitions>
  <inkml:trace contextRef="#ctx0" brushRef="#br0">958 1 208,'0'0'654,"-16"4"2144,15-1-2755,1-1 0,-1 1 1,-1 0-1,1-1 0,0 1 0,-1 0 0,1-1 0,0 1 0,-1-2 0,0 2 0,0 0 0,0-2 0,-2 3 0,1-3-37,0 1 37,2-1 1,0 2-1,-1-2 0,1 0 1,0 2-1,-1-2 1,1 2-1,0-2 1,-1 2-1,1-2 1,1 2-1,-1 0 1,1-2-1,-2 2 0,2-1 1,0 4-1,-10 19 601,4-22-604,1 2 1,1-1 0,-1 0-1,1 2 1,0-1-1,0-1 1,0 1 0,0 2-1,1-2 1,0 1 0,-3 6-1,-22 34 145,-30 16 135,14-17 750,41-44-1057,2-1 3,0 0 1,-1 0-1,1 2 0,-2-2 0,2 0 0,0 1 1,-1-1-1,1 1 0,0-1 0,1 2 1,-2-2-1,1 1 0,0 0 0,-1-1 0,1 2 1,0-1-1,1 0 0,-2 1 0,1-1 0,0 2 1,-1-2 7,2 1 1,-1-1 0,1 0 0,-1 1 0,-1-2 0,2 1-1,-1 0 1,0-1 0,-1 2 0,2-1 0,-1-1 0,0 1-1,-1-1 1,1 2 0,0-2 0,-1 1 0,1-1-1,1 0 1,-1 0 0,-3 1 0,4-1 15,-2 0 11,-94-4 696,47-2-152,47 6-662,2 0 43,-2 0 21,0 0-37,-98 0 1974,100 0-1966,-42-10 385,31 7-236,-1 1 0,1 0 1,0 2-1,1-1 1,-2 1-1,-14 3 1,-2-2 111,-84-1 1270,112 0-1507,-24-8 35,4 9 301,-60-5 992,80-13-6135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AADE36-B8E6-40D2-B4DD-56C88E260493}" type="datetimeFigureOut">
              <a:rPr lang="zh-CN" altLang="en-US" smtClean="0"/>
              <a:t>2026/10/17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3E7CAA-AF9C-48A7-A5E3-DF4AD041A77F}" type="slidenum">
              <a:rPr lang="zh-CN" altLang="en-US" smtClean="0"/>
              <a:t>‹#›</a:t>
            </a:fld>
            <a:endParaRPr lang="zh-CN" altLang="en-US"/>
          </a:p>
        </p:txBody>
      </p:sp>
    </p:spTree>
    <p:extLst>
      <p:ext uri="{BB962C8B-B14F-4D97-AF65-F5344CB8AC3E}">
        <p14:creationId xmlns:p14="http://schemas.microsoft.com/office/powerpoint/2010/main" val="1626164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大家好，我是来自清华大学工程物理系的施崇楠。我的汇报的题目是《基于四极与八极磁铁的电子FLASH束流均匀化》。</a:t>
            </a:r>
          </a:p>
          <a:p>
            <a:r>
              <a:rPr lang="zh-CN" altLang="en-US" dirty="0"/>
              <a:t>下面我先简单介绍一下这个问题的背景。</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1</a:t>
            </a:fld>
            <a:endParaRPr lang="zh-CN" altLang="en-US"/>
          </a:p>
        </p:txBody>
      </p:sp>
    </p:spTree>
    <p:extLst>
      <p:ext uri="{BB962C8B-B14F-4D97-AF65-F5344CB8AC3E}">
        <p14:creationId xmlns:p14="http://schemas.microsoft.com/office/powerpoint/2010/main" val="3851229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所谓 </a:t>
            </a:r>
            <a:r>
              <a:rPr lang="en-US" altLang="zh-CN" dirty="0"/>
              <a:t>FLASH</a:t>
            </a:r>
            <a:r>
              <a:rPr lang="zh-CN" altLang="en-US" dirty="0"/>
              <a:t>，就是在非常短的时间内，以超高剂量率完成照射，通常以 </a:t>
            </a:r>
            <a:r>
              <a:rPr lang="en-US" altLang="zh-CN" dirty="0"/>
              <a:t>40 </a:t>
            </a:r>
            <a:r>
              <a:rPr lang="en-US" altLang="zh-CN" dirty="0" err="1"/>
              <a:t>Gy</a:t>
            </a:r>
            <a:r>
              <a:rPr lang="en-US" altLang="zh-CN" dirty="0"/>
              <a:t>/s </a:t>
            </a:r>
            <a:r>
              <a:rPr lang="zh-CN" altLang="en-US" dirty="0"/>
              <a:t>作为一个参考值。</a:t>
            </a:r>
          </a:p>
          <a:p>
            <a:r>
              <a:rPr lang="zh-CN" altLang="en-US" dirty="0"/>
              <a:t>目前，电子 </a:t>
            </a:r>
            <a:r>
              <a:rPr lang="en-US" altLang="zh-CN" dirty="0"/>
              <a:t>FLASH </a:t>
            </a:r>
            <a:r>
              <a:rPr lang="zh-CN" altLang="en-US" dirty="0"/>
              <a:t>是其中一个重要的研究方向。我们课题组也搭建了电子 </a:t>
            </a:r>
            <a:r>
              <a:rPr lang="en-US" altLang="zh-CN" dirty="0"/>
              <a:t>FLASH </a:t>
            </a:r>
            <a:r>
              <a:rPr lang="zh-CN" altLang="en-US" dirty="0"/>
              <a:t>动物实验平台，并与协和、中山、中肿等单位开展合作。</a:t>
            </a:r>
          </a:p>
          <a:p>
            <a:r>
              <a:rPr lang="zh-CN" altLang="en-US" dirty="0"/>
              <a:t>对于这类实验，仅仅能够提供很高的中心剂量率还不够，还需要保证目标区域获得足够且相对均匀的剂量覆盖。否则，会影响动物实验的可重复性，动物摆放的位置稍微发生变化，剂量率就会发生变化。</a:t>
            </a:r>
            <a:endParaRPr lang="en-UM"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另外可能会导致局部剂量率不足的问题。这个</a:t>
            </a:r>
            <a:r>
              <a:rPr lang="zh-CN" altLang="zh-CN" dirty="0"/>
              <a:t>问题在质子 FLASH 研究中也有所体现。2024 年的一项研究发现，即使在治疗计划中设置了 40 Gy/s 的剂量率约束，部分受照区域仍未能满足这一要求。</a:t>
            </a:r>
            <a:r>
              <a:rPr lang="zh-CN" altLang="en-US" dirty="0"/>
              <a:t>他们</a:t>
            </a:r>
            <a:r>
              <a:rPr lang="zh-CN" altLang="zh-CN" dirty="0"/>
              <a:t>指出，这可能与束流边缘剂量及剂量率偏低有关。</a:t>
            </a:r>
            <a:endParaRPr lang="zh-CN" altLang="en-US" dirty="0"/>
          </a:p>
          <a:p>
            <a:r>
              <a:rPr lang="zh-CN" altLang="en-US" dirty="0"/>
              <a:t>实际加速器产生的电子束，横向上通常接近高斯分布，中心粒子密度高，边缘密度低。因此，我们希望解决的问题就是：如何将高斯电子束转换成相对均匀的照射场？</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2</a:t>
            </a:fld>
            <a:endParaRPr lang="zh-CN" altLang="en-US"/>
          </a:p>
        </p:txBody>
      </p:sp>
    </p:spTree>
    <p:extLst>
      <p:ext uri="{BB962C8B-B14F-4D97-AF65-F5344CB8AC3E}">
        <p14:creationId xmlns:p14="http://schemas.microsoft.com/office/powerpoint/2010/main" val="2572868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现行的一种方案是基于材料的束流均整。电子束首先经过散射片，通过多重散射把束流横向扩展开。但是仅仅扩束以后，横向分布通常仍然不均匀，所以后面还需要一个中间厚边缘薄的均整片。</a:t>
            </a:r>
            <a:endParaRPr lang="en-US" altLang="zh-CN" dirty="0"/>
          </a:p>
          <a:p>
            <a:r>
              <a:rPr lang="zh-CN" altLang="en-US" dirty="0"/>
              <a:t>高斯束经过均整片后，就能形成剂量分布比较均匀的照射场。这种方法在概念上非常直接，但对于电子束来说会带来几个问题。</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第一个是束流衰减和能量损失。只要电子经过材料，就不可避免地发生能量沉积。第二个是粒子损失，有相当一部分原始束流不能到达指定位置。另外，高能电子经过材料以后还可能产生额外的轫致辐射，对电子</a:t>
            </a:r>
            <a:r>
              <a:rPr lang="en-US" altLang="zh-CN" dirty="0"/>
              <a:t>flash</a:t>
            </a:r>
            <a:r>
              <a:rPr lang="zh-CN" altLang="en-US" dirty="0"/>
              <a:t>实验的结果造成干扰。还有就是</a:t>
            </a:r>
            <a:r>
              <a:rPr lang="zh-CN" altLang="en-US" dirty="0">
                <a:solidFill>
                  <a:srgbClr val="373943"/>
                </a:solidFill>
                <a:latin typeface="Arial"/>
              </a:rPr>
              <a:t>散射片和均整片需要更换</a:t>
            </a:r>
            <a:r>
              <a:rPr lang="zh-CN" altLang="en-US" b="0" i="0" dirty="0">
                <a:solidFill>
                  <a:srgbClr val="373943"/>
                </a:solidFill>
                <a:latin typeface="Arial"/>
              </a:rPr>
              <a:t>，因为二者是直接受到电子束轰击的。</a:t>
            </a:r>
            <a:endParaRPr lang="en-US" altLang="zh-CN" dirty="0"/>
          </a:p>
          <a:p>
            <a:r>
              <a:rPr lang="zh-CN" altLang="en-US" dirty="0"/>
              <a:t>这就引出了我们工作的基本想法：能否不在束流路径中插入任何材料，实现束流均匀化？</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3</a:t>
            </a:fld>
            <a:endParaRPr lang="zh-CN" altLang="en-US"/>
          </a:p>
        </p:txBody>
      </p:sp>
    </p:spTree>
    <p:extLst>
      <p:ext uri="{BB962C8B-B14F-4D97-AF65-F5344CB8AC3E}">
        <p14:creationId xmlns:p14="http://schemas.microsoft.com/office/powerpoint/2010/main" val="3783414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我们想到的方案是采用纯磁场进行束流整形。这里展示的是整个方案的基本结构。最左侧仍然是一个高斯束流。整个系统包含两块四极磁铁和两块八极磁铁，也就是Q1、O1、Q2和O2。四极磁铁的主要任务是扩束以及整形，它不是直接把高斯分布变均匀，而是改变束流在两个横向方向上的尺寸比例。八极磁铁则负责真正的非线性整形。</a:t>
            </a:r>
            <a:endParaRPr lang="en-US" altLang="zh-CN" dirty="0"/>
          </a:p>
          <a:p>
            <a:r>
              <a:rPr lang="zh-CN" altLang="en-US" dirty="0"/>
              <a:t>最终我们希望得到右侧这种二维均匀束流。这套方案最直接的优势，是束流路径中没有材料散射片。因此可以减少材料引起的粒子损失和能量退化，同时避免额外的轫致辐射。接下来先看这里最关键的物理问题：为什么八极磁铁可以把高斯束流均匀化？</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4</a:t>
            </a:fld>
            <a:endParaRPr lang="zh-CN" altLang="en-US"/>
          </a:p>
        </p:txBody>
      </p:sp>
    </p:spTree>
    <p:extLst>
      <p:ext uri="{BB962C8B-B14F-4D97-AF65-F5344CB8AC3E}">
        <p14:creationId xmlns:p14="http://schemas.microsoft.com/office/powerpoint/2010/main" val="497056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答案是八极磁铁能够提供非线性聚焦。以一个横向方向为例，八极磁铁产生的角度偏转近似具有三次关系：Δx′ ∝ x³。这意味着，对于靠近束流中心的粒子，x很小，受到的作用也比较弱；而对于位于束流外围的粒子，横向位置更大，所以受到的作用比较强。</a:t>
            </a:r>
            <a:endParaRPr lang="en-US" altLang="zh-CN" dirty="0"/>
          </a:p>
          <a:p>
            <a:r>
              <a:rPr lang="zh-CN" altLang="en-US" dirty="0"/>
              <a:t>这正好给了我们重新分配横向粒子密度的能力。下面做了一个概念示意。原来高斯束流的粒子密度集中在中间。经过非线性映射以后，不同位置的粒子发生不同程度的位移，外侧粒子向中间靠拢，最终得到更平坦的束流分布。不过这里还有一个问题：真实八极场同时依赖x和y，因此不能简单地把它看成一个纯一维元件。</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5</a:t>
            </a:fld>
            <a:endParaRPr lang="zh-CN" altLang="en-US"/>
          </a:p>
        </p:txBody>
      </p:sp>
    </p:spTree>
    <p:extLst>
      <p:ext uri="{BB962C8B-B14F-4D97-AF65-F5344CB8AC3E}">
        <p14:creationId xmlns:p14="http://schemas.microsoft.com/office/powerpoint/2010/main" val="3666451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但是，如果一个方向的束流尺寸远大于另外一个方向，比如σy ≫ σx，或者反过来σx ≫ σy，那么在八极磁铁中就可以近似只考虑较宽的那个方向。也就是说，我们希望在进入八极磁铁之前，人为制造出一个高度非对称束流。</a:t>
            </a:r>
            <a:endParaRPr lang="en-US" altLang="zh-CN" dirty="0"/>
          </a:p>
          <a:p>
            <a:r>
              <a:rPr lang="zh-CN" altLang="en-US" dirty="0"/>
              <a:t>左下角是最开始接近圆对称的高斯束流。经过Halbach四极磁铁后，由于四极磁铁一个方向聚焦、另外一个方向散焦，束流会变成右边这种一个方向很宽、另一个方向很窄的分布。这时八极磁铁主要对被扩展的方向进行均匀化。</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6</a:t>
            </a:fld>
            <a:endParaRPr lang="zh-CN" altLang="en-US"/>
          </a:p>
        </p:txBody>
      </p:sp>
    </p:spTree>
    <p:extLst>
      <p:ext uri="{BB962C8B-B14F-4D97-AF65-F5344CB8AC3E}">
        <p14:creationId xmlns:p14="http://schemas.microsoft.com/office/powerpoint/2010/main" val="3743688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这两行图展现了如何实现两个横向方向的均匀化。这里把两个横向方向用两条不同颜色的分布曲线表示。</a:t>
            </a:r>
            <a:endParaRPr lang="en-US" altLang="zh-CN" dirty="0"/>
          </a:p>
          <a:p>
            <a:r>
              <a:rPr lang="zh-CN" altLang="en-US" dirty="0"/>
              <a:t>第一行展示了束流通过第一组四极—八极磁铁时的情形。一开始两个方向都是高斯分布，而且宽度比较接近。经过Q1后，一个方向被压缩，另外一个方向被展开。随后经过O1。八极磁铁主要作用于较宽的方向，所以经过O1后，较宽方向从高斯分布变成了比较平坦的分布，而较窄方向基本保持原来的形状。这就完成了第一维的均匀化。</a:t>
            </a:r>
            <a:endParaRPr lang="en-US" altLang="zh-CN" dirty="0"/>
          </a:p>
          <a:p>
            <a:r>
              <a:rPr lang="zh-CN" altLang="en-US" dirty="0"/>
              <a:t>第二行是第二组四极—八极磁铁。Q2再重新塑造两个方向的束宽，使第二个方向满足适合O2均匀化的条件。之后经过O2，第二个方向也变成接近均匀分布。所以最终两个横向方向都被均匀化。</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7</a:t>
            </a:fld>
            <a:endParaRPr lang="zh-CN" altLang="en-US"/>
          </a:p>
        </p:txBody>
      </p:sp>
    </p:spTree>
    <p:extLst>
      <p:ext uri="{BB962C8B-B14F-4D97-AF65-F5344CB8AC3E}">
        <p14:creationId xmlns:p14="http://schemas.microsoft.com/office/powerpoint/2010/main" val="3412541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前面几页主要是在定性解释物理机制，这一页介绍我们如何进行解析设计。</a:t>
            </a:r>
          </a:p>
          <a:p>
            <a:r>
              <a:rPr lang="zh-CN" altLang="en-US" dirty="0"/>
              <a:t>这里的理论推导参考了Yuri等人提出的非线性聚焦方法。</a:t>
            </a:r>
          </a:p>
          <a:p>
            <a:r>
              <a:rPr lang="zh-CN" altLang="en-US" dirty="0"/>
              <a:t>过程和前面是一样的，图中红框标出的这一项，就是八极场贡献的y³非线性项。</a:t>
            </a:r>
          </a:p>
          <a:p>
            <a:r>
              <a:rPr lang="zh-CN" altLang="en-US" dirty="0"/>
              <a:t>最终粒子到达</a:t>
            </a:r>
            <a:r>
              <a:rPr lang="en-US" altLang="zh-CN" dirty="0"/>
              <a:t>Target</a:t>
            </a:r>
            <a:r>
              <a:rPr lang="zh-CN" altLang="en-US" dirty="0"/>
              <a:t>位置，我们可以得到初始坐标和最终坐标之间的映射关系。</a:t>
            </a:r>
          </a:p>
          <a:p>
            <a:r>
              <a:rPr lang="zh-CN" altLang="en-US" dirty="0"/>
              <a:t>另外，因为这里假设传输过程中没有粒子损失，所以还满足粒子数守恒，我们可以得到</a:t>
            </a:r>
            <a:r>
              <a:rPr lang="en-US" altLang="zh-CN" dirty="0"/>
              <a:t>Target</a:t>
            </a:r>
            <a:r>
              <a:rPr lang="zh-CN" altLang="en-US" dirty="0"/>
              <a:t>处的粒子密度分布与初始密度分布的映射关系</a:t>
            </a:r>
            <a:endParaRPr lang="en-US" altLang="zh-CN" dirty="0"/>
          </a:p>
          <a:p>
            <a:endParaRPr lang="zh-CN" altLang="en-US" dirty="0"/>
          </a:p>
          <a:p>
            <a:r>
              <a:rPr lang="zh-CN" altLang="en-US" dirty="0"/>
              <a:t>因此，如果我们知道初始高斯束流的参数，同时给定希望得到的均匀分布，就可以解析地估计所需要的四极和八极磁铁强度。</a:t>
            </a:r>
          </a:p>
          <a:p>
            <a:r>
              <a:rPr lang="zh-CN" altLang="en-US" dirty="0"/>
              <a:t>这可以作为后续粒子追踪的起点</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8</a:t>
            </a:fld>
            <a:endParaRPr lang="zh-CN" altLang="en-US"/>
          </a:p>
        </p:txBody>
      </p:sp>
    </p:spTree>
    <p:extLst>
      <p:ext uri="{BB962C8B-B14F-4D97-AF65-F5344CB8AC3E}">
        <p14:creationId xmlns:p14="http://schemas.microsoft.com/office/powerpoint/2010/main" val="3850683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接下来介绍粒子跟踪仿真的设置。</a:t>
            </a:r>
          </a:p>
          <a:p>
            <a:r>
              <a:rPr lang="zh-CN" altLang="en-US" dirty="0"/>
              <a:t>整个系统使用两块Halbach四极磁铁和两块Halbach八极磁铁。永磁材料的剩磁统一取1.41 T。</a:t>
            </a:r>
          </a:p>
          <a:p>
            <a:r>
              <a:rPr lang="zh-CN" altLang="en-US" dirty="0"/>
              <a:t>左下角列出了四块磁铁的主要几何参数。</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初始电子束能量设为10 MeV，横向分布采用高斯分布，</a:t>
            </a:r>
            <a:r>
              <a:rPr lang="zh-CN" altLang="en-US" sz="1200" b="0" i="0" dirty="0">
                <a:solidFill>
                  <a:srgbClr val="282B39"/>
                </a:solidFill>
                <a:latin typeface="Arial"/>
              </a:rPr>
              <a:t>初始横向半高宽</a:t>
            </a:r>
            <a:r>
              <a:rPr lang="zh-CN" altLang="en-US" dirty="0"/>
              <a:t>为2 mm。</a:t>
            </a:r>
          </a:p>
          <a:p>
            <a:r>
              <a:rPr lang="zh-CN" altLang="en-US" dirty="0"/>
              <a:t>右下角显示的是完整的磁铁布局，后面就看束流依次通过这些磁铁以后会发生什么变化。</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9</a:t>
            </a:fld>
            <a:endParaRPr lang="zh-CN" altLang="en-US"/>
          </a:p>
        </p:txBody>
      </p:sp>
    </p:spTree>
    <p:extLst>
      <p:ext uri="{BB962C8B-B14F-4D97-AF65-F5344CB8AC3E}">
        <p14:creationId xmlns:p14="http://schemas.microsoft.com/office/powerpoint/2010/main" val="670624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首先看第一组Q1–O1的效果。</a:t>
            </a:r>
          </a:p>
          <a:p>
            <a:r>
              <a:rPr lang="zh-CN" altLang="en-US" dirty="0"/>
              <a:t>左图是在Q1之前的初始束斑，可以看到是比较典型的二维高斯分布。</a:t>
            </a:r>
          </a:p>
          <a:p>
            <a:r>
              <a:rPr lang="zh-CN" altLang="en-US" dirty="0"/>
              <a:t>经过Q1和O1后，中间这张图显示束流在一个横向方向上明显展开，而且中心区域的密度已经变得比较平坦。</a:t>
            </a:r>
          </a:p>
          <a:p>
            <a:r>
              <a:rPr lang="zh-CN" altLang="en-US" dirty="0"/>
              <a:t>右边进一步比较了一维投影。蓝色曲线是Q1前的高斯分布，橙色曲线是经过第一组四极—八极磁铁后的分布。可以看到，原来尖锐的中心峰已经被明显压平，形成了一个比较宽的近均匀区域。</a:t>
            </a:r>
          </a:p>
          <a:p>
            <a:r>
              <a:rPr lang="zh-CN" altLang="en-US" dirty="0"/>
              <a:t>这里还有一个值得注意的现象，就是均匀区两侧出现了比较明显的边缘峰。Yuri等人的文章里也提到过这一点，消除它可能需要引入更高阶的非线性磁铁。</a:t>
            </a:r>
          </a:p>
          <a:p>
            <a:r>
              <a:rPr lang="zh-CN" altLang="en-US" dirty="0"/>
              <a:t>所以第一组四极—八极磁铁已经实现了比较清晰的一维均匀化。</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10</a:t>
            </a:fld>
            <a:endParaRPr lang="zh-CN" altLang="en-US"/>
          </a:p>
        </p:txBody>
      </p:sp>
    </p:spTree>
    <p:extLst>
      <p:ext uri="{BB962C8B-B14F-4D97-AF65-F5344CB8AC3E}">
        <p14:creationId xmlns:p14="http://schemas.microsoft.com/office/powerpoint/2010/main" val="20922364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再经过第二组Q2–O2后，我们进一步对另外一个横向方向进行均匀化。</a:t>
            </a:r>
          </a:p>
          <a:p>
            <a:r>
              <a:rPr lang="zh-CN" altLang="en-US" dirty="0"/>
              <a:t>左边是最终靶面位置的二维粒子分布。可以看到束流形成了一个比较大的矩形区域，而且中心区域整体上接近均匀。</a:t>
            </a:r>
          </a:p>
          <a:p>
            <a:r>
              <a:rPr lang="zh-CN" altLang="en-US" dirty="0"/>
              <a:t>右边给出了两个横向方向上的一维密度投影。在当前这组磁铁参数下，最终得到的近均匀辐照区域大约是10 cm × 20 cm。</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11</a:t>
            </a:fld>
            <a:endParaRPr lang="zh-CN" altLang="en-US"/>
          </a:p>
        </p:txBody>
      </p:sp>
    </p:spTree>
    <p:extLst>
      <p:ext uri="{BB962C8B-B14F-4D97-AF65-F5344CB8AC3E}">
        <p14:creationId xmlns:p14="http://schemas.microsoft.com/office/powerpoint/2010/main" val="4197133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目前我们已经开始进行实验方面的准备。</a:t>
            </a:r>
          </a:p>
          <a:p>
            <a:r>
              <a:rPr lang="zh-CN" altLang="en-US" dirty="0"/>
              <a:t>左边展示的是已经加工完成的永磁四极磁铁样品，右边是我们做动物实验的垂直台。</a:t>
            </a:r>
            <a:endParaRPr lang="en-US" altLang="zh-CN" dirty="0"/>
          </a:p>
          <a:p>
            <a:r>
              <a:rPr lang="zh-CN" altLang="en-US" dirty="0"/>
              <a:t>下一步，我们计划把Q1、O1、Q2、O2组成完</a:t>
            </a:r>
            <a:r>
              <a:rPr lang="zh-CN" altLang="en-US"/>
              <a:t>整的束</a:t>
            </a:r>
            <a:r>
              <a:rPr lang="zh-CN" altLang="en-US" dirty="0"/>
              <a:t>线。</a:t>
            </a:r>
            <a:endParaRPr lang="en-US" altLang="zh-CN" dirty="0"/>
          </a:p>
          <a:p>
            <a:r>
              <a:rPr lang="zh-CN" altLang="en-US" dirty="0"/>
              <a:t>需要说明的是，前面的粒子跟踪主要是真空条件下的原理验证，没有考虑空气散射，因此具体参数还需要重新优化。</a:t>
            </a:r>
          </a:p>
          <a:p>
            <a:r>
              <a:rPr lang="zh-CN" altLang="en-US" dirty="0"/>
              <a:t>不过，磁均匀化的基本思路仍然适用。实际中虽然难以将圆形束斑压缩成严格的一维分布，但可以通过四极铁形成非对称的椭圆形束斑。</a:t>
            </a:r>
          </a:p>
          <a:p>
            <a:r>
              <a:rPr lang="zh-CN" altLang="en-US" dirty="0"/>
              <a:t>当这样的束流进入八极铁后，虽然两个横向方向之间仍然存在耦合，但</a:t>
            </a:r>
            <a:r>
              <a:rPr lang="zh-CN" altLang="en-US" b="1" dirty="0"/>
              <a:t>较宽方向受到的非线性作用更强</a:t>
            </a:r>
            <a:r>
              <a:rPr lang="zh-CN" altLang="en-US" dirty="0"/>
              <a:t>，因此仍有望通过粒子密度重分布改善该方向的均匀性。</a:t>
            </a:r>
          </a:p>
          <a:p>
            <a:r>
              <a:rPr lang="zh-CN" altLang="en-US" dirty="0"/>
              <a:t>这也是我们下一步希望通过实验验证的内容。</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12</a:t>
            </a:fld>
            <a:endParaRPr lang="zh-CN" altLang="en-US"/>
          </a:p>
        </p:txBody>
      </p:sp>
    </p:spTree>
    <p:extLst>
      <p:ext uri="{BB962C8B-B14F-4D97-AF65-F5344CB8AC3E}">
        <p14:creationId xmlns:p14="http://schemas.microsoft.com/office/powerpoint/2010/main" val="3875028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r>
              <a:rPr lang="zh-CN" altLang="en-US" dirty="0"/>
              <a:t>最后做一个总结。</a:t>
            </a:r>
          </a:p>
          <a:p>
            <a:r>
              <a:rPr lang="zh-CN" altLang="en-US" dirty="0"/>
              <a:t>第一，我们尝试将一种基于四极和八极磁铁的电子束磁均匀化方案运用于动物实验平台，束流路径中不需要使用材料散射体。</a:t>
            </a:r>
          </a:p>
          <a:p>
            <a:r>
              <a:rPr lang="zh-CN" altLang="en-US" dirty="0"/>
              <a:t>第二，在目前的10 MeV粒子跟踪仿真中，两组四极—八极磁铁可以实现两个横向方向的均匀化，最终得到大约10 cm × 20 cm的近均匀照射区域，足以覆盖动物实验的需求。</a:t>
            </a:r>
          </a:p>
          <a:p>
            <a:r>
              <a:rPr lang="zh-CN" altLang="en-US" dirty="0"/>
              <a:t>下一步，我们会完成完整的永磁四极—八极磁铁束线，并开展实验验证。我的汇报就到这里，谢谢大家。</a:t>
            </a:r>
          </a:p>
        </p:txBody>
      </p:sp>
      <p:sp>
        <p:nvSpPr>
          <p:cNvPr id="4" name="灯片编号占位符 3"/>
          <p:cNvSpPr>
            <a:spLocks noGrp="1"/>
          </p:cNvSpPr>
          <p:nvPr>
            <p:ph type="sldNum" sz="quarter" idx="5"/>
          </p:nvPr>
        </p:nvSpPr>
        <p:spPr/>
        <p:txBody>
          <a:bodyPr/>
          <a:lstStyle/>
          <a:p>
            <a:fld id="{A63E7CAA-AF9C-48A7-A5E3-DF4AD041A77F}" type="slidenum">
              <a:rPr lang="zh-CN" altLang="en-US" smtClean="0"/>
              <a:t>13</a:t>
            </a:fld>
            <a:endParaRPr lang="zh-CN" altLang="en-US"/>
          </a:p>
        </p:txBody>
      </p:sp>
    </p:spTree>
    <p:extLst>
      <p:ext uri="{BB962C8B-B14F-4D97-AF65-F5344CB8AC3E}">
        <p14:creationId xmlns:p14="http://schemas.microsoft.com/office/powerpoint/2010/main" val="1647868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8780E2EF-1DA2-4165-B203-50FB9154EF9F}"/>
              </a:ext>
            </a:extLst>
          </p:cNvPr>
          <p:cNvPicPr>
            <a:picLocks noChangeAspect="1"/>
          </p:cNvPicPr>
          <p:nvPr/>
        </p:nvPicPr>
        <p:blipFill>
          <a:blip r:embed="rId2"/>
          <a:stretch>
            <a:fillRect/>
          </a:stretch>
        </p:blipFill>
        <p:spPr>
          <a:xfrm>
            <a:off x="0" y="11835"/>
            <a:ext cx="12192000" cy="6846165"/>
          </a:xfrm>
          <a:prstGeom prst="rect">
            <a:avLst/>
          </a:prstGeom>
        </p:spPr>
      </p:pic>
      <p:pic>
        <p:nvPicPr>
          <p:cNvPr id="18" name="图片 17">
            <a:extLst>
              <a:ext uri="{FF2B5EF4-FFF2-40B4-BE49-F238E27FC236}">
                <a16:creationId xmlns:a16="http://schemas.microsoft.com/office/drawing/2014/main" id="{8839F46C-03CC-4DEE-BF78-655D0F2DBDCD}"/>
              </a:ext>
            </a:extLst>
          </p:cNvPr>
          <p:cNvPicPr>
            <a:picLocks noChangeAspect="1"/>
          </p:cNvPicPr>
          <p:nvPr/>
        </p:nvPicPr>
        <p:blipFill>
          <a:blip r:embed="rId3">
            <a:clrChange>
              <a:clrFrom>
                <a:srgbClr val="231A16"/>
              </a:clrFrom>
              <a:clrTo>
                <a:srgbClr val="231A16">
                  <a:alpha val="0"/>
                </a:srgbClr>
              </a:clrTo>
            </a:clrChange>
          </a:blip>
          <a:stretch>
            <a:fillRect/>
          </a:stretch>
        </p:blipFill>
        <p:spPr>
          <a:xfrm>
            <a:off x="8710294" y="1348198"/>
            <a:ext cx="2262207" cy="2288045"/>
          </a:xfrm>
          <a:prstGeom prst="rect">
            <a:avLst/>
          </a:prstGeom>
        </p:spPr>
      </p:pic>
      <p:sp>
        <p:nvSpPr>
          <p:cNvPr id="37" name="任意多边形: 形状 36">
            <a:extLst>
              <a:ext uri="{FF2B5EF4-FFF2-40B4-BE49-F238E27FC236}">
                <a16:creationId xmlns:a16="http://schemas.microsoft.com/office/drawing/2014/main" id="{7ACA1B32-CFBA-425F-A74B-75158E50AE9A}"/>
              </a:ext>
            </a:extLst>
          </p:cNvPr>
          <p:cNvSpPr/>
          <p:nvPr/>
        </p:nvSpPr>
        <p:spPr>
          <a:xfrm flipV="1">
            <a:off x="660400" y="3616833"/>
            <a:ext cx="5908122" cy="193259"/>
          </a:xfrm>
          <a:custGeom>
            <a:avLst/>
            <a:gdLst>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 fmla="*/ 0 w 6415214"/>
              <a:gd name="connsiteY0" fmla="*/ 171407 h 262847"/>
              <a:gd name="connsiteX1" fmla="*/ 6415214 w 6415214"/>
              <a:gd name="connsiteY1" fmla="*/ 171407 h 262847"/>
              <a:gd name="connsiteX2" fmla="*/ 6415214 w 6415214"/>
              <a:gd name="connsiteY2" fmla="*/ 100390 h 262847"/>
              <a:gd name="connsiteX3" fmla="*/ 511261 w 6415214"/>
              <a:gd name="connsiteY3" fmla="*/ 100390 h 262847"/>
              <a:gd name="connsiteX4" fmla="*/ 229919 w 6415214"/>
              <a:gd name="connsiteY4" fmla="*/ 0 h 262847"/>
              <a:gd name="connsiteX5" fmla="*/ 229919 w 6415214"/>
              <a:gd name="connsiteY5" fmla="*/ 100390 h 262847"/>
              <a:gd name="connsiteX6" fmla="*/ 0 w 6415214"/>
              <a:gd name="connsiteY6" fmla="*/ 100390 h 262847"/>
              <a:gd name="connsiteX7" fmla="*/ 91440 w 6415214"/>
              <a:gd name="connsiteY7" fmla="*/ 262847 h 262847"/>
              <a:gd name="connsiteX0" fmla="*/ 0 w 6415214"/>
              <a:gd name="connsiteY0" fmla="*/ 171407 h 171407"/>
              <a:gd name="connsiteX1" fmla="*/ 6415214 w 6415214"/>
              <a:gd name="connsiteY1" fmla="*/ 171407 h 171407"/>
              <a:gd name="connsiteX2" fmla="*/ 6415214 w 6415214"/>
              <a:gd name="connsiteY2" fmla="*/ 100390 h 171407"/>
              <a:gd name="connsiteX3" fmla="*/ 511261 w 6415214"/>
              <a:gd name="connsiteY3" fmla="*/ 100390 h 171407"/>
              <a:gd name="connsiteX4" fmla="*/ 229919 w 6415214"/>
              <a:gd name="connsiteY4" fmla="*/ 0 h 171407"/>
              <a:gd name="connsiteX5" fmla="*/ 229919 w 6415214"/>
              <a:gd name="connsiteY5" fmla="*/ 100390 h 171407"/>
              <a:gd name="connsiteX6" fmla="*/ 0 w 6415214"/>
              <a:gd name="connsiteY6" fmla="*/ 100390 h 171407"/>
              <a:gd name="connsiteX0" fmla="*/ 0 w 6415214"/>
              <a:gd name="connsiteY0" fmla="*/ 171407 h 171407"/>
              <a:gd name="connsiteX1" fmla="*/ 6415214 w 6415214"/>
              <a:gd name="connsiteY1" fmla="*/ 100390 h 171407"/>
              <a:gd name="connsiteX2" fmla="*/ 511261 w 6415214"/>
              <a:gd name="connsiteY2" fmla="*/ 100390 h 171407"/>
              <a:gd name="connsiteX3" fmla="*/ 229919 w 6415214"/>
              <a:gd name="connsiteY3" fmla="*/ 0 h 171407"/>
              <a:gd name="connsiteX4" fmla="*/ 229919 w 6415214"/>
              <a:gd name="connsiteY4" fmla="*/ 100390 h 171407"/>
              <a:gd name="connsiteX5" fmla="*/ 0 w 6415214"/>
              <a:gd name="connsiteY5" fmla="*/ 100390 h 171407"/>
              <a:gd name="connsiteX0" fmla="*/ 6415214 w 6415214"/>
              <a:gd name="connsiteY0" fmla="*/ 100390 h 100390"/>
              <a:gd name="connsiteX1" fmla="*/ 511261 w 6415214"/>
              <a:gd name="connsiteY1" fmla="*/ 100390 h 100390"/>
              <a:gd name="connsiteX2" fmla="*/ 229919 w 6415214"/>
              <a:gd name="connsiteY2" fmla="*/ 0 h 100390"/>
              <a:gd name="connsiteX3" fmla="*/ 229919 w 6415214"/>
              <a:gd name="connsiteY3" fmla="*/ 100390 h 100390"/>
              <a:gd name="connsiteX4" fmla="*/ 0 w 6415214"/>
              <a:gd name="connsiteY4" fmla="*/ 100390 h 100390"/>
              <a:gd name="connsiteX0" fmla="*/ 6415214 w 6415214"/>
              <a:gd name="connsiteY0" fmla="*/ 195640 h 195640"/>
              <a:gd name="connsiteX1" fmla="*/ 511261 w 6415214"/>
              <a:gd name="connsiteY1" fmla="*/ 195640 h 195640"/>
              <a:gd name="connsiteX2" fmla="*/ 227538 w 6415214"/>
              <a:gd name="connsiteY2" fmla="*/ 0 h 195640"/>
              <a:gd name="connsiteX3" fmla="*/ 229919 w 6415214"/>
              <a:gd name="connsiteY3" fmla="*/ 195640 h 195640"/>
              <a:gd name="connsiteX4" fmla="*/ 0 w 6415214"/>
              <a:gd name="connsiteY4" fmla="*/ 195640 h 195640"/>
              <a:gd name="connsiteX0" fmla="*/ 6415214 w 6415214"/>
              <a:gd name="connsiteY0" fmla="*/ 193259 h 193259"/>
              <a:gd name="connsiteX1" fmla="*/ 511261 w 6415214"/>
              <a:gd name="connsiteY1" fmla="*/ 193259 h 193259"/>
              <a:gd name="connsiteX2" fmla="*/ 232301 w 6415214"/>
              <a:gd name="connsiteY2" fmla="*/ 0 h 193259"/>
              <a:gd name="connsiteX3" fmla="*/ 229919 w 6415214"/>
              <a:gd name="connsiteY3" fmla="*/ 193259 h 193259"/>
              <a:gd name="connsiteX4" fmla="*/ 0 w 6415214"/>
              <a:gd name="connsiteY4" fmla="*/ 193259 h 1932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5214" h="193259">
                <a:moveTo>
                  <a:pt x="6415214" y="193259"/>
                </a:moveTo>
                <a:lnTo>
                  <a:pt x="511261" y="193259"/>
                </a:lnTo>
                <a:lnTo>
                  <a:pt x="232301" y="0"/>
                </a:lnTo>
                <a:cubicBezTo>
                  <a:pt x="233095" y="65213"/>
                  <a:pt x="229125" y="128046"/>
                  <a:pt x="229919" y="193259"/>
                </a:cubicBezTo>
                <a:lnTo>
                  <a:pt x="0" y="193259"/>
                </a:lnTo>
              </a:path>
            </a:pathLst>
          </a:cu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39" name="标题 78">
            <a:extLst>
              <a:ext uri="{FF2B5EF4-FFF2-40B4-BE49-F238E27FC236}">
                <a16:creationId xmlns:a16="http://schemas.microsoft.com/office/drawing/2014/main" id="{BA1F460E-0C51-4667-BB35-671A0F294D76}"/>
              </a:ext>
            </a:extLst>
          </p:cNvPr>
          <p:cNvSpPr>
            <a:spLocks noGrp="1"/>
          </p:cNvSpPr>
          <p:nvPr>
            <p:ph type="title" hasCustomPrompt="1"/>
          </p:nvPr>
        </p:nvSpPr>
        <p:spPr>
          <a:xfrm>
            <a:off x="630418" y="2541531"/>
            <a:ext cx="7055958" cy="1089529"/>
          </a:xfrm>
          <a:prstGeom prst="rect">
            <a:avLst/>
          </a:prstGeom>
          <a:noFill/>
        </p:spPr>
        <p:txBody>
          <a:bodyPr wrap="square" lIns="0" rtlCol="0">
            <a:spAutoFit/>
          </a:bodyPr>
          <a:lstStyle>
            <a:lvl1pPr>
              <a:defRPr lang="zh-CN" altLang="en-US" sz="3600" spc="100" dirty="0">
                <a:latin typeface="+mn-ea"/>
                <a:ea typeface="+mn-ea"/>
                <a:cs typeface="+mn-ea"/>
              </a:defRPr>
            </a:lvl1pPr>
          </a:lstStyle>
          <a:p>
            <a:pPr marL="0" lvl="0"/>
            <a:r>
              <a:rPr lang="zh-CN" altLang="en-US" dirty="0"/>
              <a:t>请在此输入标题</a:t>
            </a:r>
            <a:br>
              <a:rPr lang="zh-CN" altLang="en-US" dirty="0"/>
            </a:br>
            <a:r>
              <a:rPr lang="zh-CN" altLang="en-US" dirty="0"/>
              <a:t>尽量回车保证标题为两行</a:t>
            </a:r>
          </a:p>
        </p:txBody>
      </p:sp>
      <p:sp>
        <p:nvSpPr>
          <p:cNvPr id="40" name="文本占位符 91">
            <a:extLst>
              <a:ext uri="{FF2B5EF4-FFF2-40B4-BE49-F238E27FC236}">
                <a16:creationId xmlns:a16="http://schemas.microsoft.com/office/drawing/2014/main" id="{E0CF6A23-916C-4528-B987-81101F1B5FDE}"/>
              </a:ext>
            </a:extLst>
          </p:cNvPr>
          <p:cNvSpPr>
            <a:spLocks noGrp="1"/>
          </p:cNvSpPr>
          <p:nvPr>
            <p:ph type="body" sz="quarter" idx="13" hasCustomPrompt="1"/>
          </p:nvPr>
        </p:nvSpPr>
        <p:spPr>
          <a:xfrm>
            <a:off x="654709" y="2272899"/>
            <a:ext cx="5154585" cy="258532"/>
          </a:xfrm>
          <a:prstGeom prst="rect">
            <a:avLst/>
          </a:prstGeom>
          <a:noFill/>
        </p:spPr>
        <p:txBody>
          <a:bodyPr wrap="square" lIns="0" rtlCol="0">
            <a:spAutoFit/>
          </a:bodyPr>
          <a:lstStyle>
            <a:lvl1pPr marL="0" indent="0">
              <a:buNone/>
              <a:defRPr lang="zh-CN" altLang="en-US" sz="1200" spc="100" dirty="0">
                <a:solidFill>
                  <a:schemeClr val="tx1">
                    <a:lumMod val="65000"/>
                    <a:lumOff val="35000"/>
                  </a:schemeClr>
                </a:solidFill>
                <a:latin typeface="+mn-ea"/>
                <a:ea typeface="+mn-ea"/>
                <a:cs typeface="+mn-ea"/>
                <a:sym typeface="Wingdings 3" panose="05040102010807070707" pitchFamily="18" charset="2"/>
              </a:defRPr>
            </a:lvl1pPr>
          </a:lstStyle>
          <a:p>
            <a:pPr marL="228600" lvl="0" indent="-228600"/>
            <a:r>
              <a:rPr lang="zh-CN" altLang="en-US" dirty="0"/>
              <a:t>请在此输入你的副标题</a:t>
            </a:r>
          </a:p>
        </p:txBody>
      </p:sp>
      <p:sp>
        <p:nvSpPr>
          <p:cNvPr id="41" name="文本占位符 37">
            <a:extLst>
              <a:ext uri="{FF2B5EF4-FFF2-40B4-BE49-F238E27FC236}">
                <a16:creationId xmlns:a16="http://schemas.microsoft.com/office/drawing/2014/main" id="{F0F14A78-3B87-4D00-B805-93CDEF3D5915}"/>
              </a:ext>
            </a:extLst>
          </p:cNvPr>
          <p:cNvSpPr>
            <a:spLocks noGrp="1"/>
          </p:cNvSpPr>
          <p:nvPr>
            <p:ph type="body" sz="quarter" idx="16" hasCustomPrompt="1"/>
          </p:nvPr>
        </p:nvSpPr>
        <p:spPr>
          <a:xfrm>
            <a:off x="655638" y="4091436"/>
            <a:ext cx="4065361" cy="344710"/>
          </a:xfrm>
          <a:prstGeom prst="rect">
            <a:avLst/>
          </a:prstGeom>
          <a:noFill/>
        </p:spPr>
        <p:txBody>
          <a:bodyPr wrap="square" lIns="0" rtlCol="0" anchor="ctr" anchorCtr="0">
            <a:spAutoFit/>
          </a:bodyPr>
          <a:lstStyle>
            <a:lvl1pPr marL="0" indent="0">
              <a:lnSpc>
                <a:spcPct val="130000"/>
              </a:lnSpc>
              <a:buNone/>
              <a:defRPr lang="zh-CN" altLang="en-US" sz="1400" spc="100" smtClean="0">
                <a:solidFill>
                  <a:schemeClr val="tx1">
                    <a:lumMod val="85000"/>
                    <a:lumOff val="15000"/>
                  </a:schemeClr>
                </a:solidFill>
                <a:cs typeface="+mn-ea"/>
              </a:defRPr>
            </a:lvl1pPr>
            <a:lvl2pPr>
              <a:defRPr lang="zh-CN" altLang="en-US" sz="1800" smtClean="0"/>
            </a:lvl2pPr>
            <a:lvl3pPr>
              <a:defRPr lang="zh-CN" altLang="en-US" sz="1800" smtClean="0"/>
            </a:lvl3pPr>
            <a:lvl4pPr>
              <a:defRPr lang="zh-CN" altLang="en-US" smtClean="0"/>
            </a:lvl4pPr>
            <a:lvl5pPr>
              <a:defRPr lang="zh-CN" altLang="en-US"/>
            </a:lvl5pPr>
          </a:lstStyle>
          <a:p>
            <a:pPr marL="0" lvl="0">
              <a:lnSpc>
                <a:spcPct val="130000"/>
              </a:lnSpc>
            </a:pPr>
            <a:r>
              <a:rPr lang="zh-CN" altLang="en-US" dirty="0"/>
              <a:t>指导教师： </a:t>
            </a:r>
            <a:r>
              <a:rPr lang="en-US" altLang="zh-CN" dirty="0"/>
              <a:t>XXX	</a:t>
            </a:r>
            <a:r>
              <a:rPr lang="zh-CN" altLang="en-US" dirty="0"/>
              <a:t>答辩学生： </a:t>
            </a:r>
            <a:r>
              <a:rPr lang="en-US" altLang="zh-CN" dirty="0"/>
              <a:t>XX</a:t>
            </a:r>
            <a:endParaRPr lang="zh-CN" altLang="en-US" dirty="0"/>
          </a:p>
        </p:txBody>
      </p:sp>
      <p:sp>
        <p:nvSpPr>
          <p:cNvPr id="43" name="文本框 42">
            <a:extLst>
              <a:ext uri="{FF2B5EF4-FFF2-40B4-BE49-F238E27FC236}">
                <a16:creationId xmlns:a16="http://schemas.microsoft.com/office/drawing/2014/main" id="{925B3530-9112-4B40-9DFE-2616E0525141}"/>
              </a:ext>
            </a:extLst>
          </p:cNvPr>
          <p:cNvSpPr txBox="1"/>
          <p:nvPr/>
        </p:nvSpPr>
        <p:spPr>
          <a:xfrm>
            <a:off x="568506" y="6031634"/>
            <a:ext cx="1488895" cy="273408"/>
          </a:xfrm>
          <a:prstGeom prst="rect">
            <a:avLst/>
          </a:prstGeom>
          <a:noFill/>
        </p:spPr>
        <p:txBody>
          <a:bodyPr wrap="square" rtlCol="0">
            <a:spAutoFit/>
          </a:bodyPr>
          <a:lstStyle/>
          <a:p>
            <a:pPr algn="l">
              <a:lnSpc>
                <a:spcPct val="130000"/>
              </a:lnSpc>
            </a:pPr>
            <a:r>
              <a:rPr lang="zh-CN" altLang="en-US" sz="1000" spc="100" dirty="0">
                <a:solidFill>
                  <a:schemeClr val="tx1">
                    <a:lumMod val="65000"/>
                    <a:lumOff val="35000"/>
                  </a:schemeClr>
                </a:solidFill>
              </a:rPr>
              <a:t>自强不息 厚德载物</a:t>
            </a:r>
          </a:p>
        </p:txBody>
      </p:sp>
      <p:grpSp>
        <p:nvGrpSpPr>
          <p:cNvPr id="21" name="组合 20">
            <a:extLst>
              <a:ext uri="{FF2B5EF4-FFF2-40B4-BE49-F238E27FC236}">
                <a16:creationId xmlns:a16="http://schemas.microsoft.com/office/drawing/2014/main" id="{B4CF4C40-9C34-4213-AEB1-4DB73AB21EB9}"/>
              </a:ext>
            </a:extLst>
          </p:cNvPr>
          <p:cNvGrpSpPr/>
          <p:nvPr/>
        </p:nvGrpSpPr>
        <p:grpSpPr>
          <a:xfrm>
            <a:off x="696943" y="927100"/>
            <a:ext cx="868525" cy="121945"/>
            <a:chOff x="910303" y="927100"/>
            <a:chExt cx="868525" cy="121945"/>
          </a:xfrm>
        </p:grpSpPr>
        <p:grpSp>
          <p:nvGrpSpPr>
            <p:cNvPr id="45" name="组合 44">
              <a:extLst>
                <a:ext uri="{FF2B5EF4-FFF2-40B4-BE49-F238E27FC236}">
                  <a16:creationId xmlns:a16="http://schemas.microsoft.com/office/drawing/2014/main" id="{40BF29FB-DB39-4FB4-B24C-7BBA669E51AA}"/>
                </a:ext>
              </a:extLst>
            </p:cNvPr>
            <p:cNvGrpSpPr/>
            <p:nvPr/>
          </p:nvGrpSpPr>
          <p:grpSpPr>
            <a:xfrm>
              <a:off x="1213589" y="927100"/>
              <a:ext cx="565239" cy="101600"/>
              <a:chOff x="658189" y="1028700"/>
              <a:chExt cx="565239" cy="101600"/>
            </a:xfrm>
          </p:grpSpPr>
          <p:cxnSp>
            <p:nvCxnSpPr>
              <p:cNvPr id="47" name="直接连接符 46">
                <a:extLst>
                  <a:ext uri="{FF2B5EF4-FFF2-40B4-BE49-F238E27FC236}">
                    <a16:creationId xmlns:a16="http://schemas.microsoft.com/office/drawing/2014/main" id="{BF0DB11B-81A7-4142-98B3-B5222F5D7D00}"/>
                  </a:ext>
                </a:extLst>
              </p:cNvPr>
              <p:cNvCxnSpPr>
                <a:cxnSpLocks/>
              </p:cNvCxnSpPr>
              <p:nvPr/>
            </p:nvCxnSpPr>
            <p:spPr>
              <a:xfrm flipH="1">
                <a:off x="658189"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EC00FF67-396A-4D9E-AF7F-6AD2166FF895}"/>
                  </a:ext>
                </a:extLst>
              </p:cNvPr>
              <p:cNvCxnSpPr>
                <a:cxnSpLocks/>
              </p:cNvCxnSpPr>
              <p:nvPr/>
            </p:nvCxnSpPr>
            <p:spPr>
              <a:xfrm flipH="1">
                <a:off x="730865"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095CEF8D-8904-41C0-8F2F-F434873DB7CE}"/>
                  </a:ext>
                </a:extLst>
              </p:cNvPr>
              <p:cNvCxnSpPr>
                <a:cxnSpLocks/>
              </p:cNvCxnSpPr>
              <p:nvPr/>
            </p:nvCxnSpPr>
            <p:spPr>
              <a:xfrm flipH="1">
                <a:off x="803541"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80A84C14-0AAB-401A-BF3F-826B6244B493}"/>
                  </a:ext>
                </a:extLst>
              </p:cNvPr>
              <p:cNvCxnSpPr>
                <a:cxnSpLocks/>
              </p:cNvCxnSpPr>
              <p:nvPr/>
            </p:nvCxnSpPr>
            <p:spPr>
              <a:xfrm flipH="1">
                <a:off x="876217"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7C1C8F83-C251-451D-982B-D8553E84C187}"/>
                  </a:ext>
                </a:extLst>
              </p:cNvPr>
              <p:cNvCxnSpPr>
                <a:cxnSpLocks/>
              </p:cNvCxnSpPr>
              <p:nvPr/>
            </p:nvCxnSpPr>
            <p:spPr>
              <a:xfrm flipH="1">
                <a:off x="948893"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C96A0375-3719-4AB5-B0F0-EA08941DA197}"/>
                  </a:ext>
                </a:extLst>
              </p:cNvPr>
              <p:cNvCxnSpPr>
                <a:cxnSpLocks/>
              </p:cNvCxnSpPr>
              <p:nvPr/>
            </p:nvCxnSpPr>
            <p:spPr>
              <a:xfrm flipH="1">
                <a:off x="1021569"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217D4A53-280E-4D01-A8CF-E8C846B0A4BE}"/>
                  </a:ext>
                </a:extLst>
              </p:cNvPr>
              <p:cNvCxnSpPr>
                <a:cxnSpLocks/>
              </p:cNvCxnSpPr>
              <p:nvPr/>
            </p:nvCxnSpPr>
            <p:spPr>
              <a:xfrm flipH="1">
                <a:off x="1094245"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C18C6585-8A56-47DC-9019-99EB88D38635}"/>
                  </a:ext>
                </a:extLst>
              </p:cNvPr>
              <p:cNvCxnSpPr>
                <a:cxnSpLocks/>
              </p:cNvCxnSpPr>
              <p:nvPr/>
            </p:nvCxnSpPr>
            <p:spPr>
              <a:xfrm flipH="1">
                <a:off x="1166921" y="1028700"/>
                <a:ext cx="56507" cy="1016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20" name="图片 19">
              <a:extLst>
                <a:ext uri="{FF2B5EF4-FFF2-40B4-BE49-F238E27FC236}">
                  <a16:creationId xmlns:a16="http://schemas.microsoft.com/office/drawing/2014/main" id="{C26BA540-C6EC-41E7-9C7C-77E4CAC51215}"/>
                </a:ext>
              </a:extLst>
            </p:cNvPr>
            <p:cNvPicPr>
              <a:picLocks noChangeAspect="1"/>
            </p:cNvPicPr>
            <p:nvPr/>
          </p:nvPicPr>
          <p:blipFill>
            <a:blip r:embed="rId4"/>
            <a:stretch>
              <a:fillRect/>
            </a:stretch>
          </p:blipFill>
          <p:spPr>
            <a:xfrm>
              <a:off x="910303" y="927100"/>
              <a:ext cx="278417" cy="121945"/>
            </a:xfrm>
            <a:prstGeom prst="rect">
              <a:avLst/>
            </a:prstGeom>
          </p:spPr>
        </p:pic>
      </p:grpSp>
    </p:spTree>
    <p:extLst>
      <p:ext uri="{BB962C8B-B14F-4D97-AF65-F5344CB8AC3E}">
        <p14:creationId xmlns:p14="http://schemas.microsoft.com/office/powerpoint/2010/main" val="7356558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grpSp>
        <p:nvGrpSpPr>
          <p:cNvPr id="21" name="组合 20">
            <a:extLst>
              <a:ext uri="{FF2B5EF4-FFF2-40B4-BE49-F238E27FC236}">
                <a16:creationId xmlns:a16="http://schemas.microsoft.com/office/drawing/2014/main" id="{DC438338-5787-45B7-BCB1-9BCC3A177BB4}"/>
              </a:ext>
            </a:extLst>
          </p:cNvPr>
          <p:cNvGrpSpPr/>
          <p:nvPr/>
        </p:nvGrpSpPr>
        <p:grpSpPr>
          <a:xfrm>
            <a:off x="3239" y="0"/>
            <a:ext cx="12185522" cy="6858000"/>
            <a:chOff x="3239" y="0"/>
            <a:chExt cx="12185522" cy="6858000"/>
          </a:xfrm>
        </p:grpSpPr>
        <p:pic>
          <p:nvPicPr>
            <p:cNvPr id="5" name="图片 4">
              <a:extLst>
                <a:ext uri="{FF2B5EF4-FFF2-40B4-BE49-F238E27FC236}">
                  <a16:creationId xmlns:a16="http://schemas.microsoft.com/office/drawing/2014/main" id="{9D093F97-80E2-46A8-BE52-51E86B9936BA}"/>
                </a:ext>
              </a:extLst>
            </p:cNvPr>
            <p:cNvPicPr>
              <a:picLocks noChangeAspect="1"/>
            </p:cNvPicPr>
            <p:nvPr/>
          </p:nvPicPr>
          <p:blipFill>
            <a:blip r:embed="rId2"/>
            <a:stretch>
              <a:fillRect/>
            </a:stretch>
          </p:blipFill>
          <p:spPr>
            <a:xfrm>
              <a:off x="3239" y="0"/>
              <a:ext cx="12185522" cy="6858000"/>
            </a:xfrm>
            <a:prstGeom prst="rect">
              <a:avLst/>
            </a:prstGeom>
          </p:spPr>
        </p:pic>
        <p:sp>
          <p:nvSpPr>
            <p:cNvPr id="20" name="矩形 19">
              <a:extLst>
                <a:ext uri="{FF2B5EF4-FFF2-40B4-BE49-F238E27FC236}">
                  <a16:creationId xmlns:a16="http://schemas.microsoft.com/office/drawing/2014/main" id="{AF798719-BB64-4F5E-A9D5-E3D98FCC7E32}"/>
                </a:ext>
              </a:extLst>
            </p:cNvPr>
            <p:cNvSpPr/>
            <p:nvPr/>
          </p:nvSpPr>
          <p:spPr>
            <a:xfrm>
              <a:off x="3790950" y="253024"/>
              <a:ext cx="1552575" cy="1442426"/>
            </a:xfrm>
            <a:prstGeom prst="rect">
              <a:avLst/>
            </a:prstGeom>
            <a:solidFill>
              <a:srgbClr val="3817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9" name="图片 18">
            <a:extLst>
              <a:ext uri="{FF2B5EF4-FFF2-40B4-BE49-F238E27FC236}">
                <a16:creationId xmlns:a16="http://schemas.microsoft.com/office/drawing/2014/main" id="{DF7E3CA8-CA2B-4044-8896-CA187A2989A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8000"/>
                    </a14:imgEffect>
                  </a14:imgLayer>
                </a14:imgProps>
              </a:ext>
              <a:ext uri="{28A0092B-C50C-407E-A947-70E740481C1C}">
                <a14:useLocalDpi xmlns:a14="http://schemas.microsoft.com/office/drawing/2010/main" val="0"/>
              </a:ext>
            </a:extLst>
          </a:blip>
          <a:stretch>
            <a:fillRect/>
          </a:stretch>
        </p:blipFill>
        <p:spPr>
          <a:xfrm>
            <a:off x="6310629" y="253024"/>
            <a:ext cx="5693547" cy="5580000"/>
          </a:xfrm>
          <a:prstGeom prst="rect">
            <a:avLst/>
          </a:prstGeom>
        </p:spPr>
      </p:pic>
      <p:sp>
        <p:nvSpPr>
          <p:cNvPr id="120" name="矩形 119">
            <a:extLst>
              <a:ext uri="{FF2B5EF4-FFF2-40B4-BE49-F238E27FC236}">
                <a16:creationId xmlns:a16="http://schemas.microsoft.com/office/drawing/2014/main" id="{93E9B806-B3B5-4857-9763-985BB906449B}"/>
              </a:ext>
            </a:extLst>
          </p:cNvPr>
          <p:cNvSpPr/>
          <p:nvPr/>
        </p:nvSpPr>
        <p:spPr>
          <a:xfrm>
            <a:off x="660400" y="6101939"/>
            <a:ext cx="2014538" cy="14384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a:extLst>
              <a:ext uri="{FF2B5EF4-FFF2-40B4-BE49-F238E27FC236}">
                <a16:creationId xmlns:a16="http://schemas.microsoft.com/office/drawing/2014/main" id="{AF65482F-D2BD-4FA5-8FA9-E44AB00F6475}"/>
              </a:ext>
            </a:extLst>
          </p:cNvPr>
          <p:cNvSpPr/>
          <p:nvPr/>
        </p:nvSpPr>
        <p:spPr>
          <a:xfrm>
            <a:off x="0" y="6134100"/>
            <a:ext cx="12192000" cy="723900"/>
          </a:xfrm>
          <a:prstGeom prst="rect">
            <a:avLst/>
          </a:prstGeom>
          <a:solidFill>
            <a:schemeClr val="bg1"/>
          </a:solidFill>
          <a:ln>
            <a:noFill/>
          </a:ln>
          <a:effectLst>
            <a:outerShdw blurRad="381000" sx="102000" sy="102000" algn="c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30000"/>
              </a:lnSpc>
            </a:pPr>
            <a:endParaRPr lang="zh-CN" altLang="en-US">
              <a:cs typeface="+mn-ea"/>
            </a:endParaRPr>
          </a:p>
        </p:txBody>
      </p:sp>
      <p:sp>
        <p:nvSpPr>
          <p:cNvPr id="63" name="文本框 62">
            <a:extLst>
              <a:ext uri="{FF2B5EF4-FFF2-40B4-BE49-F238E27FC236}">
                <a16:creationId xmlns:a16="http://schemas.microsoft.com/office/drawing/2014/main" id="{A8A574C7-8714-4FBD-ACCE-76BDBD148AC0}"/>
              </a:ext>
            </a:extLst>
          </p:cNvPr>
          <p:cNvSpPr txBox="1"/>
          <p:nvPr/>
        </p:nvSpPr>
        <p:spPr>
          <a:xfrm>
            <a:off x="566125" y="6359346"/>
            <a:ext cx="2206444" cy="273408"/>
          </a:xfrm>
          <a:prstGeom prst="rect">
            <a:avLst/>
          </a:prstGeom>
          <a:noFill/>
        </p:spPr>
        <p:txBody>
          <a:bodyPr wrap="square" rtlCol="0">
            <a:spAutoFit/>
          </a:bodyPr>
          <a:lstStyle/>
          <a:p>
            <a:pPr algn="dist">
              <a:lnSpc>
                <a:spcPct val="130000"/>
              </a:lnSpc>
            </a:pPr>
            <a:r>
              <a:rPr lang="zh-CN" altLang="en-US" sz="1000" spc="100" dirty="0">
                <a:solidFill>
                  <a:schemeClr val="tx1">
                    <a:lumMod val="65000"/>
                    <a:lumOff val="35000"/>
                  </a:schemeClr>
                </a:solidFill>
              </a:rPr>
              <a:t>自强不息 厚德载物</a:t>
            </a:r>
          </a:p>
        </p:txBody>
      </p:sp>
      <p:cxnSp>
        <p:nvCxnSpPr>
          <p:cNvPr id="93" name="直接连接符 92">
            <a:extLst>
              <a:ext uri="{FF2B5EF4-FFF2-40B4-BE49-F238E27FC236}">
                <a16:creationId xmlns:a16="http://schemas.microsoft.com/office/drawing/2014/main" id="{C4EBF0E7-DC95-4CBF-A298-C1C0173EDA70}"/>
              </a:ext>
            </a:extLst>
          </p:cNvPr>
          <p:cNvCxnSpPr>
            <a:cxnSpLocks/>
          </p:cNvCxnSpPr>
          <p:nvPr/>
        </p:nvCxnSpPr>
        <p:spPr>
          <a:xfrm>
            <a:off x="660400" y="6400802"/>
            <a:ext cx="2014538" cy="0"/>
          </a:xfrm>
          <a:prstGeom prst="line">
            <a:avLst/>
          </a:prstGeom>
          <a:ln w="381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94" name="直接连接符 93">
            <a:extLst>
              <a:ext uri="{FF2B5EF4-FFF2-40B4-BE49-F238E27FC236}">
                <a16:creationId xmlns:a16="http://schemas.microsoft.com/office/drawing/2014/main" id="{A91F57C1-2E50-4A32-B3A1-009253882C87}"/>
              </a:ext>
            </a:extLst>
          </p:cNvPr>
          <p:cNvCxnSpPr>
            <a:cxnSpLocks/>
          </p:cNvCxnSpPr>
          <p:nvPr/>
        </p:nvCxnSpPr>
        <p:spPr>
          <a:xfrm>
            <a:off x="660400" y="6613523"/>
            <a:ext cx="2014538" cy="0"/>
          </a:xfrm>
          <a:prstGeom prst="line">
            <a:avLst/>
          </a:prstGeom>
          <a:ln w="3810">
            <a:solidFill>
              <a:schemeClr val="bg1">
                <a:lumMod val="8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 name="文本占位符 11">
            <a:extLst>
              <a:ext uri="{FF2B5EF4-FFF2-40B4-BE49-F238E27FC236}">
                <a16:creationId xmlns:a16="http://schemas.microsoft.com/office/drawing/2014/main" id="{A0E709B4-7FC3-4F1D-A354-D91D877EDB74}"/>
              </a:ext>
            </a:extLst>
          </p:cNvPr>
          <p:cNvSpPr>
            <a:spLocks noGrp="1"/>
          </p:cNvSpPr>
          <p:nvPr>
            <p:ph type="body" sz="quarter" idx="11" hasCustomPrompt="1"/>
          </p:nvPr>
        </p:nvSpPr>
        <p:spPr>
          <a:xfrm>
            <a:off x="7108429" y="1219979"/>
            <a:ext cx="4274660" cy="3590590"/>
          </a:xfrm>
          <a:prstGeom prst="rect">
            <a:avLst/>
          </a:prstGeom>
        </p:spPr>
        <p:txBody>
          <a:bodyPr anchor="ctr">
            <a:normAutofit/>
          </a:bodyPr>
          <a:lstStyle>
            <a:lvl1pPr marL="0" indent="0" algn="ctr">
              <a:lnSpc>
                <a:spcPct val="100000"/>
              </a:lnSpc>
              <a:spcBef>
                <a:spcPts val="0"/>
              </a:spcBef>
              <a:buNone/>
              <a:defRPr sz="16000" b="1">
                <a:solidFill>
                  <a:srgbClr val="7030A0"/>
                </a:solidFill>
                <a:latin typeface="+mj-ea"/>
                <a:ea typeface="+mj-ea"/>
              </a:defRPr>
            </a:lvl1pPr>
          </a:lstStyle>
          <a:p>
            <a:pPr lvl="0"/>
            <a:r>
              <a:rPr lang="zh-CN" altLang="en-US" dirty="0"/>
              <a:t>壹</a:t>
            </a:r>
          </a:p>
        </p:txBody>
      </p:sp>
      <p:sp>
        <p:nvSpPr>
          <p:cNvPr id="16" name="文本占位符 15">
            <a:extLst>
              <a:ext uri="{FF2B5EF4-FFF2-40B4-BE49-F238E27FC236}">
                <a16:creationId xmlns:a16="http://schemas.microsoft.com/office/drawing/2014/main" id="{98EFC2AF-0299-489A-9F1D-9F6AA1D1AED1}"/>
              </a:ext>
            </a:extLst>
          </p:cNvPr>
          <p:cNvSpPr>
            <a:spLocks noGrp="1"/>
          </p:cNvSpPr>
          <p:nvPr>
            <p:ph type="body" sz="quarter" idx="12" hasCustomPrompt="1"/>
          </p:nvPr>
        </p:nvSpPr>
        <p:spPr>
          <a:xfrm>
            <a:off x="510342" y="957000"/>
            <a:ext cx="3551237" cy="606922"/>
          </a:xfrm>
          <a:prstGeom prst="rect">
            <a:avLst/>
          </a:prstGeom>
        </p:spPr>
        <p:txBody>
          <a:bodyPr/>
          <a:lstStyle>
            <a:lvl1pPr marL="0" indent="0">
              <a:buNone/>
              <a:defRPr sz="3200" b="1" spc="100">
                <a:solidFill>
                  <a:schemeClr val="bg1"/>
                </a:solidFill>
                <a:latin typeface="+mj-ea"/>
                <a:ea typeface="+mj-ea"/>
              </a:defRPr>
            </a:lvl1pPr>
          </a:lstStyle>
          <a:p>
            <a:pPr lvl="0"/>
            <a:r>
              <a:rPr lang="zh-CN" altLang="en-US" dirty="0"/>
              <a:t>第几部分 </a:t>
            </a:r>
            <a:r>
              <a:rPr kumimoji="0" lang="zh-CN" altLang="en-US" sz="2800" b="0" i="0" u="none" strike="noStrike" kern="1200" cap="none" spc="100" normalizeH="0" baseline="0" noProof="0" dirty="0">
                <a:ln>
                  <a:noFill/>
                </a:ln>
                <a:blipFill>
                  <a:blip r:embed="rId5"/>
                  <a:stretch>
                    <a:fillRect/>
                  </a:stretch>
                </a:blipFill>
                <a:effectLst/>
                <a:uLnTx/>
                <a:uFillTx/>
                <a:latin typeface="方正大标宋简体"/>
                <a:ea typeface="方正大标宋简体"/>
                <a:cs typeface="+mn-cs"/>
                <a:sym typeface="Wingdings 3" panose="05040102010807070707" pitchFamily="18" charset="2"/>
              </a:rPr>
              <a:t></a:t>
            </a:r>
            <a:endParaRPr lang="zh-CN" altLang="en-US" dirty="0"/>
          </a:p>
        </p:txBody>
      </p:sp>
      <p:sp>
        <p:nvSpPr>
          <p:cNvPr id="122" name="文本占位符 121">
            <a:extLst>
              <a:ext uri="{FF2B5EF4-FFF2-40B4-BE49-F238E27FC236}">
                <a16:creationId xmlns:a16="http://schemas.microsoft.com/office/drawing/2014/main" id="{9F0152B4-A135-47ED-A86F-89E402C2B1C0}"/>
              </a:ext>
            </a:extLst>
          </p:cNvPr>
          <p:cNvSpPr>
            <a:spLocks noGrp="1"/>
          </p:cNvSpPr>
          <p:nvPr>
            <p:ph type="body" sz="quarter" idx="13" hasCustomPrompt="1"/>
          </p:nvPr>
        </p:nvSpPr>
        <p:spPr>
          <a:xfrm>
            <a:off x="510342" y="2729389"/>
            <a:ext cx="6100296" cy="606922"/>
          </a:xfrm>
          <a:prstGeom prst="rect">
            <a:avLst/>
          </a:prstGeom>
        </p:spPr>
        <p:txBody>
          <a:bodyPr/>
          <a:lstStyle>
            <a:lvl1pPr marL="0" indent="0">
              <a:buNone/>
              <a:defRPr sz="4400" b="1" spc="100" baseline="0">
                <a:solidFill>
                  <a:schemeClr val="bg1"/>
                </a:solidFill>
                <a:latin typeface="+mj-ea"/>
                <a:ea typeface="+mj-ea"/>
              </a:defRPr>
            </a:lvl1pPr>
          </a:lstStyle>
          <a:p>
            <a:pPr lvl="0"/>
            <a:r>
              <a:rPr lang="zh-CN" altLang="en-US" dirty="0"/>
              <a:t>请在此处添加你的标题</a:t>
            </a:r>
          </a:p>
        </p:txBody>
      </p:sp>
      <p:sp>
        <p:nvSpPr>
          <p:cNvPr id="123" name="文本占位符 122">
            <a:extLst>
              <a:ext uri="{FF2B5EF4-FFF2-40B4-BE49-F238E27FC236}">
                <a16:creationId xmlns:a16="http://schemas.microsoft.com/office/drawing/2014/main" id="{CF347087-2148-4765-A644-2EF9176FD633}"/>
              </a:ext>
            </a:extLst>
          </p:cNvPr>
          <p:cNvSpPr>
            <a:spLocks noGrp="1"/>
          </p:cNvSpPr>
          <p:nvPr>
            <p:ph type="body" sz="quarter" idx="14" hasCustomPrompt="1"/>
          </p:nvPr>
        </p:nvSpPr>
        <p:spPr>
          <a:xfrm>
            <a:off x="561172" y="3837713"/>
            <a:ext cx="6100296" cy="1522912"/>
          </a:xfrm>
          <a:prstGeom prst="rect">
            <a:avLst/>
          </a:prstGeom>
        </p:spPr>
        <p:txBody>
          <a:bodyPr/>
          <a:lstStyle>
            <a:lvl1pPr marL="285750" indent="-285750">
              <a:lnSpc>
                <a:spcPct val="120000"/>
              </a:lnSpc>
              <a:buFont typeface="Arial" panose="020B0604020202020204" pitchFamily="34" charset="0"/>
              <a:buChar char="•"/>
              <a:defRPr sz="1400" spc="100" baseline="0">
                <a:solidFill>
                  <a:schemeClr val="bg1"/>
                </a:solidFill>
                <a:latin typeface="+mn-ea"/>
                <a:ea typeface="+mn-ea"/>
              </a:defRPr>
            </a:lvl1pPr>
          </a:lstStyle>
          <a:p>
            <a:pPr lvl="0"/>
            <a:r>
              <a:rPr lang="zh-CN" altLang="en-US" dirty="0"/>
              <a:t>这里可以写一点点文字，介绍此章节主要内容</a:t>
            </a:r>
            <a:endParaRPr lang="en-US" altLang="zh-CN" dirty="0"/>
          </a:p>
          <a:p>
            <a:pPr lvl="0"/>
            <a:r>
              <a:rPr lang="zh-CN" altLang="en-US" dirty="0"/>
              <a:t>国外现状</a:t>
            </a:r>
            <a:endParaRPr lang="en-US" altLang="zh-CN" dirty="0"/>
          </a:p>
          <a:p>
            <a:pPr lvl="0"/>
            <a:r>
              <a:rPr lang="zh-CN" altLang="en-US" dirty="0"/>
              <a:t>国内现状</a:t>
            </a:r>
            <a:endParaRPr lang="en-US" altLang="zh-CN" dirty="0"/>
          </a:p>
          <a:p>
            <a:pPr lvl="0"/>
            <a:r>
              <a:rPr lang="en-US" altLang="zh-CN" dirty="0"/>
              <a:t>…</a:t>
            </a:r>
          </a:p>
          <a:p>
            <a:pPr lvl="0"/>
            <a:endParaRPr lang="zh-CN" altLang="en-US" dirty="0"/>
          </a:p>
        </p:txBody>
      </p:sp>
      <p:pic>
        <p:nvPicPr>
          <p:cNvPr id="23" name="图片 22">
            <a:extLst>
              <a:ext uri="{FF2B5EF4-FFF2-40B4-BE49-F238E27FC236}">
                <a16:creationId xmlns:a16="http://schemas.microsoft.com/office/drawing/2014/main" id="{9D2AFC44-B888-4EEC-A34E-9EC72CE45246}"/>
              </a:ext>
            </a:extLst>
          </p:cNvPr>
          <p:cNvPicPr>
            <a:picLocks noChangeAspect="1"/>
          </p:cNvPicPr>
          <p:nvPr/>
        </p:nvPicPr>
        <p:blipFill>
          <a:blip r:embed="rId6"/>
          <a:stretch>
            <a:fillRect/>
          </a:stretch>
        </p:blipFill>
        <p:spPr>
          <a:xfrm>
            <a:off x="10372725" y="6245786"/>
            <a:ext cx="1488576" cy="534361"/>
          </a:xfrm>
          <a:prstGeom prst="rect">
            <a:avLst/>
          </a:prstGeom>
        </p:spPr>
      </p:pic>
    </p:spTree>
    <p:extLst>
      <p:ext uri="{BB962C8B-B14F-4D97-AF65-F5344CB8AC3E}">
        <p14:creationId xmlns:p14="http://schemas.microsoft.com/office/powerpoint/2010/main" val="402509973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969D6C-F3B9-4D14-9416-F4F35D6EBA00}"/>
              </a:ext>
            </a:extLst>
          </p:cNvPr>
          <p:cNvSpPr>
            <a:spLocks noGrp="1"/>
          </p:cNvSpPr>
          <p:nvPr>
            <p:ph type="title"/>
          </p:nvPr>
        </p:nvSpPr>
        <p:spPr>
          <a:xfrm>
            <a:off x="338443" y="233236"/>
            <a:ext cx="9892573" cy="504119"/>
          </a:xfrm>
          <a:prstGeom prst="rect">
            <a:avLst/>
          </a:prstGeom>
        </p:spPr>
        <p:txBody>
          <a:bodyPr/>
          <a:lstStyle>
            <a:lvl1pPr>
              <a:lnSpc>
                <a:spcPct val="100000"/>
              </a:lnSpc>
              <a:defRPr/>
            </a:lvl1pPr>
          </a:lstStyle>
          <a:p>
            <a:r>
              <a:rPr lang="zh-CN" altLang="en-US"/>
              <a:t>单击此处编辑母版标题样式</a:t>
            </a:r>
            <a:endParaRPr lang="zh-CN" altLang="en-US" dirty="0"/>
          </a:p>
        </p:txBody>
      </p:sp>
      <p:sp>
        <p:nvSpPr>
          <p:cNvPr id="3" name="灯片编号占位符 2">
            <a:extLst>
              <a:ext uri="{FF2B5EF4-FFF2-40B4-BE49-F238E27FC236}">
                <a16:creationId xmlns:a16="http://schemas.microsoft.com/office/drawing/2014/main" id="{0B48EBDF-FD76-4752-A0D9-395B3AD9EEE5}"/>
              </a:ext>
            </a:extLst>
          </p:cNvPr>
          <p:cNvSpPr>
            <a:spLocks noGrp="1"/>
          </p:cNvSpPr>
          <p:nvPr>
            <p:ph type="sldNum" sz="quarter" idx="10"/>
          </p:nvPr>
        </p:nvSpPr>
        <p:spPr/>
        <p:txBody>
          <a:bodyPr/>
          <a:lstStyle/>
          <a:p>
            <a:r>
              <a:rPr lang="zh-CN" altLang="en-US"/>
              <a:t>  </a:t>
            </a:r>
            <a:r>
              <a:rPr lang="en-US" altLang="zh-CN" sz="1150" spc="90"/>
              <a:t>Page </a:t>
            </a:r>
            <a:fld id="{7CFB1EEF-B761-4911-A2FD-18DBD3241D03}" type="slidenum">
              <a:rPr lang="zh-CN" altLang="en-US" sz="1150" spc="90" smtClean="0"/>
              <a:pPr/>
              <a:t>‹#›</a:t>
            </a:fld>
            <a:endParaRPr lang="zh-CN" altLang="en-US" sz="1150" spc="90" dirty="0"/>
          </a:p>
        </p:txBody>
      </p:sp>
      <p:sp>
        <p:nvSpPr>
          <p:cNvPr id="4" name="内容占位符 5">
            <a:extLst>
              <a:ext uri="{FF2B5EF4-FFF2-40B4-BE49-F238E27FC236}">
                <a16:creationId xmlns:a16="http://schemas.microsoft.com/office/drawing/2014/main" id="{6A6C2E9B-7E59-4D2D-A91E-511E20C5F9DA}"/>
              </a:ext>
            </a:extLst>
          </p:cNvPr>
          <p:cNvSpPr>
            <a:spLocks noGrp="1"/>
          </p:cNvSpPr>
          <p:nvPr>
            <p:ph sz="quarter" idx="13"/>
          </p:nvPr>
        </p:nvSpPr>
        <p:spPr>
          <a:xfrm>
            <a:off x="442913" y="873125"/>
            <a:ext cx="11325223" cy="5543550"/>
          </a:xfrm>
          <a:prstGeom prst="rect">
            <a:avLst/>
          </a:prstGeom>
        </p:spPr>
        <p:txBody>
          <a:bodyPr/>
          <a:lstStyle>
            <a:lvl1pPr>
              <a:defRPr>
                <a:latin typeface="+mn-ea"/>
                <a:ea typeface="+mn-ea"/>
              </a:defRPr>
            </a:lvl1pPr>
            <a:lvl2pPr>
              <a:defRPr>
                <a:latin typeface="+mn-ea"/>
                <a:ea typeface="+mn-ea"/>
              </a:defRPr>
            </a:lvl2pPr>
            <a:lvl3pPr>
              <a:defRPr>
                <a:latin typeface="+mn-ea"/>
                <a:ea typeface="+mn-ea"/>
              </a:defRPr>
            </a:lvl3pPr>
            <a:lvl4pPr>
              <a:defRPr>
                <a:latin typeface="+mn-ea"/>
                <a:ea typeface="+mn-ea"/>
              </a:defRPr>
            </a:lvl4pPr>
            <a:lvl5pPr>
              <a:defRPr>
                <a:latin typeface="+mn-ea"/>
                <a:ea typeface="+mn-ea"/>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Tree>
    <p:extLst>
      <p:ext uri="{BB962C8B-B14F-4D97-AF65-F5344CB8AC3E}">
        <p14:creationId xmlns:p14="http://schemas.microsoft.com/office/powerpoint/2010/main" val="1579490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803853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末尾幻灯片">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DF00BFAC-5845-4906-BCD8-AA420CD4773D}"/>
              </a:ext>
            </a:extLst>
          </p:cNvPr>
          <p:cNvPicPr>
            <a:picLocks noChangeAspect="1"/>
          </p:cNvPicPr>
          <p:nvPr/>
        </p:nvPicPr>
        <p:blipFill>
          <a:blip r:embed="rId2"/>
          <a:stretch>
            <a:fillRect/>
          </a:stretch>
        </p:blipFill>
        <p:spPr>
          <a:xfrm>
            <a:off x="3239" y="0"/>
            <a:ext cx="12185522" cy="6858000"/>
          </a:xfrm>
          <a:prstGeom prst="rect">
            <a:avLst/>
          </a:prstGeom>
        </p:spPr>
      </p:pic>
      <p:sp>
        <p:nvSpPr>
          <p:cNvPr id="5" name="椭圆 4">
            <a:extLst>
              <a:ext uri="{FF2B5EF4-FFF2-40B4-BE49-F238E27FC236}">
                <a16:creationId xmlns:a16="http://schemas.microsoft.com/office/drawing/2014/main" id="{1BC6DE7B-074D-4573-A734-0F658B2EB1E9}"/>
              </a:ext>
            </a:extLst>
          </p:cNvPr>
          <p:cNvSpPr/>
          <p:nvPr/>
        </p:nvSpPr>
        <p:spPr>
          <a:xfrm>
            <a:off x="3767528" y="1100528"/>
            <a:ext cx="4656944" cy="46569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E4F985C4-3A54-4CBF-99B8-79E9D3583B1B}"/>
              </a:ext>
            </a:extLst>
          </p:cNvPr>
          <p:cNvSpPr/>
          <p:nvPr/>
        </p:nvSpPr>
        <p:spPr>
          <a:xfrm>
            <a:off x="3530600" y="863600"/>
            <a:ext cx="5130800" cy="51308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a:extLst>
              <a:ext uri="{FF2B5EF4-FFF2-40B4-BE49-F238E27FC236}">
                <a16:creationId xmlns:a16="http://schemas.microsoft.com/office/drawing/2014/main" id="{D161073E-3068-453B-A26A-7D85DA24C6AB}"/>
              </a:ext>
            </a:extLst>
          </p:cNvPr>
          <p:cNvCxnSpPr>
            <a:cxnSpLocks/>
          </p:cNvCxnSpPr>
          <p:nvPr/>
        </p:nvCxnSpPr>
        <p:spPr>
          <a:xfrm>
            <a:off x="4100195" y="3891277"/>
            <a:ext cx="399161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文本占位符 3">
            <a:extLst>
              <a:ext uri="{FF2B5EF4-FFF2-40B4-BE49-F238E27FC236}">
                <a16:creationId xmlns:a16="http://schemas.microsoft.com/office/drawing/2014/main" id="{6FE7C35A-022E-4044-9CBD-B0B0935EC874}"/>
              </a:ext>
            </a:extLst>
          </p:cNvPr>
          <p:cNvSpPr>
            <a:spLocks noGrp="1"/>
          </p:cNvSpPr>
          <p:nvPr>
            <p:ph type="body" sz="quarter" idx="10" hasCustomPrompt="1"/>
          </p:nvPr>
        </p:nvSpPr>
        <p:spPr>
          <a:xfrm>
            <a:off x="4657725" y="2321349"/>
            <a:ext cx="2876550" cy="832753"/>
          </a:xfrm>
        </p:spPr>
        <p:txBody>
          <a:bodyPr>
            <a:normAutofit/>
          </a:bodyPr>
          <a:lstStyle>
            <a:lvl1pPr marL="0" indent="0" algn="ctr">
              <a:lnSpc>
                <a:spcPct val="100000"/>
              </a:lnSpc>
              <a:spcBef>
                <a:spcPts val="0"/>
              </a:spcBef>
              <a:buNone/>
              <a:defRPr sz="4400" b="1">
                <a:latin typeface="+mj-ea"/>
                <a:ea typeface="+mj-ea"/>
              </a:defRPr>
            </a:lvl1pPr>
          </a:lstStyle>
          <a:p>
            <a:pPr lvl="0"/>
            <a:r>
              <a:rPr lang="zh-CN" altLang="en-US" dirty="0"/>
              <a:t>谢谢观看</a:t>
            </a:r>
          </a:p>
        </p:txBody>
      </p:sp>
      <p:sp>
        <p:nvSpPr>
          <p:cNvPr id="17" name="文本占位符 16">
            <a:extLst>
              <a:ext uri="{FF2B5EF4-FFF2-40B4-BE49-F238E27FC236}">
                <a16:creationId xmlns:a16="http://schemas.microsoft.com/office/drawing/2014/main" id="{BFFDC6FF-1051-4CCE-AAD4-96EB7C0EC774}"/>
              </a:ext>
            </a:extLst>
          </p:cNvPr>
          <p:cNvSpPr>
            <a:spLocks noGrp="1"/>
          </p:cNvSpPr>
          <p:nvPr>
            <p:ph type="body" sz="quarter" idx="11" hasCustomPrompt="1"/>
          </p:nvPr>
        </p:nvSpPr>
        <p:spPr>
          <a:xfrm>
            <a:off x="3554553" y="3180022"/>
            <a:ext cx="5082894" cy="641726"/>
          </a:xfrm>
        </p:spPr>
        <p:txBody>
          <a:bodyPr>
            <a:noAutofit/>
          </a:bodyPr>
          <a:lstStyle>
            <a:lvl1pPr marL="0" indent="0" algn="ctr">
              <a:lnSpc>
                <a:spcPct val="100000"/>
              </a:lnSpc>
              <a:spcBef>
                <a:spcPts val="0"/>
              </a:spcBef>
              <a:buNone/>
              <a:defRPr sz="3200" b="1">
                <a:latin typeface="+mj-ea"/>
                <a:ea typeface="+mj-ea"/>
              </a:defRPr>
            </a:lvl1pPr>
          </a:lstStyle>
          <a:p>
            <a:pPr lvl="0"/>
            <a:r>
              <a:rPr lang="zh-CN" altLang="en-US" dirty="0"/>
              <a:t>敬请各位老师批评指正</a:t>
            </a:r>
          </a:p>
        </p:txBody>
      </p:sp>
      <p:sp>
        <p:nvSpPr>
          <p:cNvPr id="18" name="文本占位符 17">
            <a:extLst>
              <a:ext uri="{FF2B5EF4-FFF2-40B4-BE49-F238E27FC236}">
                <a16:creationId xmlns:a16="http://schemas.microsoft.com/office/drawing/2014/main" id="{1CD4AC53-C370-489A-A143-B2CDF88F5E55}"/>
              </a:ext>
            </a:extLst>
          </p:cNvPr>
          <p:cNvSpPr>
            <a:spLocks noGrp="1"/>
          </p:cNvSpPr>
          <p:nvPr>
            <p:ph type="body" sz="quarter" idx="12" hasCustomPrompt="1"/>
          </p:nvPr>
        </p:nvSpPr>
        <p:spPr>
          <a:xfrm>
            <a:off x="5185851" y="4081845"/>
            <a:ext cx="1820298" cy="582928"/>
          </a:xfrm>
        </p:spPr>
        <p:txBody>
          <a:bodyPr>
            <a:noAutofit/>
          </a:bodyPr>
          <a:lstStyle>
            <a:lvl1pPr marL="0" indent="0" algn="ctr">
              <a:lnSpc>
                <a:spcPct val="100000"/>
              </a:lnSpc>
              <a:spcBef>
                <a:spcPts val="0"/>
              </a:spcBef>
              <a:buNone/>
              <a:defRPr sz="1400" b="1">
                <a:solidFill>
                  <a:schemeClr val="tx1">
                    <a:lumMod val="85000"/>
                    <a:lumOff val="15000"/>
                  </a:schemeClr>
                </a:solidFill>
                <a:latin typeface="+mn-ea"/>
                <a:ea typeface="+mn-ea"/>
              </a:defRPr>
            </a:lvl1pPr>
          </a:lstStyle>
          <a:p>
            <a:pPr lvl="0"/>
            <a:r>
              <a:rPr lang="zh-CN" altLang="en-US" dirty="0"/>
              <a:t>指导老师：</a:t>
            </a:r>
            <a:r>
              <a:rPr lang="en-US" altLang="zh-CN" dirty="0"/>
              <a:t>XXX</a:t>
            </a:r>
          </a:p>
          <a:p>
            <a:pPr lvl="0"/>
            <a:r>
              <a:rPr lang="zh-CN" altLang="en-US" dirty="0"/>
              <a:t>答辩学生：</a:t>
            </a:r>
            <a:r>
              <a:rPr lang="en-US" altLang="zh-CN" dirty="0"/>
              <a:t>XXX</a:t>
            </a:r>
            <a:endParaRPr lang="zh-CN" altLang="en-US" dirty="0"/>
          </a:p>
        </p:txBody>
      </p:sp>
    </p:spTree>
    <p:extLst>
      <p:ext uri="{BB962C8B-B14F-4D97-AF65-F5344CB8AC3E}">
        <p14:creationId xmlns:p14="http://schemas.microsoft.com/office/powerpoint/2010/main" val="2215204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F18EE87-E84D-4794-AAE5-5EBFA06D5749}" type="datetimeFigureOut">
              <a:rPr lang="zh-CN" altLang="en-US" smtClean="0"/>
              <a:t>2026/10/17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FD9163-3264-45B9-8805-38B3DB57BD34}" type="slidenum">
              <a:rPr lang="zh-CN" altLang="en-US" smtClean="0"/>
              <a:t>‹#›</a:t>
            </a:fld>
            <a:endParaRPr lang="zh-CN" altLang="en-US"/>
          </a:p>
        </p:txBody>
      </p:sp>
    </p:spTree>
    <p:extLst>
      <p:ext uri="{BB962C8B-B14F-4D97-AF65-F5344CB8AC3E}">
        <p14:creationId xmlns:p14="http://schemas.microsoft.com/office/powerpoint/2010/main" val="3002233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91D1C65-CFDA-4BB4-B802-7CF9134E1D65}"/>
              </a:ext>
            </a:extLst>
          </p:cNvPr>
          <p:cNvSpPr/>
          <p:nvPr/>
        </p:nvSpPr>
        <p:spPr>
          <a:xfrm>
            <a:off x="10158718" y="86756"/>
            <a:ext cx="695325" cy="6653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5" name="直接连接符 24">
            <a:extLst>
              <a:ext uri="{FF2B5EF4-FFF2-40B4-BE49-F238E27FC236}">
                <a16:creationId xmlns:a16="http://schemas.microsoft.com/office/drawing/2014/main" id="{D5B7BE18-C787-4AA5-96BB-83B7D0374100}"/>
              </a:ext>
            </a:extLst>
          </p:cNvPr>
          <p:cNvCxnSpPr>
            <a:cxnSpLocks/>
          </p:cNvCxnSpPr>
          <p:nvPr/>
        </p:nvCxnSpPr>
        <p:spPr>
          <a:xfrm>
            <a:off x="442913" y="821731"/>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id="{39D9E521-AFD5-49F1-A679-E1C5F636F165}"/>
              </a:ext>
            </a:extLst>
          </p:cNvPr>
          <p:cNvCxnSpPr>
            <a:cxnSpLocks/>
          </p:cNvCxnSpPr>
          <p:nvPr/>
        </p:nvCxnSpPr>
        <p:spPr>
          <a:xfrm>
            <a:off x="442913" y="6416675"/>
            <a:ext cx="1130617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0" name="灯片编号占位符 29">
            <a:extLst>
              <a:ext uri="{FF2B5EF4-FFF2-40B4-BE49-F238E27FC236}">
                <a16:creationId xmlns:a16="http://schemas.microsoft.com/office/drawing/2014/main" id="{F0EC2BEE-9664-49EA-90C8-5CE999F9271C}"/>
              </a:ext>
            </a:extLst>
          </p:cNvPr>
          <p:cNvSpPr>
            <a:spLocks noGrp="1"/>
          </p:cNvSpPr>
          <p:nvPr>
            <p:ph type="sldNum" sz="quarter" idx="4"/>
          </p:nvPr>
        </p:nvSpPr>
        <p:spPr>
          <a:xfrm>
            <a:off x="10854043" y="6492876"/>
            <a:ext cx="914093" cy="291556"/>
          </a:xfrm>
          <a:prstGeom prst="rect">
            <a:avLst/>
          </a:prstGeom>
        </p:spPr>
        <p:txBody>
          <a:bodyPr rIns="0"/>
          <a:lstStyle>
            <a:lvl1pPr algn="r">
              <a:defRPr sz="1200">
                <a:solidFill>
                  <a:schemeClr val="tx1">
                    <a:lumMod val="65000"/>
                    <a:lumOff val="35000"/>
                  </a:schemeClr>
                </a:solidFill>
              </a:defRPr>
            </a:lvl1pPr>
          </a:lstStyle>
          <a:p>
            <a:r>
              <a:rPr lang="zh-CN" altLang="en-US" dirty="0"/>
              <a:t>  </a:t>
            </a:r>
            <a:r>
              <a:rPr lang="en-US" altLang="zh-CN" sz="1150" spc="90" dirty="0"/>
              <a:t>Page </a:t>
            </a:r>
            <a:fld id="{7CFB1EEF-B761-4911-A2FD-18DBD3241D03}" type="slidenum">
              <a:rPr lang="zh-CN" altLang="en-US" sz="1150" spc="90" smtClean="0"/>
              <a:pPr/>
              <a:t>‹#›</a:t>
            </a:fld>
            <a:endParaRPr lang="zh-CN" altLang="en-US" sz="1150" spc="90" dirty="0"/>
          </a:p>
        </p:txBody>
      </p:sp>
      <p:pic>
        <p:nvPicPr>
          <p:cNvPr id="4" name="图片 3">
            <a:extLst>
              <a:ext uri="{FF2B5EF4-FFF2-40B4-BE49-F238E27FC236}">
                <a16:creationId xmlns:a16="http://schemas.microsoft.com/office/drawing/2014/main" id="{CDA09EBD-4E60-460B-BB2C-06697F95065E}"/>
              </a:ext>
            </a:extLst>
          </p:cNvPr>
          <p:cNvPicPr>
            <a:picLocks noChangeAspect="1"/>
          </p:cNvPicPr>
          <p:nvPr/>
        </p:nvPicPr>
        <p:blipFill>
          <a:blip r:embed="rId9"/>
          <a:stretch>
            <a:fillRect/>
          </a:stretch>
        </p:blipFill>
        <p:spPr>
          <a:xfrm>
            <a:off x="10158718" y="110729"/>
            <a:ext cx="623837" cy="617359"/>
          </a:xfrm>
          <a:prstGeom prst="rect">
            <a:avLst/>
          </a:prstGeom>
        </p:spPr>
      </p:pic>
      <p:sp>
        <p:nvSpPr>
          <p:cNvPr id="41" name="文本占位符 40">
            <a:extLst>
              <a:ext uri="{FF2B5EF4-FFF2-40B4-BE49-F238E27FC236}">
                <a16:creationId xmlns:a16="http://schemas.microsoft.com/office/drawing/2014/main" id="{34A4A050-1A80-4EFF-B36D-B1D8033DC4C2}"/>
              </a:ext>
            </a:extLst>
          </p:cNvPr>
          <p:cNvSpPr>
            <a:spLocks noGrp="1"/>
          </p:cNvSpPr>
          <p:nvPr>
            <p:ph type="body" idx="1"/>
          </p:nvPr>
        </p:nvSpPr>
        <p:spPr>
          <a:xfrm>
            <a:off x="433200" y="876693"/>
            <a:ext cx="11325600" cy="5544000"/>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0" name="标题占位符 39">
            <a:extLst>
              <a:ext uri="{FF2B5EF4-FFF2-40B4-BE49-F238E27FC236}">
                <a16:creationId xmlns:a16="http://schemas.microsoft.com/office/drawing/2014/main" id="{3C89EF6A-CCF7-45F3-8356-4303E6194F67}"/>
              </a:ext>
            </a:extLst>
          </p:cNvPr>
          <p:cNvSpPr>
            <a:spLocks noGrp="1"/>
          </p:cNvSpPr>
          <p:nvPr>
            <p:ph type="title"/>
          </p:nvPr>
        </p:nvSpPr>
        <p:spPr>
          <a:xfrm>
            <a:off x="442912" y="233236"/>
            <a:ext cx="9625013" cy="504119"/>
          </a:xfrm>
          <a:prstGeom prst="rect">
            <a:avLst/>
          </a:prstGeom>
        </p:spPr>
        <p:txBody>
          <a:bodyPr/>
          <a:lstStyle/>
          <a:p>
            <a:pPr marL="0" lvl="0">
              <a:lnSpc>
                <a:spcPct val="100000"/>
              </a:lnSpc>
            </a:pPr>
            <a:r>
              <a:rPr lang="zh-CN" altLang="en-US" dirty="0"/>
              <a:t>单击此处编辑母版标题样式</a:t>
            </a:r>
          </a:p>
        </p:txBody>
      </p:sp>
    </p:spTree>
    <p:extLst>
      <p:ext uri="{BB962C8B-B14F-4D97-AF65-F5344CB8AC3E}">
        <p14:creationId xmlns:p14="http://schemas.microsoft.com/office/powerpoint/2010/main" val="3446291539"/>
      </p:ext>
    </p:extLst>
  </p:cSld>
  <p:clrMap bg1="lt1" tx1="dk1" bg2="lt2" tx2="dk2" accent1="accent1" accent2="accent2" accent3="accent3" accent4="accent4" accent5="accent5" accent6="accent6" hlink="hlink" folHlink="folHlink"/>
  <p:sldLayoutIdLst>
    <p:sldLayoutId id="2147483667" r:id="rId1"/>
    <p:sldLayoutId id="2147483669" r:id="rId2"/>
    <p:sldLayoutId id="2147483680" r:id="rId3"/>
    <p:sldLayoutId id="2147483655" r:id="rId4"/>
    <p:sldLayoutId id="2147483649" r:id="rId5"/>
    <p:sldLayoutId id="2147483681" r:id="rId6"/>
  </p:sldLayoutIdLst>
  <p:hf hdr="0" ftr="0" dt="0"/>
  <p:txStyles>
    <p:titleStyle>
      <a:lvl1pPr algn="l" defTabSz="914400" rtl="0" eaLnBrk="1" latinLnBrk="0" hangingPunct="1">
        <a:lnSpc>
          <a:spcPct val="90000"/>
        </a:lnSpc>
        <a:spcBef>
          <a:spcPct val="0"/>
        </a:spcBef>
        <a:buNone/>
        <a:defRPr lang="zh-CN" altLang="en-US" sz="2800" b="1" kern="1200" spc="100" baseline="0" dirty="0" smtClean="0">
          <a:solidFill>
            <a:schemeClr val="tx1">
              <a:lumMod val="75000"/>
              <a:lumOff val="25000"/>
            </a:schemeClr>
          </a:solidFill>
          <a:latin typeface="+mj-e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e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p15:clr>
            <a:srgbClr val="F26B43"/>
          </p15:clr>
        </p15:guide>
        <p15:guide id="2" pos="7400">
          <p15:clr>
            <a:srgbClr val="F26B43"/>
          </p15:clr>
        </p15:guide>
        <p15:guide id="3" orient="horz" pos="472">
          <p15:clr>
            <a:srgbClr val="F26B43"/>
          </p15:clr>
        </p15:guide>
        <p15:guide id="4" orient="horz" pos="512">
          <p15:clr>
            <a:srgbClr val="F26B43"/>
          </p15:clr>
        </p15:guide>
        <p15:guide id="5" orient="horz" pos="4104">
          <p15:clr>
            <a:srgbClr val="F26B43"/>
          </p15:clr>
        </p15:guide>
        <p15:guide id="6" orient="horz" pos="405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0.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26" Type="http://schemas.openxmlformats.org/officeDocument/2006/relationships/customXml" Target="../ink/ink5.xml"/><Relationship Id="rId18" Type="http://schemas.openxmlformats.org/officeDocument/2006/relationships/image" Target="../media/image28.png"/><Relationship Id="rId3" Type="http://schemas.openxmlformats.org/officeDocument/2006/relationships/image" Target="../media/image17.png"/><Relationship Id="rId7" Type="http://schemas.openxmlformats.org/officeDocument/2006/relationships/customXml" Target="../ink/ink1.xml"/><Relationship Id="rId25" Type="http://schemas.openxmlformats.org/officeDocument/2006/relationships/customXml" Target="../ink/ink4.xml"/><Relationship Id="rId2" Type="http://schemas.openxmlformats.org/officeDocument/2006/relationships/notesSlide" Target="../notesSlides/notesSlide5.xml"/><Relationship Id="rId16" Type="http://schemas.openxmlformats.org/officeDocument/2006/relationships/image" Target="../media/image27.png"/><Relationship Id="rId20" Type="http://schemas.openxmlformats.org/officeDocument/2006/relationships/image" Target="../media/image29.png"/><Relationship Id="rId1" Type="http://schemas.openxmlformats.org/officeDocument/2006/relationships/slideLayout" Target="../slideLayouts/slideLayout3.xml"/><Relationship Id="rId6" Type="http://schemas.openxmlformats.org/officeDocument/2006/relationships/image" Target="../media/image22.png"/><Relationship Id="rId24" Type="http://schemas.openxmlformats.org/officeDocument/2006/relationships/customXml" Target="../ink/ink3.xml"/><Relationship Id="rId5" Type="http://schemas.openxmlformats.org/officeDocument/2006/relationships/image" Target="../media/image21.png"/><Relationship Id="rId23" Type="http://schemas.openxmlformats.org/officeDocument/2006/relationships/customXml" Target="../ink/ink2.xml"/><Relationship Id="rId28" Type="http://schemas.openxmlformats.org/officeDocument/2006/relationships/customXml" Target="../ink/ink7.xml"/><Relationship Id="rId10" Type="http://schemas.openxmlformats.org/officeDocument/2006/relationships/image" Target="../media/image24.png"/><Relationship Id="rId4" Type="http://schemas.openxmlformats.org/officeDocument/2006/relationships/image" Target="../media/image20.png"/><Relationship Id="rId22" Type="http://schemas.openxmlformats.org/officeDocument/2006/relationships/image" Target="../media/image230.png"/><Relationship Id="rId14" Type="http://schemas.openxmlformats.org/officeDocument/2006/relationships/image" Target="../media/image26.png"/><Relationship Id="rId27" Type="http://schemas.openxmlformats.org/officeDocument/2006/relationships/customXml" Target="../ink/ink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5.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32.png"/><Relationship Id="rId10" Type="http://schemas.openxmlformats.org/officeDocument/2006/relationships/image" Target="../media/image34.png"/><Relationship Id="rId4" Type="http://schemas.openxmlformats.org/officeDocument/2006/relationships/image" Target="../media/image31.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5.png"/><Relationship Id="rId7"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44.jpg"/><Relationship Id="rId4" Type="http://schemas.openxmlformats.org/officeDocument/2006/relationships/image" Target="../media/image43.jpg"/></Relationships>
</file>

<file path=ppt/slides/_rels/slide1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6.jpg"/></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C3D0D57-7E26-456C-8E9F-F49C6132E3AC}"/>
              </a:ext>
            </a:extLst>
          </p:cNvPr>
          <p:cNvSpPr>
            <a:spLocks noGrp="1"/>
          </p:cNvSpPr>
          <p:nvPr>
            <p:ph type="title"/>
          </p:nvPr>
        </p:nvSpPr>
        <p:spPr>
          <a:xfrm>
            <a:off x="414037" y="2736971"/>
            <a:ext cx="6067683" cy="867930"/>
          </a:xfrm>
        </p:spPr>
        <p:txBody>
          <a:bodyPr/>
          <a:lstStyle/>
          <a:p>
            <a:r>
              <a:rPr lang="en-US" altLang="zh-CN" sz="2800" dirty="0" err="1"/>
              <a:t>基于四极与八极磁铁的电子FLASH束流均匀化</a:t>
            </a:r>
            <a:endParaRPr lang="zh-CN" altLang="en-US" sz="2800" dirty="0"/>
          </a:p>
        </p:txBody>
      </p:sp>
      <p:sp>
        <p:nvSpPr>
          <p:cNvPr id="3" name="文本占位符 2">
            <a:extLst>
              <a:ext uri="{FF2B5EF4-FFF2-40B4-BE49-F238E27FC236}">
                <a16:creationId xmlns:a16="http://schemas.microsoft.com/office/drawing/2014/main" id="{49DBF45A-A78D-4E0B-B521-13002AE5A79D}"/>
              </a:ext>
            </a:extLst>
          </p:cNvPr>
          <p:cNvSpPr>
            <a:spLocks noGrp="1"/>
          </p:cNvSpPr>
          <p:nvPr>
            <p:ph type="body" sz="quarter" idx="13"/>
          </p:nvPr>
        </p:nvSpPr>
        <p:spPr>
          <a:xfrm>
            <a:off x="414037" y="2356660"/>
            <a:ext cx="6011039" cy="380312"/>
          </a:xfrm>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zh-CN" sz="1400" b="0" i="0" u="none" strike="noStrike" kern="1200" cap="none" spc="100" normalizeH="0" baseline="0" noProof="0" dirty="0">
                <a:ln>
                  <a:noFill/>
                </a:ln>
                <a:solidFill>
                  <a:srgbClr val="000000">
                    <a:lumMod val="65000"/>
                    <a:lumOff val="35000"/>
                  </a:srgbClr>
                </a:solidFill>
                <a:effectLst/>
                <a:uLnTx/>
                <a:uFillTx/>
                <a:latin typeface="Microsoft YaHei"/>
                <a:ea typeface="Microsoft YaHei"/>
                <a:sym typeface="Wingdings 3" panose="05040102010807070707" pitchFamily="18" charset="2"/>
              </a:rPr>
              <a:t>The 8</a:t>
            </a:r>
            <a:r>
              <a:rPr kumimoji="0" lang="en-US" altLang="zh-CN" sz="1400" b="0" i="0" u="none" strike="noStrike" kern="1200" cap="none" spc="100" normalizeH="0" baseline="30000" noProof="0" dirty="0">
                <a:ln>
                  <a:noFill/>
                </a:ln>
                <a:solidFill>
                  <a:srgbClr val="000000">
                    <a:lumMod val="65000"/>
                    <a:lumOff val="35000"/>
                  </a:srgbClr>
                </a:solidFill>
                <a:effectLst/>
                <a:uLnTx/>
                <a:uFillTx/>
                <a:latin typeface="Microsoft YaHei"/>
                <a:ea typeface="Microsoft YaHei"/>
                <a:sym typeface="Wingdings 3" panose="05040102010807070707" pitchFamily="18" charset="2"/>
              </a:rPr>
              <a:t>th</a:t>
            </a:r>
            <a:r>
              <a:rPr kumimoji="0" lang="en-US" altLang="zh-CN" sz="1400" b="0" i="0" u="none" strike="noStrike" kern="1200" cap="none" spc="100" normalizeH="0" baseline="0" noProof="0" dirty="0">
                <a:ln>
                  <a:noFill/>
                </a:ln>
                <a:solidFill>
                  <a:srgbClr val="000000">
                    <a:lumMod val="65000"/>
                    <a:lumOff val="35000"/>
                  </a:srgbClr>
                </a:solidFill>
                <a:effectLst/>
                <a:uLnTx/>
                <a:uFillTx/>
                <a:latin typeface="Microsoft YaHei"/>
                <a:ea typeface="Microsoft YaHei"/>
                <a:sym typeface="Wingdings 3" panose="05040102010807070707" pitchFamily="18" charset="2"/>
              </a:rPr>
              <a:t> OCPA Topical Accelerator School and Workshop</a:t>
            </a:r>
            <a:endParaRPr kumimoji="0" lang="zh-CN" altLang="en-US" sz="1400" b="0" i="0" u="none" strike="noStrike" kern="1200" cap="none" spc="100" normalizeH="0" baseline="0" noProof="0" dirty="0">
              <a:ln>
                <a:noFill/>
              </a:ln>
              <a:solidFill>
                <a:srgbClr val="000000">
                  <a:lumMod val="65000"/>
                  <a:lumOff val="35000"/>
                </a:srgbClr>
              </a:solidFill>
              <a:effectLst/>
              <a:uLnTx/>
              <a:uFillTx/>
              <a:latin typeface="Microsoft YaHei"/>
              <a:ea typeface="Microsoft YaHei"/>
              <a:sym typeface="Wingdings 3" panose="05040102010807070707" pitchFamily="18" charset="2"/>
            </a:endParaRPr>
          </a:p>
          <a:p>
            <a:endParaRPr lang="zh-CN" altLang="en-US" dirty="0"/>
          </a:p>
        </p:txBody>
      </p:sp>
      <p:sp>
        <p:nvSpPr>
          <p:cNvPr id="4" name="文本占位符 3">
            <a:extLst>
              <a:ext uri="{FF2B5EF4-FFF2-40B4-BE49-F238E27FC236}">
                <a16:creationId xmlns:a16="http://schemas.microsoft.com/office/drawing/2014/main" id="{60A7A1F9-7024-4E56-BA83-AFEDABBEB805}"/>
              </a:ext>
            </a:extLst>
          </p:cNvPr>
          <p:cNvSpPr>
            <a:spLocks noGrp="1"/>
          </p:cNvSpPr>
          <p:nvPr>
            <p:ph type="body" sz="quarter" idx="16"/>
          </p:nvPr>
        </p:nvSpPr>
        <p:spPr>
          <a:xfrm>
            <a:off x="655638" y="3971405"/>
            <a:ext cx="5905706" cy="584775"/>
          </a:xfrm>
        </p:spPr>
        <p:txBody>
          <a:bodyPr/>
          <a:lstStyle/>
          <a:p>
            <a:pPr>
              <a:lnSpc>
                <a:spcPct val="100000"/>
              </a:lnSpc>
              <a:spcBef>
                <a:spcPts val="0"/>
              </a:spcBef>
            </a:pPr>
            <a:r>
              <a:rPr lang="en-US" altLang="zh-CN" sz="1600" dirty="0"/>
              <a:t>汇报人：施崇楠</a:t>
            </a:r>
          </a:p>
          <a:p>
            <a:pPr>
              <a:lnSpc>
                <a:spcPct val="100000"/>
              </a:lnSpc>
              <a:spcBef>
                <a:spcPts val="0"/>
              </a:spcBef>
            </a:pPr>
            <a:r>
              <a:rPr lang="en-US" altLang="zh-CN" sz="1600" dirty="0"/>
              <a:t>清华大学工程物理系</a:t>
            </a:r>
            <a:endParaRPr lang="zh-CN" altLang="en-US" sz="1600" dirty="0"/>
          </a:p>
        </p:txBody>
      </p:sp>
    </p:spTree>
    <p:extLst>
      <p:ext uri="{BB962C8B-B14F-4D97-AF65-F5344CB8AC3E}">
        <p14:creationId xmlns:p14="http://schemas.microsoft.com/office/powerpoint/2010/main" val="86938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399404" y="264339"/>
            <a:ext cx="10058400" cy="438582"/>
          </a:xfrm>
          <a:prstGeom prst="rect">
            <a:avLst/>
          </a:prstGeom>
          <a:noFill/>
        </p:spPr>
        <p:txBody>
          <a:bodyPr wrap="square" lIns="0" tIns="0" rIns="0" bIns="0">
            <a:spAutoFit/>
          </a:bodyPr>
          <a:lstStyle/>
          <a:p>
            <a:r>
              <a:rPr lang="en-US" altLang="zh-CN" sz="2850" b="1" dirty="0">
                <a:solidFill>
                  <a:srgbClr val="2D2D2D"/>
                </a:solidFill>
              </a:rPr>
              <a:t>FLASH</a:t>
            </a:r>
            <a:r>
              <a:rPr lang="zh-CN" altLang="en-US" sz="2850" b="1" dirty="0">
                <a:solidFill>
                  <a:srgbClr val="2D2D2D"/>
                </a:solidFill>
              </a:rPr>
              <a:t>放疗与束流输运</a:t>
            </a:r>
          </a:p>
        </p:txBody>
      </p:sp>
      <p:sp>
        <p:nvSpPr>
          <p:cNvPr id="52" name="Rectangle 8">
            <a:extLst>
              <a:ext uri="{FF2B5EF4-FFF2-40B4-BE49-F238E27FC236}">
                <a16:creationId xmlns:a16="http://schemas.microsoft.com/office/drawing/2014/main" id="{524A94E5-C7F3-4FF7-9C62-851539DB3D96}"/>
              </a:ext>
            </a:extLst>
          </p:cNvPr>
          <p:cNvSpPr/>
          <p:nvPr/>
        </p:nvSpPr>
        <p:spPr>
          <a:xfrm>
            <a:off x="776334" y="1381606"/>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9">
            <a:extLst>
              <a:ext uri="{FF2B5EF4-FFF2-40B4-BE49-F238E27FC236}">
                <a16:creationId xmlns:a16="http://schemas.microsoft.com/office/drawing/2014/main" id="{F4B270C8-4FC3-4210-BE29-6FF5E0F42EB2}"/>
              </a:ext>
            </a:extLst>
          </p:cNvPr>
          <p:cNvSpPr txBox="1"/>
          <p:nvPr/>
        </p:nvSpPr>
        <p:spPr>
          <a:xfrm>
            <a:off x="922638" y="1335886"/>
            <a:ext cx="4023360" cy="369332"/>
          </a:xfrm>
          <a:prstGeom prst="rect">
            <a:avLst/>
          </a:prstGeom>
          <a:noFill/>
        </p:spPr>
        <p:txBody>
          <a:bodyPr wrap="square" lIns="0" tIns="0" rIns="0" bIns="0">
            <a:spAutoFit/>
          </a:bodyPr>
          <a:lstStyle/>
          <a:p>
            <a:pPr algn="l"/>
            <a:r>
              <a:rPr sz="2400" b="1" i="0" dirty="0">
                <a:solidFill>
                  <a:srgbClr val="4616B8"/>
                </a:solidFill>
                <a:latin typeface="Arial"/>
              </a:rPr>
              <a:t>FLASH放疗</a:t>
            </a:r>
          </a:p>
        </p:txBody>
      </p:sp>
      <p:sp>
        <p:nvSpPr>
          <p:cNvPr id="54" name="TextBox 10">
            <a:extLst>
              <a:ext uri="{FF2B5EF4-FFF2-40B4-BE49-F238E27FC236}">
                <a16:creationId xmlns:a16="http://schemas.microsoft.com/office/drawing/2014/main" id="{98057776-1BC4-40AE-92F7-79D9229EEAD6}"/>
              </a:ext>
            </a:extLst>
          </p:cNvPr>
          <p:cNvSpPr txBox="1"/>
          <p:nvPr/>
        </p:nvSpPr>
        <p:spPr>
          <a:xfrm>
            <a:off x="867774" y="1793085"/>
            <a:ext cx="182880" cy="310896"/>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55" name="TextBox 11">
            <a:extLst>
              <a:ext uri="{FF2B5EF4-FFF2-40B4-BE49-F238E27FC236}">
                <a16:creationId xmlns:a16="http://schemas.microsoft.com/office/drawing/2014/main" id="{97C84230-4200-4DDA-A632-191A31CE64AA}"/>
              </a:ext>
            </a:extLst>
          </p:cNvPr>
          <p:cNvSpPr txBox="1"/>
          <p:nvPr/>
        </p:nvSpPr>
        <p:spPr>
          <a:xfrm>
            <a:off x="1087230" y="1793085"/>
            <a:ext cx="4956048" cy="276999"/>
          </a:xfrm>
          <a:prstGeom prst="rect">
            <a:avLst/>
          </a:prstGeom>
          <a:noFill/>
        </p:spPr>
        <p:txBody>
          <a:bodyPr wrap="square" lIns="0" tIns="0" rIns="0" bIns="0">
            <a:spAutoFit/>
          </a:bodyPr>
          <a:lstStyle/>
          <a:p>
            <a:pPr algn="l"/>
            <a:r>
              <a:rPr lang="zh-CN" altLang="en-US" b="0" i="0" dirty="0">
                <a:solidFill>
                  <a:srgbClr val="373943"/>
                </a:solidFill>
                <a:latin typeface="Arial"/>
              </a:rPr>
              <a:t>采用超高剂量率进行照射（通常参考 ≥</a:t>
            </a:r>
            <a:r>
              <a:rPr lang="en-US" altLang="zh-CN" b="0" i="0" dirty="0">
                <a:solidFill>
                  <a:srgbClr val="373943"/>
                </a:solidFill>
                <a:latin typeface="Arial"/>
              </a:rPr>
              <a:t>40 </a:t>
            </a:r>
            <a:r>
              <a:rPr lang="en-US" altLang="zh-CN" b="0" i="0" dirty="0" err="1">
                <a:solidFill>
                  <a:srgbClr val="373943"/>
                </a:solidFill>
                <a:latin typeface="Arial"/>
              </a:rPr>
              <a:t>Gy</a:t>
            </a:r>
            <a:r>
              <a:rPr lang="en-US" altLang="zh-CN" b="0" i="0" dirty="0">
                <a:solidFill>
                  <a:srgbClr val="373943"/>
                </a:solidFill>
                <a:latin typeface="Arial"/>
              </a:rPr>
              <a:t>/s</a:t>
            </a:r>
            <a:r>
              <a:rPr lang="zh-CN" altLang="en-US" b="0" i="0" dirty="0">
                <a:solidFill>
                  <a:srgbClr val="373943"/>
                </a:solidFill>
                <a:latin typeface="Arial"/>
              </a:rPr>
              <a:t>）</a:t>
            </a:r>
            <a:endParaRPr sz="1630" b="0" i="0" dirty="0">
              <a:solidFill>
                <a:srgbClr val="373943"/>
              </a:solidFill>
              <a:latin typeface="Arial"/>
            </a:endParaRPr>
          </a:p>
        </p:txBody>
      </p:sp>
      <p:sp>
        <p:nvSpPr>
          <p:cNvPr id="56" name="TextBox 12">
            <a:extLst>
              <a:ext uri="{FF2B5EF4-FFF2-40B4-BE49-F238E27FC236}">
                <a16:creationId xmlns:a16="http://schemas.microsoft.com/office/drawing/2014/main" id="{3D01F6E0-7C65-4E49-A604-CF6DBC1F50A8}"/>
              </a:ext>
            </a:extLst>
          </p:cNvPr>
          <p:cNvSpPr txBox="1"/>
          <p:nvPr/>
        </p:nvSpPr>
        <p:spPr>
          <a:xfrm>
            <a:off x="867774" y="2211594"/>
            <a:ext cx="182880" cy="512064"/>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57" name="TextBox 13">
            <a:extLst>
              <a:ext uri="{FF2B5EF4-FFF2-40B4-BE49-F238E27FC236}">
                <a16:creationId xmlns:a16="http://schemas.microsoft.com/office/drawing/2014/main" id="{1C8119CA-07C1-48E3-BB22-0B4B0F898D4C}"/>
              </a:ext>
            </a:extLst>
          </p:cNvPr>
          <p:cNvSpPr txBox="1"/>
          <p:nvPr/>
        </p:nvSpPr>
        <p:spPr>
          <a:xfrm>
            <a:off x="1087229" y="2230136"/>
            <a:ext cx="5664999" cy="276999"/>
          </a:xfrm>
          <a:prstGeom prst="rect">
            <a:avLst/>
          </a:prstGeom>
          <a:noFill/>
        </p:spPr>
        <p:txBody>
          <a:bodyPr wrap="square" lIns="0" tIns="0" rIns="0" bIns="0">
            <a:spAutoFit/>
          </a:bodyPr>
          <a:lstStyle/>
          <a:p>
            <a:pPr algn="l"/>
            <a:r>
              <a:rPr lang="zh-CN" altLang="en-US" b="0" i="0" dirty="0">
                <a:solidFill>
                  <a:srgbClr val="373943"/>
                </a:solidFill>
                <a:latin typeface="Arial"/>
              </a:rPr>
              <a:t>动物照射实验要求目标区域获得足够且均匀的剂量覆盖</a:t>
            </a:r>
          </a:p>
        </p:txBody>
      </p:sp>
      <p:sp>
        <p:nvSpPr>
          <p:cNvPr id="58" name="TextBox 14">
            <a:extLst>
              <a:ext uri="{FF2B5EF4-FFF2-40B4-BE49-F238E27FC236}">
                <a16:creationId xmlns:a16="http://schemas.microsoft.com/office/drawing/2014/main" id="{2AD722A8-E4A9-4A88-B88A-941CDFD25AA4}"/>
              </a:ext>
            </a:extLst>
          </p:cNvPr>
          <p:cNvSpPr txBox="1"/>
          <p:nvPr/>
        </p:nvSpPr>
        <p:spPr>
          <a:xfrm>
            <a:off x="867774" y="2708816"/>
            <a:ext cx="182880" cy="640080"/>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59" name="TextBox 15">
            <a:extLst>
              <a:ext uri="{FF2B5EF4-FFF2-40B4-BE49-F238E27FC236}">
                <a16:creationId xmlns:a16="http://schemas.microsoft.com/office/drawing/2014/main" id="{1F8C41BE-482E-427E-8DA4-BA12CBAF462F}"/>
              </a:ext>
            </a:extLst>
          </p:cNvPr>
          <p:cNvSpPr txBox="1"/>
          <p:nvPr/>
        </p:nvSpPr>
        <p:spPr>
          <a:xfrm>
            <a:off x="1087229" y="2708816"/>
            <a:ext cx="4649427" cy="553998"/>
          </a:xfrm>
          <a:prstGeom prst="rect">
            <a:avLst/>
          </a:prstGeom>
          <a:noFill/>
        </p:spPr>
        <p:txBody>
          <a:bodyPr wrap="square" lIns="0" tIns="0" rIns="0" bIns="0">
            <a:spAutoFit/>
          </a:bodyPr>
          <a:lstStyle/>
          <a:p>
            <a:pPr algn="l"/>
            <a:r>
              <a:rPr lang="zh-CN" altLang="en-US" b="0" i="0" dirty="0">
                <a:solidFill>
                  <a:srgbClr val="373943"/>
                </a:solidFill>
                <a:latin typeface="Arial"/>
              </a:rPr>
              <a:t>剂量分布不均匀可能导致局部剂量率达不到 </a:t>
            </a:r>
            <a:r>
              <a:rPr lang="en-US" altLang="zh-CN" b="0" i="0" dirty="0">
                <a:solidFill>
                  <a:srgbClr val="373943"/>
                </a:solidFill>
                <a:latin typeface="Arial"/>
              </a:rPr>
              <a:t>FLASH </a:t>
            </a:r>
            <a:r>
              <a:rPr lang="zh-CN" altLang="en-US" b="0" i="0" dirty="0">
                <a:solidFill>
                  <a:srgbClr val="373943"/>
                </a:solidFill>
                <a:latin typeface="Arial"/>
              </a:rPr>
              <a:t>照射要求</a:t>
            </a:r>
            <a:r>
              <a:rPr lang="en-US" altLang="zh-CN" sz="1400" dirty="0">
                <a:solidFill>
                  <a:srgbClr val="373943"/>
                </a:solidFill>
                <a:latin typeface="Arial"/>
              </a:rPr>
              <a:t>[1]</a:t>
            </a:r>
            <a:endParaRPr b="0" i="0" dirty="0">
              <a:solidFill>
                <a:srgbClr val="373943"/>
              </a:solidFill>
              <a:latin typeface="Arial"/>
            </a:endParaRPr>
          </a:p>
        </p:txBody>
      </p:sp>
      <p:sp>
        <p:nvSpPr>
          <p:cNvPr id="60" name="Rectangle 16">
            <a:extLst>
              <a:ext uri="{FF2B5EF4-FFF2-40B4-BE49-F238E27FC236}">
                <a16:creationId xmlns:a16="http://schemas.microsoft.com/office/drawing/2014/main" id="{CE8040EA-9383-45B1-B47D-75CD535F2E0B}"/>
              </a:ext>
            </a:extLst>
          </p:cNvPr>
          <p:cNvSpPr/>
          <p:nvPr/>
        </p:nvSpPr>
        <p:spPr>
          <a:xfrm>
            <a:off x="776334" y="3820189"/>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17">
            <a:extLst>
              <a:ext uri="{FF2B5EF4-FFF2-40B4-BE49-F238E27FC236}">
                <a16:creationId xmlns:a16="http://schemas.microsoft.com/office/drawing/2014/main" id="{954B55FE-EB92-48CC-B00B-D4A3E8660EDE}"/>
              </a:ext>
            </a:extLst>
          </p:cNvPr>
          <p:cNvSpPr txBox="1"/>
          <p:nvPr/>
        </p:nvSpPr>
        <p:spPr>
          <a:xfrm>
            <a:off x="922638" y="3774470"/>
            <a:ext cx="5120640" cy="369332"/>
          </a:xfrm>
          <a:prstGeom prst="rect">
            <a:avLst/>
          </a:prstGeom>
          <a:noFill/>
        </p:spPr>
        <p:txBody>
          <a:bodyPr wrap="square" lIns="0" tIns="0" rIns="0" bIns="0">
            <a:spAutoFit/>
          </a:bodyPr>
          <a:lstStyle/>
          <a:p>
            <a:pPr algn="l"/>
            <a:r>
              <a:rPr lang="zh-CN" altLang="en-US" sz="2400" b="1" i="0" dirty="0">
                <a:solidFill>
                  <a:srgbClr val="4616B8"/>
                </a:solidFill>
                <a:latin typeface="Arial"/>
              </a:rPr>
              <a:t>束流运输问题</a:t>
            </a:r>
            <a:endParaRPr sz="2400" b="1" i="0" dirty="0">
              <a:solidFill>
                <a:srgbClr val="4616B8"/>
              </a:solidFill>
              <a:latin typeface="Arial"/>
            </a:endParaRPr>
          </a:p>
        </p:txBody>
      </p:sp>
      <p:sp>
        <p:nvSpPr>
          <p:cNvPr id="68" name="Right Arrow 24">
            <a:extLst>
              <a:ext uri="{FF2B5EF4-FFF2-40B4-BE49-F238E27FC236}">
                <a16:creationId xmlns:a16="http://schemas.microsoft.com/office/drawing/2014/main" id="{43E95F50-2AE4-4D6A-AAE5-4611877C890E}"/>
              </a:ext>
            </a:extLst>
          </p:cNvPr>
          <p:cNvSpPr/>
          <p:nvPr/>
        </p:nvSpPr>
        <p:spPr>
          <a:xfrm>
            <a:off x="886062" y="5944738"/>
            <a:ext cx="329184" cy="276998"/>
          </a:xfrm>
          <a:prstGeom prst="rightArrow">
            <a:avLst/>
          </a:prstGeom>
          <a:solidFill>
            <a:srgbClr val="8937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TextBox 25">
            <a:extLst>
              <a:ext uri="{FF2B5EF4-FFF2-40B4-BE49-F238E27FC236}">
                <a16:creationId xmlns:a16="http://schemas.microsoft.com/office/drawing/2014/main" id="{62EDCBED-C85B-4BEA-80DB-4C5EF5D5896F}"/>
              </a:ext>
            </a:extLst>
          </p:cNvPr>
          <p:cNvSpPr txBox="1"/>
          <p:nvPr/>
        </p:nvSpPr>
        <p:spPr>
          <a:xfrm>
            <a:off x="1348845" y="5983611"/>
            <a:ext cx="4694434" cy="287879"/>
          </a:xfrm>
          <a:prstGeom prst="rect">
            <a:avLst/>
          </a:prstGeom>
          <a:noFill/>
        </p:spPr>
        <p:txBody>
          <a:bodyPr wrap="square" lIns="0" tIns="0" rIns="0" bIns="0">
            <a:spAutoFit/>
          </a:bodyPr>
          <a:lstStyle/>
          <a:p>
            <a:pPr algn="l"/>
            <a:r>
              <a:rPr b="1" i="0" dirty="0" err="1">
                <a:solidFill>
                  <a:srgbClr val="2D2D2D"/>
                </a:solidFill>
                <a:latin typeface="Arial"/>
              </a:rPr>
              <a:t>如何将高斯电子束转换为</a:t>
            </a:r>
            <a:r>
              <a:rPr lang="zh-CN" altLang="en-US" b="1" i="0" dirty="0">
                <a:solidFill>
                  <a:srgbClr val="2D2D2D"/>
                </a:solidFill>
                <a:latin typeface="Arial"/>
              </a:rPr>
              <a:t>相对</a:t>
            </a:r>
            <a:r>
              <a:rPr b="1" i="0" dirty="0" err="1">
                <a:solidFill>
                  <a:srgbClr val="2D2D2D"/>
                </a:solidFill>
                <a:latin typeface="Arial"/>
              </a:rPr>
              <a:t>均匀</a:t>
            </a:r>
            <a:r>
              <a:rPr lang="zh-CN" altLang="en-US" b="1" i="0" dirty="0">
                <a:solidFill>
                  <a:srgbClr val="2D2D2D"/>
                </a:solidFill>
                <a:latin typeface="Arial"/>
              </a:rPr>
              <a:t>的</a:t>
            </a:r>
            <a:r>
              <a:rPr b="1" i="0" dirty="0" err="1">
                <a:solidFill>
                  <a:srgbClr val="2D2D2D"/>
                </a:solidFill>
                <a:latin typeface="Arial"/>
              </a:rPr>
              <a:t>辐照场</a:t>
            </a:r>
            <a:r>
              <a:rPr b="1" i="0" dirty="0">
                <a:solidFill>
                  <a:srgbClr val="2D2D2D"/>
                </a:solidFill>
                <a:latin typeface="Arial"/>
              </a:rPr>
              <a:t>？</a:t>
            </a:r>
          </a:p>
        </p:txBody>
      </p:sp>
      <p:sp>
        <p:nvSpPr>
          <p:cNvPr id="71" name="Rectangle 5">
            <a:extLst>
              <a:ext uri="{FF2B5EF4-FFF2-40B4-BE49-F238E27FC236}">
                <a16:creationId xmlns:a16="http://schemas.microsoft.com/office/drawing/2014/main" id="{2B0F2BD5-83D6-43EC-A5BD-EE6AB8372D97}"/>
              </a:ext>
            </a:extLst>
          </p:cNvPr>
          <p:cNvSpPr/>
          <p:nvPr/>
        </p:nvSpPr>
        <p:spPr>
          <a:xfrm>
            <a:off x="447800" y="818301"/>
            <a:ext cx="9015984" cy="20116"/>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nvGrpSpPr>
          <p:cNvPr id="7" name="组合 6">
            <a:extLst>
              <a:ext uri="{FF2B5EF4-FFF2-40B4-BE49-F238E27FC236}">
                <a16:creationId xmlns:a16="http://schemas.microsoft.com/office/drawing/2014/main" id="{9A41FF9E-B37E-B492-C45B-3AC3244B8F4E}"/>
              </a:ext>
            </a:extLst>
          </p:cNvPr>
          <p:cNvGrpSpPr/>
          <p:nvPr/>
        </p:nvGrpSpPr>
        <p:grpSpPr>
          <a:xfrm>
            <a:off x="794622" y="4231669"/>
            <a:ext cx="6792915" cy="1468501"/>
            <a:chOff x="794622" y="4272130"/>
            <a:chExt cx="9646920" cy="1408176"/>
          </a:xfrm>
        </p:grpSpPr>
        <p:sp>
          <p:nvSpPr>
            <p:cNvPr id="62" name="Rounded Rectangle 18">
              <a:extLst>
                <a:ext uri="{FF2B5EF4-FFF2-40B4-BE49-F238E27FC236}">
                  <a16:creationId xmlns:a16="http://schemas.microsoft.com/office/drawing/2014/main" id="{C71F4091-225A-49CF-8667-1320E732669C}"/>
                </a:ext>
              </a:extLst>
            </p:cNvPr>
            <p:cNvSpPr/>
            <p:nvPr/>
          </p:nvSpPr>
          <p:spPr>
            <a:xfrm>
              <a:off x="794622" y="4272130"/>
              <a:ext cx="9646920" cy="1408176"/>
            </a:xfrm>
            <a:prstGeom prst="roundRect">
              <a:avLst/>
            </a:prstGeom>
            <a:solidFill>
              <a:schemeClr val="bg1"/>
            </a:solidFill>
            <a:ln w="12700">
              <a:solidFill>
                <a:srgbClr val="BCBCC2"/>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Rounded Rectangle 20">
              <a:extLst>
                <a:ext uri="{FF2B5EF4-FFF2-40B4-BE49-F238E27FC236}">
                  <a16:creationId xmlns:a16="http://schemas.microsoft.com/office/drawing/2014/main" id="{DB18301B-7320-4603-A1DE-DFB25A39EE8C}"/>
                </a:ext>
              </a:extLst>
            </p:cNvPr>
            <p:cNvSpPr/>
            <p:nvPr/>
          </p:nvSpPr>
          <p:spPr>
            <a:xfrm>
              <a:off x="4379069" y="4409290"/>
              <a:ext cx="224028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zh-CN" altLang="en-US" sz="1400" b="1" dirty="0">
                  <a:solidFill>
                    <a:srgbClr val="4616B8"/>
                  </a:solidFill>
                </a:rPr>
                <a:t>高斯束流</a:t>
              </a:r>
            </a:p>
          </p:txBody>
        </p:sp>
        <p:sp>
          <p:nvSpPr>
            <p:cNvPr id="65" name="Rounded Rectangle 21">
              <a:extLst>
                <a:ext uri="{FF2B5EF4-FFF2-40B4-BE49-F238E27FC236}">
                  <a16:creationId xmlns:a16="http://schemas.microsoft.com/office/drawing/2014/main" id="{524C1532-F613-4BF7-978B-6864A33F93CB}"/>
                </a:ext>
              </a:extLst>
            </p:cNvPr>
            <p:cNvSpPr/>
            <p:nvPr/>
          </p:nvSpPr>
          <p:spPr>
            <a:xfrm>
              <a:off x="7670910" y="4409290"/>
              <a:ext cx="224028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zh-CN" altLang="en-US" sz="1400" b="1" dirty="0">
                  <a:solidFill>
                    <a:srgbClr val="4616B8"/>
                  </a:solidFill>
                </a:rPr>
                <a:t>均匀辐照场？</a:t>
              </a:r>
            </a:p>
          </p:txBody>
        </p:sp>
        <p:sp>
          <p:nvSpPr>
            <p:cNvPr id="66" name="Right Arrow 22">
              <a:extLst>
                <a:ext uri="{FF2B5EF4-FFF2-40B4-BE49-F238E27FC236}">
                  <a16:creationId xmlns:a16="http://schemas.microsoft.com/office/drawing/2014/main" id="{45B9091A-3D19-4C7E-B941-CB698BAE4130}"/>
                </a:ext>
              </a:extLst>
            </p:cNvPr>
            <p:cNvSpPr/>
            <p:nvPr/>
          </p:nvSpPr>
          <p:spPr>
            <a:xfrm>
              <a:off x="3574398" y="5012794"/>
              <a:ext cx="502920" cy="256032"/>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Right Arrow 23">
              <a:extLst>
                <a:ext uri="{FF2B5EF4-FFF2-40B4-BE49-F238E27FC236}">
                  <a16:creationId xmlns:a16="http://schemas.microsoft.com/office/drawing/2014/main" id="{FBB39709-D264-4BD3-995D-89F32F6EA054}"/>
                </a:ext>
              </a:extLst>
            </p:cNvPr>
            <p:cNvSpPr/>
            <p:nvPr/>
          </p:nvSpPr>
          <p:spPr>
            <a:xfrm>
              <a:off x="6893670" y="5012794"/>
              <a:ext cx="502920" cy="256032"/>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图片 5">
              <a:extLst>
                <a:ext uri="{FF2B5EF4-FFF2-40B4-BE49-F238E27FC236}">
                  <a16:creationId xmlns:a16="http://schemas.microsoft.com/office/drawing/2014/main" id="{5111757F-0773-44CD-A5EE-02CD91587963}"/>
                </a:ext>
              </a:extLst>
            </p:cNvPr>
            <p:cNvPicPr>
              <a:picLocks noChangeAspect="1"/>
            </p:cNvPicPr>
            <p:nvPr/>
          </p:nvPicPr>
          <p:blipFill rotWithShape="1">
            <a:blip r:embed="rId3">
              <a:extLst>
                <a:ext uri="{28A0092B-C50C-407E-A947-70E740481C1C}">
                  <a14:useLocalDpi xmlns:a14="http://schemas.microsoft.com/office/drawing/2010/main" val="0"/>
                </a:ext>
              </a:extLst>
            </a:blip>
            <a:srcRect t="14695" b="13306"/>
            <a:stretch/>
          </p:blipFill>
          <p:spPr>
            <a:xfrm>
              <a:off x="1375404" y="4667397"/>
              <a:ext cx="1810811" cy="977822"/>
            </a:xfrm>
            <a:prstGeom prst="rect">
              <a:avLst/>
            </a:prstGeom>
          </p:spPr>
        </p:pic>
        <p:pic>
          <p:nvPicPr>
            <p:cNvPr id="8" name="图片 7">
              <a:extLst>
                <a:ext uri="{FF2B5EF4-FFF2-40B4-BE49-F238E27FC236}">
                  <a16:creationId xmlns:a16="http://schemas.microsoft.com/office/drawing/2014/main" id="{385D96A1-898C-4E9D-8DFB-598ED8374F66}"/>
                </a:ext>
              </a:extLst>
            </p:cNvPr>
            <p:cNvPicPr>
              <a:picLocks noChangeAspect="1"/>
            </p:cNvPicPr>
            <p:nvPr/>
          </p:nvPicPr>
          <p:blipFill rotWithShape="1">
            <a:blip r:embed="rId4">
              <a:extLst>
                <a:ext uri="{28A0092B-C50C-407E-A947-70E740481C1C}">
                  <a14:useLocalDpi xmlns:a14="http://schemas.microsoft.com/office/drawing/2010/main" val="0"/>
                </a:ext>
              </a:extLst>
            </a:blip>
            <a:srcRect t="11236" b="15002"/>
            <a:stretch/>
          </p:blipFill>
          <p:spPr>
            <a:xfrm>
              <a:off x="4688279" y="4760395"/>
              <a:ext cx="1414873" cy="782729"/>
            </a:xfrm>
            <a:prstGeom prst="rect">
              <a:avLst/>
            </a:prstGeom>
          </p:spPr>
        </p:pic>
        <p:sp>
          <p:nvSpPr>
            <p:cNvPr id="63" name="Rounded Rectangle 19">
              <a:extLst>
                <a:ext uri="{FF2B5EF4-FFF2-40B4-BE49-F238E27FC236}">
                  <a16:creationId xmlns:a16="http://schemas.microsoft.com/office/drawing/2014/main" id="{E81AEB6B-40E5-4BFA-A839-FDD6E3D6AE01}"/>
                </a:ext>
              </a:extLst>
            </p:cNvPr>
            <p:cNvSpPr/>
            <p:nvPr/>
          </p:nvSpPr>
          <p:spPr>
            <a:xfrm>
              <a:off x="1078085" y="4409290"/>
              <a:ext cx="2496312"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zh-CN" altLang="en-US" sz="1400" b="1" dirty="0">
                  <a:solidFill>
                    <a:srgbClr val="4616B8"/>
                  </a:solidFill>
                </a:rPr>
                <a:t>直线加速器输出束流</a:t>
              </a:r>
            </a:p>
          </p:txBody>
        </p:sp>
        <p:pic>
          <p:nvPicPr>
            <p:cNvPr id="10" name="图片 9">
              <a:extLst>
                <a:ext uri="{FF2B5EF4-FFF2-40B4-BE49-F238E27FC236}">
                  <a16:creationId xmlns:a16="http://schemas.microsoft.com/office/drawing/2014/main" id="{5B729B97-4167-4F82-A4BC-E1425DA19FF6}"/>
                </a:ext>
              </a:extLst>
            </p:cNvPr>
            <p:cNvPicPr>
              <a:picLocks noChangeAspect="1"/>
            </p:cNvPicPr>
            <p:nvPr/>
          </p:nvPicPr>
          <p:blipFill rotWithShape="1">
            <a:blip r:embed="rId5">
              <a:extLst>
                <a:ext uri="{28A0092B-C50C-407E-A947-70E740481C1C}">
                  <a14:useLocalDpi xmlns:a14="http://schemas.microsoft.com/office/drawing/2010/main" val="0"/>
                </a:ext>
              </a:extLst>
            </a:blip>
            <a:srcRect t="14715" b="15657"/>
            <a:stretch/>
          </p:blipFill>
          <p:spPr>
            <a:xfrm>
              <a:off x="8148560" y="4845728"/>
              <a:ext cx="1235199" cy="645025"/>
            </a:xfrm>
            <a:prstGeom prst="rect">
              <a:avLst/>
            </a:prstGeom>
          </p:spPr>
        </p:pic>
      </p:grpSp>
      <p:pic>
        <p:nvPicPr>
          <p:cNvPr id="13" name="图片 12">
            <a:extLst>
              <a:ext uri="{FF2B5EF4-FFF2-40B4-BE49-F238E27FC236}">
                <a16:creationId xmlns:a16="http://schemas.microsoft.com/office/drawing/2014/main" id="{F9A3E137-29EB-4289-13A2-9D7632DD67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54150" y="1352908"/>
            <a:ext cx="3222837" cy="4298795"/>
          </a:xfrm>
          <a:prstGeom prst="rect">
            <a:avLst/>
          </a:prstGeom>
        </p:spPr>
      </p:pic>
      <p:sp>
        <p:nvSpPr>
          <p:cNvPr id="27" name="TextBox 96">
            <a:extLst>
              <a:ext uri="{FF2B5EF4-FFF2-40B4-BE49-F238E27FC236}">
                <a16:creationId xmlns:a16="http://schemas.microsoft.com/office/drawing/2014/main" id="{0C7EA235-70AE-4225-8189-F6276B180CB1}"/>
              </a:ext>
            </a:extLst>
          </p:cNvPr>
          <p:cNvSpPr txBox="1"/>
          <p:nvPr/>
        </p:nvSpPr>
        <p:spPr>
          <a:xfrm>
            <a:off x="447800" y="6495228"/>
            <a:ext cx="7201429" cy="169277"/>
          </a:xfrm>
          <a:prstGeom prst="rect">
            <a:avLst/>
          </a:prstGeom>
          <a:noFill/>
        </p:spPr>
        <p:txBody>
          <a:bodyPr wrap="square" lIns="0" tIns="0" rIns="0" bIns="0" anchor="ctr">
            <a:spAutoFit/>
          </a:bodyPr>
          <a:lstStyle/>
          <a:p>
            <a:pPr algn="l"/>
            <a:r>
              <a:rPr lang="en-US" altLang="zh-CN" sz="1100" dirty="0"/>
              <a:t>[1] </a:t>
            </a:r>
            <a:r>
              <a:rPr lang="zh-CN" altLang="en-US" sz="1100" dirty="0"/>
              <a:t>参考自 </a:t>
            </a:r>
            <a:r>
              <a:rPr lang="en-US" altLang="zh-CN" sz="1100" dirty="0"/>
              <a:t>N. </a:t>
            </a:r>
            <a:r>
              <a:rPr lang="en-US" altLang="zh-CN" sz="1100" dirty="0" err="1"/>
              <a:t>Lövgren</a:t>
            </a:r>
            <a:r>
              <a:rPr lang="en-US" altLang="zh-CN" sz="1100" dirty="0"/>
              <a:t> </a:t>
            </a:r>
            <a:r>
              <a:rPr lang="zh-CN" altLang="en-US" sz="1100" dirty="0"/>
              <a:t>等，</a:t>
            </a:r>
            <a:r>
              <a:rPr lang="en-US" altLang="zh-CN" sz="1100" dirty="0"/>
              <a:t>Front. Oncol. 14, 1369065 (2024).</a:t>
            </a:r>
            <a:endParaRPr lang="en-US" altLang="zh-CN" sz="1100" b="0" i="0" dirty="0">
              <a:solidFill>
                <a:srgbClr val="282B39"/>
              </a:solidFill>
              <a:latin typeface="Arial"/>
            </a:endParaRPr>
          </a:p>
        </p:txBody>
      </p:sp>
      <p:sp>
        <p:nvSpPr>
          <p:cNvPr id="29" name="文本框 28">
            <a:extLst>
              <a:ext uri="{FF2B5EF4-FFF2-40B4-BE49-F238E27FC236}">
                <a16:creationId xmlns:a16="http://schemas.microsoft.com/office/drawing/2014/main" id="{19D8CA8F-F0CC-478C-9229-410E7C44DC98}"/>
              </a:ext>
            </a:extLst>
          </p:cNvPr>
          <p:cNvSpPr txBox="1"/>
          <p:nvPr/>
        </p:nvSpPr>
        <p:spPr>
          <a:xfrm>
            <a:off x="8645221" y="5744584"/>
            <a:ext cx="2425550" cy="369332"/>
          </a:xfrm>
          <a:prstGeom prst="rect">
            <a:avLst/>
          </a:prstGeom>
          <a:noFill/>
        </p:spPr>
        <p:txBody>
          <a:bodyPr wrap="square">
            <a:spAutoFit/>
          </a:bodyPr>
          <a:lstStyle/>
          <a:p>
            <a:r>
              <a:rPr lang="zh-CN" altLang="en-US" dirty="0"/>
              <a:t>电子 </a:t>
            </a:r>
            <a:r>
              <a:rPr lang="en-US" altLang="zh-CN" dirty="0"/>
              <a:t>FLASH </a:t>
            </a:r>
            <a:r>
              <a:rPr lang="zh-CN" altLang="en-US" dirty="0"/>
              <a:t>动物实验</a:t>
            </a:r>
          </a:p>
        </p:txBody>
      </p:sp>
    </p:spTree>
    <p:extLst>
      <p:ext uri="{BB962C8B-B14F-4D97-AF65-F5344CB8AC3E}">
        <p14:creationId xmlns:p14="http://schemas.microsoft.com/office/powerpoint/2010/main" val="3409871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399404" y="264339"/>
            <a:ext cx="10058400" cy="438582"/>
          </a:xfrm>
          <a:prstGeom prst="rect">
            <a:avLst/>
          </a:prstGeom>
          <a:noFill/>
        </p:spPr>
        <p:txBody>
          <a:bodyPr wrap="square" lIns="0" tIns="0" rIns="0" bIns="0">
            <a:spAutoFit/>
          </a:bodyPr>
          <a:lstStyle/>
          <a:p>
            <a:pPr algn="l"/>
            <a:r>
              <a:rPr lang="en-US" sz="2850" b="1" i="0" dirty="0" err="1">
                <a:solidFill>
                  <a:srgbClr val="2D2D2D"/>
                </a:solidFill>
                <a:latin typeface="Arial"/>
              </a:rPr>
              <a:t>材料式束流均整</a:t>
            </a:r>
            <a:endParaRPr sz="2850" b="1" i="0" dirty="0">
              <a:solidFill>
                <a:srgbClr val="2D2D2D"/>
              </a:solidFill>
              <a:latin typeface="Arial"/>
            </a:endParaRPr>
          </a:p>
        </p:txBody>
      </p:sp>
      <p:sp>
        <p:nvSpPr>
          <p:cNvPr id="52" name="Rectangle 8">
            <a:extLst>
              <a:ext uri="{FF2B5EF4-FFF2-40B4-BE49-F238E27FC236}">
                <a16:creationId xmlns:a16="http://schemas.microsoft.com/office/drawing/2014/main" id="{524A94E5-C7F3-4FF7-9C62-851539DB3D96}"/>
              </a:ext>
            </a:extLst>
          </p:cNvPr>
          <p:cNvSpPr/>
          <p:nvPr/>
        </p:nvSpPr>
        <p:spPr>
          <a:xfrm>
            <a:off x="6251450" y="1407944"/>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9">
            <a:extLst>
              <a:ext uri="{FF2B5EF4-FFF2-40B4-BE49-F238E27FC236}">
                <a16:creationId xmlns:a16="http://schemas.microsoft.com/office/drawing/2014/main" id="{F4B270C8-4FC3-4210-BE29-6FF5E0F42EB2}"/>
              </a:ext>
            </a:extLst>
          </p:cNvPr>
          <p:cNvSpPr txBox="1"/>
          <p:nvPr/>
        </p:nvSpPr>
        <p:spPr>
          <a:xfrm>
            <a:off x="6397754" y="1362224"/>
            <a:ext cx="4023360" cy="369332"/>
          </a:xfrm>
          <a:prstGeom prst="rect">
            <a:avLst/>
          </a:prstGeom>
          <a:noFill/>
        </p:spPr>
        <p:txBody>
          <a:bodyPr wrap="square" lIns="0" tIns="0" rIns="0" bIns="0">
            <a:spAutoFit/>
          </a:bodyPr>
          <a:lstStyle/>
          <a:p>
            <a:pPr algn="l"/>
            <a:r>
              <a:rPr lang="en-US" altLang="zh-CN" sz="2400" b="1" i="0" dirty="0">
                <a:solidFill>
                  <a:srgbClr val="4616B8"/>
                </a:solidFill>
                <a:latin typeface="Arial"/>
              </a:rPr>
              <a:t>主要局限性</a:t>
            </a:r>
            <a:endParaRPr lang="en-US" sz="2400" b="1" i="0" dirty="0">
              <a:solidFill>
                <a:srgbClr val="4616B8"/>
              </a:solidFill>
              <a:latin typeface="Arial"/>
            </a:endParaRPr>
          </a:p>
        </p:txBody>
      </p:sp>
      <p:sp>
        <p:nvSpPr>
          <p:cNvPr id="54" name="TextBox 10">
            <a:extLst>
              <a:ext uri="{FF2B5EF4-FFF2-40B4-BE49-F238E27FC236}">
                <a16:creationId xmlns:a16="http://schemas.microsoft.com/office/drawing/2014/main" id="{98057776-1BC4-40AE-92F7-79D9229EEAD6}"/>
              </a:ext>
            </a:extLst>
          </p:cNvPr>
          <p:cNvSpPr txBox="1"/>
          <p:nvPr/>
        </p:nvSpPr>
        <p:spPr>
          <a:xfrm>
            <a:off x="6342890" y="1819423"/>
            <a:ext cx="182880" cy="310896"/>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55" name="TextBox 11">
            <a:extLst>
              <a:ext uri="{FF2B5EF4-FFF2-40B4-BE49-F238E27FC236}">
                <a16:creationId xmlns:a16="http://schemas.microsoft.com/office/drawing/2014/main" id="{97C84230-4200-4DDA-A632-191A31CE64AA}"/>
              </a:ext>
            </a:extLst>
          </p:cNvPr>
          <p:cNvSpPr txBox="1"/>
          <p:nvPr/>
        </p:nvSpPr>
        <p:spPr>
          <a:xfrm>
            <a:off x="6562346" y="1819423"/>
            <a:ext cx="4398264" cy="276999"/>
          </a:xfrm>
          <a:prstGeom prst="rect">
            <a:avLst/>
          </a:prstGeom>
          <a:noFill/>
        </p:spPr>
        <p:txBody>
          <a:bodyPr wrap="square" lIns="0" tIns="0" rIns="0" bIns="0">
            <a:spAutoFit/>
          </a:bodyPr>
          <a:lstStyle/>
          <a:p>
            <a:pPr algn="l"/>
            <a:r>
              <a:rPr lang="en-US" b="0" i="0" dirty="0">
                <a:solidFill>
                  <a:srgbClr val="373943"/>
                </a:solidFill>
                <a:latin typeface="Arial"/>
              </a:rPr>
              <a:t>束流衰减与能量损失</a:t>
            </a:r>
            <a:endParaRPr b="0" i="0" dirty="0">
              <a:solidFill>
                <a:srgbClr val="373943"/>
              </a:solidFill>
              <a:latin typeface="Arial"/>
            </a:endParaRPr>
          </a:p>
        </p:txBody>
      </p:sp>
      <p:sp>
        <p:nvSpPr>
          <p:cNvPr id="56" name="TextBox 12">
            <a:extLst>
              <a:ext uri="{FF2B5EF4-FFF2-40B4-BE49-F238E27FC236}">
                <a16:creationId xmlns:a16="http://schemas.microsoft.com/office/drawing/2014/main" id="{3D01F6E0-7C65-4E49-A604-CF6DBC1F50A8}"/>
              </a:ext>
            </a:extLst>
          </p:cNvPr>
          <p:cNvSpPr txBox="1"/>
          <p:nvPr/>
        </p:nvSpPr>
        <p:spPr>
          <a:xfrm>
            <a:off x="6342890" y="2181888"/>
            <a:ext cx="182880" cy="512064"/>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57" name="TextBox 13">
            <a:extLst>
              <a:ext uri="{FF2B5EF4-FFF2-40B4-BE49-F238E27FC236}">
                <a16:creationId xmlns:a16="http://schemas.microsoft.com/office/drawing/2014/main" id="{1C8119CA-07C1-48E3-BB22-0B4B0F898D4C}"/>
              </a:ext>
            </a:extLst>
          </p:cNvPr>
          <p:cNvSpPr txBox="1"/>
          <p:nvPr/>
        </p:nvSpPr>
        <p:spPr>
          <a:xfrm>
            <a:off x="6562346" y="2181888"/>
            <a:ext cx="4398264" cy="276999"/>
          </a:xfrm>
          <a:prstGeom prst="rect">
            <a:avLst/>
          </a:prstGeom>
          <a:noFill/>
        </p:spPr>
        <p:txBody>
          <a:bodyPr wrap="square" lIns="0" tIns="0" rIns="0" bIns="0">
            <a:spAutoFit/>
          </a:bodyPr>
          <a:lstStyle/>
          <a:p>
            <a:pPr algn="l"/>
            <a:r>
              <a:rPr lang="en-US" b="0" i="0" dirty="0">
                <a:solidFill>
                  <a:srgbClr val="373943"/>
                </a:solidFill>
                <a:latin typeface="Arial"/>
              </a:rPr>
              <a:t>粒子损失</a:t>
            </a:r>
            <a:endParaRPr b="0" i="0" dirty="0">
              <a:solidFill>
                <a:srgbClr val="373943"/>
              </a:solidFill>
              <a:latin typeface="Arial"/>
            </a:endParaRPr>
          </a:p>
        </p:txBody>
      </p:sp>
      <p:sp>
        <p:nvSpPr>
          <p:cNvPr id="60" name="Rectangle 16">
            <a:extLst>
              <a:ext uri="{FF2B5EF4-FFF2-40B4-BE49-F238E27FC236}">
                <a16:creationId xmlns:a16="http://schemas.microsoft.com/office/drawing/2014/main" id="{CE8040EA-9383-45B1-B47D-75CD535F2E0B}"/>
              </a:ext>
            </a:extLst>
          </p:cNvPr>
          <p:cNvSpPr/>
          <p:nvPr/>
        </p:nvSpPr>
        <p:spPr>
          <a:xfrm>
            <a:off x="763388" y="1374509"/>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17">
            <a:extLst>
              <a:ext uri="{FF2B5EF4-FFF2-40B4-BE49-F238E27FC236}">
                <a16:creationId xmlns:a16="http://schemas.microsoft.com/office/drawing/2014/main" id="{954B55FE-EB92-48CC-B00B-D4A3E8660EDE}"/>
              </a:ext>
            </a:extLst>
          </p:cNvPr>
          <p:cNvSpPr txBox="1"/>
          <p:nvPr/>
        </p:nvSpPr>
        <p:spPr>
          <a:xfrm>
            <a:off x="909692" y="1328790"/>
            <a:ext cx="5120640" cy="715581"/>
          </a:xfrm>
          <a:prstGeom prst="rect">
            <a:avLst/>
          </a:prstGeom>
          <a:noFill/>
        </p:spPr>
        <p:txBody>
          <a:bodyPr wrap="square" lIns="0" tIns="0" rIns="0" bIns="0">
            <a:spAutoFit/>
          </a:bodyPr>
          <a:lstStyle/>
          <a:p>
            <a:r>
              <a:rPr lang="zh-CN" altLang="en-US" sz="2400" b="1" dirty="0">
                <a:solidFill>
                  <a:srgbClr val="4616B8"/>
                </a:solidFill>
                <a:latin typeface="Arial"/>
              </a:rPr>
              <a:t>现行</a:t>
            </a:r>
            <a:r>
              <a:rPr lang="en-US" altLang="zh-CN" sz="2400" b="1" i="0" dirty="0" err="1">
                <a:solidFill>
                  <a:srgbClr val="4616B8"/>
                </a:solidFill>
                <a:latin typeface="Arial"/>
              </a:rPr>
              <a:t>方法</a:t>
            </a:r>
            <a:endParaRPr lang="en-US" altLang="zh-CN" sz="2400" b="1" i="0" dirty="0">
              <a:solidFill>
                <a:srgbClr val="4616B8"/>
              </a:solidFill>
              <a:latin typeface="Arial"/>
            </a:endParaRPr>
          </a:p>
          <a:p>
            <a:pPr algn="l"/>
            <a:endParaRPr lang="en-US" sz="2250" b="1" i="0" dirty="0">
              <a:solidFill>
                <a:srgbClr val="4616B8"/>
              </a:solidFill>
              <a:latin typeface="Arial"/>
            </a:endParaRPr>
          </a:p>
        </p:txBody>
      </p:sp>
      <p:sp>
        <p:nvSpPr>
          <p:cNvPr id="68" name="Right Arrow 24">
            <a:extLst>
              <a:ext uri="{FF2B5EF4-FFF2-40B4-BE49-F238E27FC236}">
                <a16:creationId xmlns:a16="http://schemas.microsoft.com/office/drawing/2014/main" id="{43E95F50-2AE4-4D6A-AAE5-4611877C890E}"/>
              </a:ext>
            </a:extLst>
          </p:cNvPr>
          <p:cNvSpPr/>
          <p:nvPr/>
        </p:nvSpPr>
        <p:spPr>
          <a:xfrm>
            <a:off x="873116" y="5853195"/>
            <a:ext cx="329184" cy="276998"/>
          </a:xfrm>
          <a:prstGeom prst="rightArrow">
            <a:avLst/>
          </a:prstGeom>
          <a:solidFill>
            <a:srgbClr val="8937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TextBox 25">
            <a:extLst>
              <a:ext uri="{FF2B5EF4-FFF2-40B4-BE49-F238E27FC236}">
                <a16:creationId xmlns:a16="http://schemas.microsoft.com/office/drawing/2014/main" id="{62EDCBED-C85B-4BEA-80DB-4C5EF5D5896F}"/>
              </a:ext>
            </a:extLst>
          </p:cNvPr>
          <p:cNvSpPr txBox="1"/>
          <p:nvPr/>
        </p:nvSpPr>
        <p:spPr>
          <a:xfrm>
            <a:off x="1335898" y="5851608"/>
            <a:ext cx="10287071" cy="276999"/>
          </a:xfrm>
          <a:prstGeom prst="rect">
            <a:avLst/>
          </a:prstGeom>
          <a:noFill/>
        </p:spPr>
        <p:txBody>
          <a:bodyPr wrap="square" lIns="0" tIns="0" rIns="0" bIns="0">
            <a:spAutoFit/>
          </a:bodyPr>
          <a:lstStyle/>
          <a:p>
            <a:pPr algn="l"/>
            <a:r>
              <a:rPr lang="en-US" b="1" i="0" dirty="0">
                <a:solidFill>
                  <a:srgbClr val="2D2D2D"/>
                </a:solidFill>
                <a:latin typeface="Arial"/>
              </a:rPr>
              <a:t>能否不在束流中插入材料，实现束流均匀化？</a:t>
            </a:r>
            <a:endParaRPr b="1" i="0" dirty="0">
              <a:solidFill>
                <a:srgbClr val="2D2D2D"/>
              </a:solidFill>
              <a:latin typeface="Arial"/>
            </a:endParaRPr>
          </a:p>
        </p:txBody>
      </p:sp>
      <p:sp>
        <p:nvSpPr>
          <p:cNvPr id="71" name="Rectangle 5">
            <a:extLst>
              <a:ext uri="{FF2B5EF4-FFF2-40B4-BE49-F238E27FC236}">
                <a16:creationId xmlns:a16="http://schemas.microsoft.com/office/drawing/2014/main" id="{2B0F2BD5-83D6-43EC-A5BD-EE6AB8372D97}"/>
              </a:ext>
            </a:extLst>
          </p:cNvPr>
          <p:cNvSpPr/>
          <p:nvPr/>
        </p:nvSpPr>
        <p:spPr>
          <a:xfrm>
            <a:off x="447800" y="818301"/>
            <a:ext cx="9015984" cy="20116"/>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12">
            <a:extLst>
              <a:ext uri="{FF2B5EF4-FFF2-40B4-BE49-F238E27FC236}">
                <a16:creationId xmlns:a16="http://schemas.microsoft.com/office/drawing/2014/main" id="{046B0DDD-87E6-4385-B7FB-F9C24AA8477A}"/>
              </a:ext>
            </a:extLst>
          </p:cNvPr>
          <p:cNvSpPr txBox="1"/>
          <p:nvPr/>
        </p:nvSpPr>
        <p:spPr>
          <a:xfrm>
            <a:off x="6344128" y="2548574"/>
            <a:ext cx="182880" cy="512064"/>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23" name="TextBox 13">
            <a:extLst>
              <a:ext uri="{FF2B5EF4-FFF2-40B4-BE49-F238E27FC236}">
                <a16:creationId xmlns:a16="http://schemas.microsoft.com/office/drawing/2014/main" id="{C6868E06-9376-4151-AEBD-B2FF3D2C92C3}"/>
              </a:ext>
            </a:extLst>
          </p:cNvPr>
          <p:cNvSpPr txBox="1"/>
          <p:nvPr/>
        </p:nvSpPr>
        <p:spPr>
          <a:xfrm>
            <a:off x="6568638" y="2552797"/>
            <a:ext cx="4398264" cy="276999"/>
          </a:xfrm>
          <a:prstGeom prst="rect">
            <a:avLst/>
          </a:prstGeom>
          <a:noFill/>
        </p:spPr>
        <p:txBody>
          <a:bodyPr wrap="square" lIns="0" tIns="0" rIns="0" bIns="0">
            <a:spAutoFit/>
          </a:bodyPr>
          <a:lstStyle/>
          <a:p>
            <a:pPr algn="l"/>
            <a:r>
              <a:rPr lang="en-US" b="0" i="0" dirty="0">
                <a:solidFill>
                  <a:srgbClr val="373943"/>
                </a:solidFill>
                <a:latin typeface="Arial"/>
              </a:rPr>
              <a:t>额外的轫致辐射</a:t>
            </a:r>
            <a:endParaRPr b="0" i="0" dirty="0">
              <a:solidFill>
                <a:srgbClr val="373943"/>
              </a:solidFill>
              <a:latin typeface="Arial"/>
            </a:endParaRPr>
          </a:p>
        </p:txBody>
      </p:sp>
      <p:pic>
        <p:nvPicPr>
          <p:cNvPr id="4" name="图片 3">
            <a:extLst>
              <a:ext uri="{FF2B5EF4-FFF2-40B4-BE49-F238E27FC236}">
                <a16:creationId xmlns:a16="http://schemas.microsoft.com/office/drawing/2014/main" id="{431F2F86-E1E0-1CEA-F121-4E36C77FCD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315349" y="2636977"/>
            <a:ext cx="2359529" cy="4194719"/>
          </a:xfrm>
          <a:prstGeom prst="rect">
            <a:avLst/>
          </a:prstGeom>
        </p:spPr>
      </p:pic>
      <p:pic>
        <p:nvPicPr>
          <p:cNvPr id="7" name="图片 6">
            <a:extLst>
              <a:ext uri="{FF2B5EF4-FFF2-40B4-BE49-F238E27FC236}">
                <a16:creationId xmlns:a16="http://schemas.microsoft.com/office/drawing/2014/main" id="{7DC7BDD0-0511-A389-844B-60BFE545A4D9}"/>
              </a:ext>
            </a:extLst>
          </p:cNvPr>
          <p:cNvPicPr>
            <a:picLocks noChangeAspect="1"/>
          </p:cNvPicPr>
          <p:nvPr/>
        </p:nvPicPr>
        <p:blipFill>
          <a:blip r:embed="rId4"/>
          <a:stretch>
            <a:fillRect/>
          </a:stretch>
        </p:blipFill>
        <p:spPr>
          <a:xfrm>
            <a:off x="1656599" y="1320128"/>
            <a:ext cx="3947164" cy="4365620"/>
          </a:xfrm>
          <a:prstGeom prst="rect">
            <a:avLst/>
          </a:prstGeom>
        </p:spPr>
      </p:pic>
      <p:pic>
        <p:nvPicPr>
          <p:cNvPr id="9" name="图片 8">
            <a:extLst>
              <a:ext uri="{FF2B5EF4-FFF2-40B4-BE49-F238E27FC236}">
                <a16:creationId xmlns:a16="http://schemas.microsoft.com/office/drawing/2014/main" id="{8313DB59-3451-9E10-B036-07CB22656F1F}"/>
              </a:ext>
            </a:extLst>
          </p:cNvPr>
          <p:cNvPicPr>
            <a:picLocks noChangeAspect="1"/>
          </p:cNvPicPr>
          <p:nvPr/>
        </p:nvPicPr>
        <p:blipFill rotWithShape="1">
          <a:blip r:embed="rId5">
            <a:extLst>
              <a:ext uri="{28A0092B-C50C-407E-A947-70E740481C1C}">
                <a14:useLocalDpi xmlns:a14="http://schemas.microsoft.com/office/drawing/2010/main" val="0"/>
              </a:ext>
            </a:extLst>
          </a:blip>
          <a:srcRect t="11236" r="16772" b="15002"/>
          <a:stretch/>
        </p:blipFill>
        <p:spPr>
          <a:xfrm>
            <a:off x="3959826" y="1469880"/>
            <a:ext cx="538434" cy="357897"/>
          </a:xfrm>
          <a:prstGeom prst="rect">
            <a:avLst/>
          </a:prstGeom>
        </p:spPr>
      </p:pic>
      <p:pic>
        <p:nvPicPr>
          <p:cNvPr id="11" name="图片 10">
            <a:extLst>
              <a:ext uri="{FF2B5EF4-FFF2-40B4-BE49-F238E27FC236}">
                <a16:creationId xmlns:a16="http://schemas.microsoft.com/office/drawing/2014/main" id="{DDDD0D6E-0229-1E7F-28D6-6E2DD867C92E}"/>
              </a:ext>
            </a:extLst>
          </p:cNvPr>
          <p:cNvPicPr>
            <a:picLocks noChangeAspect="1"/>
          </p:cNvPicPr>
          <p:nvPr/>
        </p:nvPicPr>
        <p:blipFill rotWithShape="1">
          <a:blip r:embed="rId6">
            <a:extLst>
              <a:ext uri="{28A0092B-C50C-407E-A947-70E740481C1C}">
                <a14:useLocalDpi xmlns:a14="http://schemas.microsoft.com/office/drawing/2010/main" val="0"/>
              </a:ext>
            </a:extLst>
          </a:blip>
          <a:srcRect l="9943" t="14715" r="19645" b="15657"/>
          <a:stretch/>
        </p:blipFill>
        <p:spPr>
          <a:xfrm>
            <a:off x="4942846" y="4910735"/>
            <a:ext cx="419199" cy="310896"/>
          </a:xfrm>
          <a:prstGeom prst="rect">
            <a:avLst/>
          </a:prstGeom>
        </p:spPr>
      </p:pic>
      <p:sp>
        <p:nvSpPr>
          <p:cNvPr id="3" name="TextBox 12">
            <a:extLst>
              <a:ext uri="{FF2B5EF4-FFF2-40B4-BE49-F238E27FC236}">
                <a16:creationId xmlns:a16="http://schemas.microsoft.com/office/drawing/2014/main" id="{5A66281C-F0CD-8E2D-C1F7-FBAD51F6F88D}"/>
              </a:ext>
            </a:extLst>
          </p:cNvPr>
          <p:cNvSpPr txBox="1"/>
          <p:nvPr/>
        </p:nvSpPr>
        <p:spPr>
          <a:xfrm>
            <a:off x="6342890" y="2915553"/>
            <a:ext cx="182880" cy="512064"/>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6" name="TextBox 13">
            <a:extLst>
              <a:ext uri="{FF2B5EF4-FFF2-40B4-BE49-F238E27FC236}">
                <a16:creationId xmlns:a16="http://schemas.microsoft.com/office/drawing/2014/main" id="{0FDCC777-5432-7524-2843-38B13FF54C3B}"/>
              </a:ext>
            </a:extLst>
          </p:cNvPr>
          <p:cNvSpPr txBox="1"/>
          <p:nvPr/>
        </p:nvSpPr>
        <p:spPr>
          <a:xfrm>
            <a:off x="6567400" y="2919776"/>
            <a:ext cx="4398264" cy="276999"/>
          </a:xfrm>
          <a:prstGeom prst="rect">
            <a:avLst/>
          </a:prstGeom>
          <a:noFill/>
        </p:spPr>
        <p:txBody>
          <a:bodyPr wrap="square" lIns="0" tIns="0" rIns="0" bIns="0">
            <a:spAutoFit/>
          </a:bodyPr>
          <a:lstStyle/>
          <a:p>
            <a:pPr algn="l"/>
            <a:r>
              <a:rPr lang="zh-CN" altLang="en-US" dirty="0">
                <a:solidFill>
                  <a:srgbClr val="373943"/>
                </a:solidFill>
                <a:latin typeface="Arial"/>
              </a:rPr>
              <a:t>散射片和均整片需要更换</a:t>
            </a:r>
            <a:endParaRPr b="0" i="0" dirty="0">
              <a:solidFill>
                <a:srgbClr val="373943"/>
              </a:solidFill>
              <a:latin typeface="Arial"/>
            </a:endParaRPr>
          </a:p>
        </p:txBody>
      </p:sp>
    </p:spTree>
    <p:extLst>
      <p:ext uri="{BB962C8B-B14F-4D97-AF65-F5344CB8AC3E}">
        <p14:creationId xmlns:p14="http://schemas.microsoft.com/office/powerpoint/2010/main" val="12149696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399404" y="264339"/>
            <a:ext cx="10058400" cy="438582"/>
          </a:xfrm>
          <a:prstGeom prst="rect">
            <a:avLst/>
          </a:prstGeom>
          <a:noFill/>
        </p:spPr>
        <p:txBody>
          <a:bodyPr wrap="square" lIns="0" tIns="0" rIns="0" bIns="0">
            <a:spAutoFit/>
          </a:bodyPr>
          <a:lstStyle/>
          <a:p>
            <a:pPr algn="l"/>
            <a:r>
              <a:rPr lang="zh-CN" altLang="en-US" sz="2850" b="1" i="0" dirty="0">
                <a:solidFill>
                  <a:srgbClr val="2D2D2D"/>
                </a:solidFill>
                <a:latin typeface="Arial"/>
              </a:rPr>
              <a:t>磁场束流均整方案</a:t>
            </a:r>
            <a:r>
              <a:rPr kumimoji="0" lang="en-US" altLang="zh-CN" sz="1100" b="0" i="0" u="none" strike="noStrike" kern="1200" cap="none" spc="0" normalizeH="0" baseline="0" noProof="0" dirty="0">
                <a:ln>
                  <a:noFill/>
                </a:ln>
                <a:solidFill>
                  <a:srgbClr val="000000"/>
                </a:solidFill>
                <a:effectLst/>
                <a:uLnTx/>
                <a:uFillTx/>
                <a:latin typeface="Arial"/>
                <a:ea typeface="Microsoft YaHei"/>
                <a:cs typeface="+mn-cs"/>
              </a:rPr>
              <a:t>[1]</a:t>
            </a:r>
            <a:endParaRPr lang="zh-CN" altLang="en-US" sz="2850" b="1" i="0" dirty="0">
              <a:solidFill>
                <a:srgbClr val="2D2D2D"/>
              </a:solidFill>
              <a:latin typeface="Arial"/>
            </a:endParaRPr>
          </a:p>
        </p:txBody>
      </p:sp>
      <p:sp>
        <p:nvSpPr>
          <p:cNvPr id="52" name="Rectangle 8">
            <a:extLst>
              <a:ext uri="{FF2B5EF4-FFF2-40B4-BE49-F238E27FC236}">
                <a16:creationId xmlns:a16="http://schemas.microsoft.com/office/drawing/2014/main" id="{524A94E5-C7F3-4FF7-9C62-851539DB3D96}"/>
              </a:ext>
            </a:extLst>
          </p:cNvPr>
          <p:cNvSpPr/>
          <p:nvPr/>
        </p:nvSpPr>
        <p:spPr>
          <a:xfrm>
            <a:off x="777240" y="4219417"/>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9">
            <a:extLst>
              <a:ext uri="{FF2B5EF4-FFF2-40B4-BE49-F238E27FC236}">
                <a16:creationId xmlns:a16="http://schemas.microsoft.com/office/drawing/2014/main" id="{F4B270C8-4FC3-4210-BE29-6FF5E0F42EB2}"/>
              </a:ext>
            </a:extLst>
          </p:cNvPr>
          <p:cNvSpPr txBox="1"/>
          <p:nvPr/>
        </p:nvSpPr>
        <p:spPr>
          <a:xfrm>
            <a:off x="923544" y="4173697"/>
            <a:ext cx="3657600" cy="384048"/>
          </a:xfrm>
          <a:prstGeom prst="rect">
            <a:avLst/>
          </a:prstGeom>
          <a:noFill/>
        </p:spPr>
        <p:txBody>
          <a:bodyPr wrap="square" lIns="0" tIns="0" rIns="0" bIns="0">
            <a:spAutoFit/>
          </a:bodyPr>
          <a:lstStyle/>
          <a:p>
            <a:pPr algn="l"/>
            <a:r>
              <a:rPr lang="en-US" altLang="zh-CN" sz="2400" b="1" i="0" dirty="0">
                <a:solidFill>
                  <a:srgbClr val="4616B8"/>
                </a:solidFill>
                <a:latin typeface="Arial"/>
              </a:rPr>
              <a:t>主要优势</a:t>
            </a:r>
            <a:endParaRPr lang="en-US" sz="2400" b="1" i="0" dirty="0">
              <a:solidFill>
                <a:srgbClr val="4616B8"/>
              </a:solidFill>
              <a:latin typeface="Arial"/>
            </a:endParaRPr>
          </a:p>
        </p:txBody>
      </p:sp>
      <p:sp>
        <p:nvSpPr>
          <p:cNvPr id="54" name="TextBox 10">
            <a:extLst>
              <a:ext uri="{FF2B5EF4-FFF2-40B4-BE49-F238E27FC236}">
                <a16:creationId xmlns:a16="http://schemas.microsoft.com/office/drawing/2014/main" id="{98057776-1BC4-40AE-92F7-79D9229EEAD6}"/>
              </a:ext>
            </a:extLst>
          </p:cNvPr>
          <p:cNvSpPr txBox="1"/>
          <p:nvPr/>
        </p:nvSpPr>
        <p:spPr>
          <a:xfrm>
            <a:off x="868680" y="4649185"/>
            <a:ext cx="182880" cy="274320"/>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55" name="TextBox 11">
            <a:extLst>
              <a:ext uri="{FF2B5EF4-FFF2-40B4-BE49-F238E27FC236}">
                <a16:creationId xmlns:a16="http://schemas.microsoft.com/office/drawing/2014/main" id="{97C84230-4200-4DDA-A632-191A31CE64AA}"/>
              </a:ext>
            </a:extLst>
          </p:cNvPr>
          <p:cNvSpPr txBox="1"/>
          <p:nvPr/>
        </p:nvSpPr>
        <p:spPr>
          <a:xfrm>
            <a:off x="1088136" y="4649185"/>
            <a:ext cx="5760720" cy="274320"/>
          </a:xfrm>
          <a:prstGeom prst="rect">
            <a:avLst/>
          </a:prstGeom>
          <a:noFill/>
        </p:spPr>
        <p:txBody>
          <a:bodyPr wrap="square" lIns="0" tIns="0" rIns="0" bIns="0">
            <a:spAutoFit/>
          </a:bodyPr>
          <a:lstStyle/>
          <a:p>
            <a:pPr algn="l"/>
            <a:r>
              <a:rPr lang="en-US" b="0" i="0" dirty="0">
                <a:solidFill>
                  <a:srgbClr val="373943"/>
                </a:solidFill>
                <a:latin typeface="Arial"/>
              </a:rPr>
              <a:t>束流路径中无需插入材料</a:t>
            </a:r>
            <a:endParaRPr b="0" i="0" dirty="0">
              <a:solidFill>
                <a:srgbClr val="373943"/>
              </a:solidFill>
              <a:latin typeface="Arial"/>
            </a:endParaRPr>
          </a:p>
        </p:txBody>
      </p:sp>
      <p:sp>
        <p:nvSpPr>
          <p:cNvPr id="56" name="TextBox 12">
            <a:extLst>
              <a:ext uri="{FF2B5EF4-FFF2-40B4-BE49-F238E27FC236}">
                <a16:creationId xmlns:a16="http://schemas.microsoft.com/office/drawing/2014/main" id="{3D01F6E0-7C65-4E49-A604-CF6DBC1F50A8}"/>
              </a:ext>
            </a:extLst>
          </p:cNvPr>
          <p:cNvSpPr txBox="1"/>
          <p:nvPr/>
        </p:nvSpPr>
        <p:spPr>
          <a:xfrm>
            <a:off x="868680" y="4960081"/>
            <a:ext cx="182880" cy="274320"/>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57" name="TextBox 13">
            <a:extLst>
              <a:ext uri="{FF2B5EF4-FFF2-40B4-BE49-F238E27FC236}">
                <a16:creationId xmlns:a16="http://schemas.microsoft.com/office/drawing/2014/main" id="{1C8119CA-07C1-48E3-BB22-0B4B0F898D4C}"/>
              </a:ext>
            </a:extLst>
          </p:cNvPr>
          <p:cNvSpPr txBox="1"/>
          <p:nvPr/>
        </p:nvSpPr>
        <p:spPr>
          <a:xfrm>
            <a:off x="1088136" y="4960081"/>
            <a:ext cx="5760720" cy="274320"/>
          </a:xfrm>
          <a:prstGeom prst="rect">
            <a:avLst/>
          </a:prstGeom>
          <a:noFill/>
        </p:spPr>
        <p:txBody>
          <a:bodyPr wrap="square" lIns="0" tIns="0" rIns="0" bIns="0">
            <a:spAutoFit/>
          </a:bodyPr>
          <a:lstStyle/>
          <a:p>
            <a:pPr algn="l"/>
            <a:r>
              <a:rPr lang="en-US" b="0" i="0" dirty="0">
                <a:solidFill>
                  <a:srgbClr val="373943"/>
                </a:solidFill>
                <a:latin typeface="Arial"/>
              </a:rPr>
              <a:t>减少粒子损失与能量退化</a:t>
            </a:r>
            <a:endParaRPr b="0" i="0" dirty="0">
              <a:solidFill>
                <a:srgbClr val="373943"/>
              </a:solidFill>
              <a:latin typeface="Arial"/>
            </a:endParaRPr>
          </a:p>
        </p:txBody>
      </p:sp>
      <p:sp>
        <p:nvSpPr>
          <p:cNvPr id="60" name="Rectangle 16">
            <a:extLst>
              <a:ext uri="{FF2B5EF4-FFF2-40B4-BE49-F238E27FC236}">
                <a16:creationId xmlns:a16="http://schemas.microsoft.com/office/drawing/2014/main" id="{CE8040EA-9383-45B1-B47D-75CD535F2E0B}"/>
              </a:ext>
            </a:extLst>
          </p:cNvPr>
          <p:cNvSpPr/>
          <p:nvPr/>
        </p:nvSpPr>
        <p:spPr>
          <a:xfrm>
            <a:off x="777240" y="1238473"/>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17">
            <a:extLst>
              <a:ext uri="{FF2B5EF4-FFF2-40B4-BE49-F238E27FC236}">
                <a16:creationId xmlns:a16="http://schemas.microsoft.com/office/drawing/2014/main" id="{954B55FE-EB92-48CC-B00B-D4A3E8660EDE}"/>
              </a:ext>
            </a:extLst>
          </p:cNvPr>
          <p:cNvSpPr txBox="1"/>
          <p:nvPr/>
        </p:nvSpPr>
        <p:spPr>
          <a:xfrm>
            <a:off x="923544" y="1192753"/>
            <a:ext cx="4937760" cy="715581"/>
          </a:xfrm>
          <a:prstGeom prst="rect">
            <a:avLst/>
          </a:prstGeom>
          <a:noFill/>
        </p:spPr>
        <p:txBody>
          <a:bodyPr wrap="square" lIns="0" tIns="0" rIns="0" bIns="0">
            <a:spAutoFit/>
          </a:bodyPr>
          <a:lstStyle/>
          <a:p>
            <a:r>
              <a:rPr lang="zh-CN" altLang="en-US" sz="2400" b="1" dirty="0">
                <a:solidFill>
                  <a:srgbClr val="4616B8"/>
                </a:solidFill>
                <a:latin typeface="Arial"/>
              </a:rPr>
              <a:t>四极</a:t>
            </a:r>
            <a:r>
              <a:rPr lang="en-US" altLang="zh-CN" sz="2400" b="1" dirty="0">
                <a:solidFill>
                  <a:srgbClr val="4616B8"/>
                </a:solidFill>
                <a:latin typeface="Arial"/>
              </a:rPr>
              <a:t>—</a:t>
            </a:r>
            <a:r>
              <a:rPr lang="zh-CN" altLang="en-US" sz="2400" b="1" dirty="0">
                <a:solidFill>
                  <a:srgbClr val="4616B8"/>
                </a:solidFill>
                <a:latin typeface="Arial"/>
              </a:rPr>
              <a:t>八极磁铁</a:t>
            </a:r>
            <a:r>
              <a:rPr lang="en-US" altLang="zh-CN" sz="2400" b="1" i="0" dirty="0" err="1">
                <a:solidFill>
                  <a:srgbClr val="4616B8"/>
                </a:solidFill>
                <a:latin typeface="Arial"/>
              </a:rPr>
              <a:t>方案</a:t>
            </a:r>
            <a:endParaRPr lang="en-US" altLang="zh-CN" sz="2400" b="1" i="0" dirty="0">
              <a:solidFill>
                <a:srgbClr val="4616B8"/>
              </a:solidFill>
              <a:latin typeface="Arial"/>
            </a:endParaRPr>
          </a:p>
          <a:p>
            <a:pPr algn="l"/>
            <a:endParaRPr lang="en-US" sz="2250" b="1" i="0" dirty="0">
              <a:solidFill>
                <a:srgbClr val="4616B8"/>
              </a:solidFill>
              <a:latin typeface="Arial"/>
            </a:endParaRPr>
          </a:p>
        </p:txBody>
      </p:sp>
      <p:sp>
        <p:nvSpPr>
          <p:cNvPr id="62" name="Rounded Rectangle 18">
            <a:extLst>
              <a:ext uri="{FF2B5EF4-FFF2-40B4-BE49-F238E27FC236}">
                <a16:creationId xmlns:a16="http://schemas.microsoft.com/office/drawing/2014/main" id="{C71F4091-225A-49CF-8667-1320E732669C}"/>
              </a:ext>
            </a:extLst>
          </p:cNvPr>
          <p:cNvSpPr/>
          <p:nvPr/>
        </p:nvSpPr>
        <p:spPr>
          <a:xfrm>
            <a:off x="576071" y="1677385"/>
            <a:ext cx="11367773" cy="2331720"/>
          </a:xfrm>
          <a:prstGeom prst="roundRect">
            <a:avLst/>
          </a:prstGeom>
          <a:solidFill>
            <a:schemeClr val="bg1"/>
          </a:solidFill>
          <a:ln w="12700">
            <a:solidFill>
              <a:srgbClr val="BCBCC2"/>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ight Arrow 24">
            <a:extLst>
              <a:ext uri="{FF2B5EF4-FFF2-40B4-BE49-F238E27FC236}">
                <a16:creationId xmlns:a16="http://schemas.microsoft.com/office/drawing/2014/main" id="{43E95F50-2AE4-4D6A-AAE5-4611877C890E}"/>
              </a:ext>
            </a:extLst>
          </p:cNvPr>
          <p:cNvSpPr/>
          <p:nvPr/>
        </p:nvSpPr>
        <p:spPr>
          <a:xfrm>
            <a:off x="667512" y="6010265"/>
            <a:ext cx="347472" cy="246888"/>
          </a:xfrm>
          <a:prstGeom prst="rightArrow">
            <a:avLst/>
          </a:prstGeom>
          <a:solidFill>
            <a:srgbClr val="8937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TextBox 25">
            <a:extLst>
              <a:ext uri="{FF2B5EF4-FFF2-40B4-BE49-F238E27FC236}">
                <a16:creationId xmlns:a16="http://schemas.microsoft.com/office/drawing/2014/main" id="{62EDCBED-C85B-4BEA-80DB-4C5EF5D5896F}"/>
              </a:ext>
            </a:extLst>
          </p:cNvPr>
          <p:cNvSpPr txBox="1"/>
          <p:nvPr/>
        </p:nvSpPr>
        <p:spPr>
          <a:xfrm>
            <a:off x="1216152" y="6010265"/>
            <a:ext cx="10287000" cy="276999"/>
          </a:xfrm>
          <a:prstGeom prst="rect">
            <a:avLst/>
          </a:prstGeom>
          <a:noFill/>
        </p:spPr>
        <p:txBody>
          <a:bodyPr wrap="square" lIns="0" tIns="0" rIns="0" bIns="0">
            <a:spAutoFit/>
          </a:bodyPr>
          <a:lstStyle/>
          <a:p>
            <a:pPr algn="l"/>
            <a:r>
              <a:rPr lang="en-US" b="1" i="0" dirty="0">
                <a:solidFill>
                  <a:srgbClr val="2D2D2D"/>
                </a:solidFill>
                <a:latin typeface="Arial"/>
              </a:rPr>
              <a:t>四极—</a:t>
            </a:r>
            <a:r>
              <a:rPr lang="en-US" b="1" i="0" dirty="0" err="1">
                <a:solidFill>
                  <a:srgbClr val="2D2D2D"/>
                </a:solidFill>
                <a:latin typeface="Arial"/>
              </a:rPr>
              <a:t>八极磁光学系统可将高斯电子束转换为</a:t>
            </a:r>
            <a:r>
              <a:rPr lang="zh-CN" altLang="en-US" b="1" i="0" dirty="0">
                <a:solidFill>
                  <a:srgbClr val="2D2D2D"/>
                </a:solidFill>
                <a:latin typeface="Arial"/>
              </a:rPr>
              <a:t>相对</a:t>
            </a:r>
            <a:r>
              <a:rPr lang="en-US" b="1" i="0" dirty="0" err="1">
                <a:solidFill>
                  <a:srgbClr val="2D2D2D"/>
                </a:solidFill>
                <a:latin typeface="Arial"/>
              </a:rPr>
              <a:t>均匀辐照场</a:t>
            </a:r>
            <a:r>
              <a:rPr lang="en-US" b="1" i="0" dirty="0">
                <a:solidFill>
                  <a:srgbClr val="2D2D2D"/>
                </a:solidFill>
                <a:latin typeface="Arial"/>
              </a:rPr>
              <a:t>。</a:t>
            </a:r>
            <a:endParaRPr b="1" i="0" dirty="0">
              <a:solidFill>
                <a:srgbClr val="2D2D2D"/>
              </a:solidFill>
              <a:latin typeface="Arial"/>
            </a:endParaRPr>
          </a:p>
        </p:txBody>
      </p:sp>
      <p:sp>
        <p:nvSpPr>
          <p:cNvPr id="71" name="Rectangle 5">
            <a:extLst>
              <a:ext uri="{FF2B5EF4-FFF2-40B4-BE49-F238E27FC236}">
                <a16:creationId xmlns:a16="http://schemas.microsoft.com/office/drawing/2014/main" id="{2B0F2BD5-83D6-43EC-A5BD-EE6AB8372D97}"/>
              </a:ext>
            </a:extLst>
          </p:cNvPr>
          <p:cNvSpPr/>
          <p:nvPr/>
        </p:nvSpPr>
        <p:spPr>
          <a:xfrm>
            <a:off x="447800" y="818301"/>
            <a:ext cx="9015984" cy="20116"/>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12">
            <a:extLst>
              <a:ext uri="{FF2B5EF4-FFF2-40B4-BE49-F238E27FC236}">
                <a16:creationId xmlns:a16="http://schemas.microsoft.com/office/drawing/2014/main" id="{046B0DDD-87E6-4385-B7FB-F9C24AA8477A}"/>
              </a:ext>
            </a:extLst>
          </p:cNvPr>
          <p:cNvSpPr txBox="1"/>
          <p:nvPr/>
        </p:nvSpPr>
        <p:spPr>
          <a:xfrm>
            <a:off x="868680" y="5270977"/>
            <a:ext cx="182880" cy="274320"/>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23" name="TextBox 13">
            <a:extLst>
              <a:ext uri="{FF2B5EF4-FFF2-40B4-BE49-F238E27FC236}">
                <a16:creationId xmlns:a16="http://schemas.microsoft.com/office/drawing/2014/main" id="{C6868E06-9376-4151-AEBD-B2FF3D2C92C3}"/>
              </a:ext>
            </a:extLst>
          </p:cNvPr>
          <p:cNvSpPr txBox="1"/>
          <p:nvPr/>
        </p:nvSpPr>
        <p:spPr>
          <a:xfrm>
            <a:off x="1088136" y="5270977"/>
            <a:ext cx="5760720" cy="274320"/>
          </a:xfrm>
          <a:prstGeom prst="rect">
            <a:avLst/>
          </a:prstGeom>
          <a:noFill/>
        </p:spPr>
        <p:txBody>
          <a:bodyPr wrap="square" lIns="0" tIns="0" rIns="0" bIns="0">
            <a:spAutoFit/>
          </a:bodyPr>
          <a:lstStyle/>
          <a:p>
            <a:pPr algn="l"/>
            <a:r>
              <a:rPr lang="en-US" b="0" i="0" dirty="0">
                <a:solidFill>
                  <a:srgbClr val="373943"/>
                </a:solidFill>
                <a:latin typeface="Arial"/>
              </a:rPr>
              <a:t>避免额外的轫致辐射</a:t>
            </a:r>
            <a:endParaRPr b="0" i="0" dirty="0">
              <a:solidFill>
                <a:srgbClr val="373943"/>
              </a:solidFill>
              <a:latin typeface="Arial"/>
            </a:endParaRPr>
          </a:p>
        </p:txBody>
      </p:sp>
      <p:sp>
        <p:nvSpPr>
          <p:cNvPr id="63" name="Rounded Rectangle 19">
            <a:extLst>
              <a:ext uri="{FF2B5EF4-FFF2-40B4-BE49-F238E27FC236}">
                <a16:creationId xmlns:a16="http://schemas.microsoft.com/office/drawing/2014/main" id="{E81AEB6B-40E5-4BFA-A839-FDD6E3D6AE01}"/>
              </a:ext>
            </a:extLst>
          </p:cNvPr>
          <p:cNvSpPr/>
          <p:nvPr/>
        </p:nvSpPr>
        <p:spPr>
          <a:xfrm>
            <a:off x="749808" y="1832833"/>
            <a:ext cx="173736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高斯束流</a:t>
            </a:r>
          </a:p>
        </p:txBody>
      </p:sp>
      <p:sp>
        <p:nvSpPr>
          <p:cNvPr id="2" name="Rounded Rectangle 19">
            <a:extLst>
              <a:ext uri="{FF2B5EF4-FFF2-40B4-BE49-F238E27FC236}">
                <a16:creationId xmlns:a16="http://schemas.microsoft.com/office/drawing/2014/main" id="{E81AEB6B-40E5-4BFA-A839-FDD6E3D6AE01}"/>
              </a:ext>
            </a:extLst>
          </p:cNvPr>
          <p:cNvSpPr/>
          <p:nvPr/>
        </p:nvSpPr>
        <p:spPr>
          <a:xfrm>
            <a:off x="2788920" y="1832833"/>
            <a:ext cx="141732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Q1</a:t>
            </a:r>
          </a:p>
        </p:txBody>
      </p:sp>
      <p:sp>
        <p:nvSpPr>
          <p:cNvPr id="3" name="Rounded Rectangle 19">
            <a:extLst>
              <a:ext uri="{FF2B5EF4-FFF2-40B4-BE49-F238E27FC236}">
                <a16:creationId xmlns:a16="http://schemas.microsoft.com/office/drawing/2014/main" id="{E81AEB6B-40E5-4BFA-A839-FDD6E3D6AE01}"/>
              </a:ext>
            </a:extLst>
          </p:cNvPr>
          <p:cNvSpPr/>
          <p:nvPr/>
        </p:nvSpPr>
        <p:spPr>
          <a:xfrm>
            <a:off x="4590288" y="1832833"/>
            <a:ext cx="141732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O1</a:t>
            </a:r>
          </a:p>
        </p:txBody>
      </p:sp>
      <p:sp>
        <p:nvSpPr>
          <p:cNvPr id="4" name="Rounded Rectangle 19">
            <a:extLst>
              <a:ext uri="{FF2B5EF4-FFF2-40B4-BE49-F238E27FC236}">
                <a16:creationId xmlns:a16="http://schemas.microsoft.com/office/drawing/2014/main" id="{E81AEB6B-40E5-4BFA-A839-FDD6E3D6AE01}"/>
              </a:ext>
            </a:extLst>
          </p:cNvPr>
          <p:cNvSpPr/>
          <p:nvPr/>
        </p:nvSpPr>
        <p:spPr>
          <a:xfrm>
            <a:off x="6466296" y="1832833"/>
            <a:ext cx="141732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Q2</a:t>
            </a:r>
          </a:p>
        </p:txBody>
      </p:sp>
      <p:sp>
        <p:nvSpPr>
          <p:cNvPr id="5" name="Rounded Rectangle 19">
            <a:extLst>
              <a:ext uri="{FF2B5EF4-FFF2-40B4-BE49-F238E27FC236}">
                <a16:creationId xmlns:a16="http://schemas.microsoft.com/office/drawing/2014/main" id="{E81AEB6B-40E5-4BFA-A839-FDD6E3D6AE01}"/>
              </a:ext>
            </a:extLst>
          </p:cNvPr>
          <p:cNvSpPr/>
          <p:nvPr/>
        </p:nvSpPr>
        <p:spPr>
          <a:xfrm>
            <a:off x="8282578" y="1832833"/>
            <a:ext cx="141732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O2</a:t>
            </a:r>
          </a:p>
        </p:txBody>
      </p:sp>
      <p:sp>
        <p:nvSpPr>
          <p:cNvPr id="6" name="Rounded Rectangle 19">
            <a:extLst>
              <a:ext uri="{FF2B5EF4-FFF2-40B4-BE49-F238E27FC236}">
                <a16:creationId xmlns:a16="http://schemas.microsoft.com/office/drawing/2014/main" id="{E81AEB6B-40E5-4BFA-A839-FDD6E3D6AE01}"/>
              </a:ext>
            </a:extLst>
          </p:cNvPr>
          <p:cNvSpPr/>
          <p:nvPr/>
        </p:nvSpPr>
        <p:spPr>
          <a:xfrm>
            <a:off x="10021032" y="1832833"/>
            <a:ext cx="173736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均匀束流</a:t>
            </a:r>
          </a:p>
        </p:txBody>
      </p:sp>
      <p:sp>
        <p:nvSpPr>
          <p:cNvPr id="66" name="Right Arrow 22">
            <a:extLst>
              <a:ext uri="{FF2B5EF4-FFF2-40B4-BE49-F238E27FC236}">
                <a16:creationId xmlns:a16="http://schemas.microsoft.com/office/drawing/2014/main" id="{45B9091A-3D19-4C7E-B941-CB698BAE4130}"/>
              </a:ext>
            </a:extLst>
          </p:cNvPr>
          <p:cNvSpPr/>
          <p:nvPr/>
        </p:nvSpPr>
        <p:spPr>
          <a:xfrm>
            <a:off x="2523744" y="2728945"/>
            <a:ext cx="420624" cy="256032"/>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ight Arrow 22">
            <a:extLst>
              <a:ext uri="{FF2B5EF4-FFF2-40B4-BE49-F238E27FC236}">
                <a16:creationId xmlns:a16="http://schemas.microsoft.com/office/drawing/2014/main" id="{45B9091A-3D19-4C7E-B941-CB698BAE4130}"/>
              </a:ext>
            </a:extLst>
          </p:cNvPr>
          <p:cNvSpPr/>
          <p:nvPr/>
        </p:nvSpPr>
        <p:spPr>
          <a:xfrm>
            <a:off x="4325112" y="2728945"/>
            <a:ext cx="420624" cy="256032"/>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ight Arrow 22">
            <a:extLst>
              <a:ext uri="{FF2B5EF4-FFF2-40B4-BE49-F238E27FC236}">
                <a16:creationId xmlns:a16="http://schemas.microsoft.com/office/drawing/2014/main" id="{45B9091A-3D19-4C7E-B941-CB698BAE4130}"/>
              </a:ext>
            </a:extLst>
          </p:cNvPr>
          <p:cNvSpPr/>
          <p:nvPr/>
        </p:nvSpPr>
        <p:spPr>
          <a:xfrm>
            <a:off x="6126480" y="2728945"/>
            <a:ext cx="420624" cy="256032"/>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ight Arrow 22">
            <a:extLst>
              <a:ext uri="{FF2B5EF4-FFF2-40B4-BE49-F238E27FC236}">
                <a16:creationId xmlns:a16="http://schemas.microsoft.com/office/drawing/2014/main" id="{45B9091A-3D19-4C7E-B941-CB698BAE4130}"/>
              </a:ext>
            </a:extLst>
          </p:cNvPr>
          <p:cNvSpPr/>
          <p:nvPr/>
        </p:nvSpPr>
        <p:spPr>
          <a:xfrm>
            <a:off x="7927848" y="2728945"/>
            <a:ext cx="420624" cy="256032"/>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ight Arrow 22">
            <a:extLst>
              <a:ext uri="{FF2B5EF4-FFF2-40B4-BE49-F238E27FC236}">
                <a16:creationId xmlns:a16="http://schemas.microsoft.com/office/drawing/2014/main" id="{45B9091A-3D19-4C7E-B941-CB698BAE4130}"/>
              </a:ext>
            </a:extLst>
          </p:cNvPr>
          <p:cNvSpPr/>
          <p:nvPr/>
        </p:nvSpPr>
        <p:spPr>
          <a:xfrm>
            <a:off x="9646920" y="2728945"/>
            <a:ext cx="420624" cy="256032"/>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1">
            <a:extLst>
              <a:ext uri="{FF2B5EF4-FFF2-40B4-BE49-F238E27FC236}">
                <a16:creationId xmlns:a16="http://schemas.microsoft.com/office/drawing/2014/main" id="{97C84230-4200-4DDA-A632-191A31CE64AA}"/>
              </a:ext>
            </a:extLst>
          </p:cNvPr>
          <p:cNvSpPr txBox="1"/>
          <p:nvPr/>
        </p:nvSpPr>
        <p:spPr>
          <a:xfrm>
            <a:off x="2743200" y="3625057"/>
            <a:ext cx="1508760" cy="246221"/>
          </a:xfrm>
          <a:prstGeom prst="rect">
            <a:avLst/>
          </a:prstGeom>
          <a:noFill/>
        </p:spPr>
        <p:txBody>
          <a:bodyPr wrap="square" lIns="0" tIns="0" rIns="0" bIns="0">
            <a:spAutoFit/>
          </a:bodyPr>
          <a:lstStyle/>
          <a:p>
            <a:pPr algn="ctr"/>
            <a:r>
              <a:rPr lang="zh-CN" altLang="en-US" sz="1600" dirty="0">
                <a:solidFill>
                  <a:srgbClr val="373943"/>
                </a:solidFill>
                <a:latin typeface="Arial"/>
              </a:rPr>
              <a:t>扩束</a:t>
            </a:r>
            <a:endParaRPr b="0" i="0" dirty="0">
              <a:solidFill>
                <a:srgbClr val="373943"/>
              </a:solidFill>
              <a:latin typeface="Arial"/>
            </a:endParaRPr>
          </a:p>
        </p:txBody>
      </p:sp>
      <p:sp>
        <p:nvSpPr>
          <p:cNvPr id="12" name="TextBox 11">
            <a:extLst>
              <a:ext uri="{FF2B5EF4-FFF2-40B4-BE49-F238E27FC236}">
                <a16:creationId xmlns:a16="http://schemas.microsoft.com/office/drawing/2014/main" id="{97C84230-4200-4DDA-A632-191A31CE64AA}"/>
              </a:ext>
            </a:extLst>
          </p:cNvPr>
          <p:cNvSpPr txBox="1"/>
          <p:nvPr/>
        </p:nvSpPr>
        <p:spPr>
          <a:xfrm>
            <a:off x="4553712" y="3625057"/>
            <a:ext cx="1508760" cy="246221"/>
          </a:xfrm>
          <a:prstGeom prst="rect">
            <a:avLst/>
          </a:prstGeom>
          <a:noFill/>
        </p:spPr>
        <p:txBody>
          <a:bodyPr wrap="square" lIns="0" tIns="0" rIns="0" bIns="0">
            <a:spAutoFit/>
          </a:bodyPr>
          <a:lstStyle/>
          <a:p>
            <a:pPr algn="ctr"/>
            <a:r>
              <a:rPr lang="en-US" sz="1600" b="0" i="0" dirty="0">
                <a:solidFill>
                  <a:srgbClr val="373943"/>
                </a:solidFill>
                <a:latin typeface="Arial"/>
              </a:rPr>
              <a:t>整形</a:t>
            </a:r>
            <a:endParaRPr b="0" i="0" dirty="0">
              <a:solidFill>
                <a:srgbClr val="373943"/>
              </a:solidFill>
              <a:latin typeface="Arial"/>
            </a:endParaRPr>
          </a:p>
        </p:txBody>
      </p:sp>
      <p:sp>
        <p:nvSpPr>
          <p:cNvPr id="13" name="TextBox 11">
            <a:extLst>
              <a:ext uri="{FF2B5EF4-FFF2-40B4-BE49-F238E27FC236}">
                <a16:creationId xmlns:a16="http://schemas.microsoft.com/office/drawing/2014/main" id="{97C84230-4200-4DDA-A632-191A31CE64AA}"/>
              </a:ext>
            </a:extLst>
          </p:cNvPr>
          <p:cNvSpPr txBox="1"/>
          <p:nvPr/>
        </p:nvSpPr>
        <p:spPr>
          <a:xfrm>
            <a:off x="6442160" y="3625057"/>
            <a:ext cx="1508760" cy="246221"/>
          </a:xfrm>
          <a:prstGeom prst="rect">
            <a:avLst/>
          </a:prstGeom>
          <a:noFill/>
        </p:spPr>
        <p:txBody>
          <a:bodyPr wrap="square" lIns="0" tIns="0" rIns="0" bIns="0">
            <a:spAutoFit/>
          </a:bodyPr>
          <a:lstStyle/>
          <a:p>
            <a:pPr algn="ctr"/>
            <a:r>
              <a:rPr lang="zh-CN" altLang="en-US" sz="1600" dirty="0">
                <a:solidFill>
                  <a:srgbClr val="373943"/>
                </a:solidFill>
                <a:latin typeface="Arial"/>
              </a:rPr>
              <a:t>扩束</a:t>
            </a:r>
            <a:endParaRPr b="0" i="0" dirty="0">
              <a:solidFill>
                <a:srgbClr val="373943"/>
              </a:solidFill>
              <a:latin typeface="Arial"/>
            </a:endParaRPr>
          </a:p>
        </p:txBody>
      </p:sp>
      <p:sp>
        <p:nvSpPr>
          <p:cNvPr id="14" name="TextBox 11">
            <a:extLst>
              <a:ext uri="{FF2B5EF4-FFF2-40B4-BE49-F238E27FC236}">
                <a16:creationId xmlns:a16="http://schemas.microsoft.com/office/drawing/2014/main" id="{97C84230-4200-4DDA-A632-191A31CE64AA}"/>
              </a:ext>
            </a:extLst>
          </p:cNvPr>
          <p:cNvSpPr txBox="1"/>
          <p:nvPr/>
        </p:nvSpPr>
        <p:spPr>
          <a:xfrm>
            <a:off x="8156448" y="3625057"/>
            <a:ext cx="1508760" cy="246221"/>
          </a:xfrm>
          <a:prstGeom prst="rect">
            <a:avLst/>
          </a:prstGeom>
          <a:noFill/>
        </p:spPr>
        <p:txBody>
          <a:bodyPr wrap="square" lIns="0" tIns="0" rIns="0" bIns="0">
            <a:spAutoFit/>
          </a:bodyPr>
          <a:lstStyle/>
          <a:p>
            <a:pPr algn="ctr"/>
            <a:r>
              <a:rPr lang="en-US" sz="1600" b="0" i="0" dirty="0">
                <a:solidFill>
                  <a:srgbClr val="373943"/>
                </a:solidFill>
                <a:latin typeface="Arial"/>
              </a:rPr>
              <a:t>整形</a:t>
            </a:r>
            <a:endParaRPr b="0" i="0" dirty="0">
              <a:solidFill>
                <a:srgbClr val="373943"/>
              </a:solidFill>
              <a:latin typeface="Arial"/>
            </a:endParaRPr>
          </a:p>
        </p:txBody>
      </p:sp>
      <p:pic>
        <p:nvPicPr>
          <p:cNvPr id="34" name="图片 33">
            <a:extLst>
              <a:ext uri="{FF2B5EF4-FFF2-40B4-BE49-F238E27FC236}">
                <a16:creationId xmlns:a16="http://schemas.microsoft.com/office/drawing/2014/main" id="{E75F2CDC-3804-4710-92C1-4C5F3A1876E3}"/>
              </a:ext>
            </a:extLst>
          </p:cNvPr>
          <p:cNvPicPr>
            <a:picLocks noChangeAspect="1"/>
          </p:cNvPicPr>
          <p:nvPr/>
        </p:nvPicPr>
        <p:blipFill rotWithShape="1">
          <a:blip r:embed="rId3">
            <a:extLst>
              <a:ext uri="{28A0092B-C50C-407E-A947-70E740481C1C}">
                <a14:useLocalDpi xmlns:a14="http://schemas.microsoft.com/office/drawing/2010/main" val="0"/>
              </a:ext>
            </a:extLst>
          </a:blip>
          <a:srcRect t="14695" b="13306"/>
          <a:stretch/>
        </p:blipFill>
        <p:spPr>
          <a:xfrm>
            <a:off x="676357" y="2349762"/>
            <a:ext cx="1810811" cy="977822"/>
          </a:xfrm>
          <a:prstGeom prst="rect">
            <a:avLst/>
          </a:prstGeom>
        </p:spPr>
      </p:pic>
      <p:pic>
        <p:nvPicPr>
          <p:cNvPr id="35" name="图片 34">
            <a:extLst>
              <a:ext uri="{FF2B5EF4-FFF2-40B4-BE49-F238E27FC236}">
                <a16:creationId xmlns:a16="http://schemas.microsoft.com/office/drawing/2014/main" id="{64F13147-2CEF-4CF0-8997-247FE2982F14}"/>
              </a:ext>
            </a:extLst>
          </p:cNvPr>
          <p:cNvPicPr>
            <a:picLocks noChangeAspect="1"/>
          </p:cNvPicPr>
          <p:nvPr/>
        </p:nvPicPr>
        <p:blipFill rotWithShape="1">
          <a:blip r:embed="rId4">
            <a:extLst>
              <a:ext uri="{28A0092B-C50C-407E-A947-70E740481C1C}">
                <a14:useLocalDpi xmlns:a14="http://schemas.microsoft.com/office/drawing/2010/main" val="0"/>
              </a:ext>
            </a:extLst>
          </a:blip>
          <a:srcRect t="11236" r="16772" b="15002"/>
          <a:stretch/>
        </p:blipFill>
        <p:spPr>
          <a:xfrm>
            <a:off x="1051560" y="3176908"/>
            <a:ext cx="894479" cy="594560"/>
          </a:xfrm>
          <a:prstGeom prst="rect">
            <a:avLst/>
          </a:prstGeom>
        </p:spPr>
      </p:pic>
      <p:pic>
        <p:nvPicPr>
          <p:cNvPr id="36" name="图片 35">
            <a:extLst>
              <a:ext uri="{FF2B5EF4-FFF2-40B4-BE49-F238E27FC236}">
                <a16:creationId xmlns:a16="http://schemas.microsoft.com/office/drawing/2014/main" id="{72F30BBB-EA9D-4115-AC7D-B5C4679899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153" y="2349762"/>
            <a:ext cx="1288740" cy="966555"/>
          </a:xfrm>
          <a:prstGeom prst="rect">
            <a:avLst/>
          </a:prstGeom>
        </p:spPr>
      </p:pic>
      <p:pic>
        <p:nvPicPr>
          <p:cNvPr id="37" name="图片 36">
            <a:extLst>
              <a:ext uri="{FF2B5EF4-FFF2-40B4-BE49-F238E27FC236}">
                <a16:creationId xmlns:a16="http://schemas.microsoft.com/office/drawing/2014/main" id="{0DA9A527-4798-414A-946A-74C3D253C99A}"/>
              </a:ext>
            </a:extLst>
          </p:cNvPr>
          <p:cNvPicPr>
            <a:picLocks noChangeAspect="1"/>
          </p:cNvPicPr>
          <p:nvPr/>
        </p:nvPicPr>
        <p:blipFill rotWithShape="1">
          <a:blip r:embed="rId6">
            <a:extLst>
              <a:ext uri="{28A0092B-C50C-407E-A947-70E740481C1C}">
                <a14:useLocalDpi xmlns:a14="http://schemas.microsoft.com/office/drawing/2010/main" val="0"/>
              </a:ext>
            </a:extLst>
          </a:blip>
          <a:srcRect l="9943" t="14715" r="19645" b="15657"/>
          <a:stretch/>
        </p:blipFill>
        <p:spPr>
          <a:xfrm>
            <a:off x="10545753" y="3236398"/>
            <a:ext cx="687919" cy="510190"/>
          </a:xfrm>
          <a:prstGeom prst="rect">
            <a:avLst/>
          </a:prstGeom>
        </p:spPr>
      </p:pic>
      <p:pic>
        <p:nvPicPr>
          <p:cNvPr id="40" name="图片 39">
            <a:extLst>
              <a:ext uri="{FF2B5EF4-FFF2-40B4-BE49-F238E27FC236}">
                <a16:creationId xmlns:a16="http://schemas.microsoft.com/office/drawing/2014/main" id="{CD053283-8C55-4AD8-B8F8-ADA0C2062B5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47022" y="2235493"/>
            <a:ext cx="1245637" cy="1245637"/>
          </a:xfrm>
          <a:prstGeom prst="rect">
            <a:avLst/>
          </a:prstGeom>
        </p:spPr>
      </p:pic>
      <p:pic>
        <p:nvPicPr>
          <p:cNvPr id="42" name="图片 41">
            <a:extLst>
              <a:ext uri="{FF2B5EF4-FFF2-40B4-BE49-F238E27FC236}">
                <a16:creationId xmlns:a16="http://schemas.microsoft.com/office/drawing/2014/main" id="{A57BE1B2-3DB9-4ED4-8890-6CD5F93F07D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74877" y="2231779"/>
            <a:ext cx="1245637" cy="1245637"/>
          </a:xfrm>
          <a:prstGeom prst="rect">
            <a:avLst/>
          </a:prstGeom>
        </p:spPr>
      </p:pic>
      <p:pic>
        <p:nvPicPr>
          <p:cNvPr id="17" name="图片 16">
            <a:extLst>
              <a:ext uri="{FF2B5EF4-FFF2-40B4-BE49-F238E27FC236}">
                <a16:creationId xmlns:a16="http://schemas.microsoft.com/office/drawing/2014/main" id="{EBAFE163-34D4-4154-96B1-65C77D2121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6239" y="2238825"/>
            <a:ext cx="1151164" cy="1151164"/>
          </a:xfrm>
          <a:prstGeom prst="rect">
            <a:avLst/>
          </a:prstGeom>
        </p:spPr>
      </p:pic>
      <p:pic>
        <p:nvPicPr>
          <p:cNvPr id="19" name="图片 18">
            <a:extLst>
              <a:ext uri="{FF2B5EF4-FFF2-40B4-BE49-F238E27FC236}">
                <a16:creationId xmlns:a16="http://schemas.microsoft.com/office/drawing/2014/main" id="{5DD332F8-7868-4746-9881-383E401F31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12615" y="2271745"/>
            <a:ext cx="1143000" cy="1143000"/>
          </a:xfrm>
          <a:prstGeom prst="rect">
            <a:avLst/>
          </a:prstGeom>
        </p:spPr>
      </p:pic>
      <p:sp>
        <p:nvSpPr>
          <p:cNvPr id="16" name="TextBox 96">
            <a:extLst>
              <a:ext uri="{FF2B5EF4-FFF2-40B4-BE49-F238E27FC236}">
                <a16:creationId xmlns:a16="http://schemas.microsoft.com/office/drawing/2014/main" id="{8201D642-FD78-F81C-7B49-F4D961ECCFBE}"/>
              </a:ext>
            </a:extLst>
          </p:cNvPr>
          <p:cNvSpPr txBox="1"/>
          <p:nvPr/>
        </p:nvSpPr>
        <p:spPr>
          <a:xfrm>
            <a:off x="447800" y="6495228"/>
            <a:ext cx="7201429" cy="169277"/>
          </a:xfrm>
          <a:prstGeom prst="rect">
            <a:avLst/>
          </a:prstGeom>
          <a:noFill/>
        </p:spPr>
        <p:txBody>
          <a:bodyPr wrap="square" lIns="0" tIns="0" rIns="0" bIns="0" anchor="ctr">
            <a:spAutoFit/>
          </a:bodyPr>
          <a:lstStyle/>
          <a:p>
            <a:pPr algn="l"/>
            <a:r>
              <a:rPr lang="en-US" altLang="zh-CN" sz="1100" dirty="0">
                <a:solidFill>
                  <a:srgbClr val="000000"/>
                </a:solidFill>
                <a:latin typeface="Arial"/>
              </a:rPr>
              <a:t>[1] </a:t>
            </a:r>
            <a:r>
              <a:rPr lang="en-US" altLang="zh-CN" sz="1100" dirty="0" err="1">
                <a:solidFill>
                  <a:srgbClr val="282B39"/>
                </a:solidFill>
                <a:latin typeface="Arial"/>
              </a:rPr>
              <a:t>参考自</a:t>
            </a:r>
            <a:r>
              <a:rPr lang="en-US" altLang="zh-CN" sz="1100" dirty="0">
                <a:solidFill>
                  <a:srgbClr val="282B39"/>
                </a:solidFill>
                <a:latin typeface="Arial"/>
              </a:rPr>
              <a:t> Y. Yuri 等，Phys. Rev. ST Accel. Beams 10, 104001 (2007).</a:t>
            </a:r>
            <a:endParaRPr lang="en-US" altLang="zh-CN" sz="1100" b="0" i="0" dirty="0">
              <a:solidFill>
                <a:srgbClr val="282B39"/>
              </a:solidFill>
              <a:latin typeface="Arial"/>
            </a:endParaRPr>
          </a:p>
        </p:txBody>
      </p:sp>
      <p:sp>
        <p:nvSpPr>
          <p:cNvPr id="20" name="TextBox 12">
            <a:extLst>
              <a:ext uri="{FF2B5EF4-FFF2-40B4-BE49-F238E27FC236}">
                <a16:creationId xmlns:a16="http://schemas.microsoft.com/office/drawing/2014/main" id="{5CBC69EC-CA7B-3891-8E27-545C105BB421}"/>
              </a:ext>
            </a:extLst>
          </p:cNvPr>
          <p:cNvSpPr txBox="1"/>
          <p:nvPr/>
        </p:nvSpPr>
        <p:spPr>
          <a:xfrm>
            <a:off x="868680" y="5600161"/>
            <a:ext cx="182880" cy="274320"/>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24" name="TextBox 13">
            <a:extLst>
              <a:ext uri="{FF2B5EF4-FFF2-40B4-BE49-F238E27FC236}">
                <a16:creationId xmlns:a16="http://schemas.microsoft.com/office/drawing/2014/main" id="{E1E2B78D-D4BF-F18A-6FDD-854341A8645C}"/>
              </a:ext>
            </a:extLst>
          </p:cNvPr>
          <p:cNvSpPr txBox="1"/>
          <p:nvPr/>
        </p:nvSpPr>
        <p:spPr>
          <a:xfrm>
            <a:off x="1088136" y="5600161"/>
            <a:ext cx="5760720" cy="274320"/>
          </a:xfrm>
          <a:prstGeom prst="rect">
            <a:avLst/>
          </a:prstGeom>
          <a:noFill/>
        </p:spPr>
        <p:txBody>
          <a:bodyPr wrap="square" lIns="0" tIns="0" rIns="0" bIns="0">
            <a:spAutoFit/>
          </a:bodyPr>
          <a:lstStyle/>
          <a:p>
            <a:pPr algn="l"/>
            <a:r>
              <a:rPr lang="zh-CN" altLang="en-US" b="0" i="0" dirty="0">
                <a:solidFill>
                  <a:srgbClr val="373943"/>
                </a:solidFill>
                <a:latin typeface="Arial"/>
              </a:rPr>
              <a:t>无需频繁更换</a:t>
            </a:r>
            <a:r>
              <a:rPr lang="zh-CN" altLang="en-US" dirty="0">
                <a:solidFill>
                  <a:srgbClr val="373943"/>
                </a:solidFill>
                <a:latin typeface="Arial"/>
              </a:rPr>
              <a:t>元件</a:t>
            </a:r>
            <a:endParaRPr b="0" i="0" dirty="0">
              <a:solidFill>
                <a:srgbClr val="373943"/>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402336" y="265176"/>
            <a:ext cx="10561320" cy="438582"/>
          </a:xfrm>
          <a:prstGeom prst="rect">
            <a:avLst/>
          </a:prstGeom>
          <a:noFill/>
        </p:spPr>
        <p:txBody>
          <a:bodyPr wrap="square" lIns="0" tIns="0" rIns="0" bIns="0">
            <a:spAutoFit/>
          </a:bodyPr>
          <a:lstStyle/>
          <a:p>
            <a:pPr algn="l"/>
            <a:r>
              <a:rPr lang="zh-CN" altLang="en-US" sz="2850" b="1" i="0" dirty="0">
                <a:solidFill>
                  <a:srgbClr val="2D2D2D"/>
                </a:solidFill>
                <a:latin typeface="Arial"/>
              </a:rPr>
              <a:t>八极磁铁如何实现高斯束流的均整？</a:t>
            </a:r>
            <a:endParaRPr sz="2850" b="1" i="0" dirty="0">
              <a:solidFill>
                <a:srgbClr val="2D2D2D"/>
              </a:solidFill>
              <a:latin typeface="Arial"/>
            </a:endParaRPr>
          </a:p>
        </p:txBody>
      </p:sp>
      <p:sp>
        <p:nvSpPr>
          <p:cNvPr id="52" name="Rectangle 8">
            <a:extLst>
              <a:ext uri="{FF2B5EF4-FFF2-40B4-BE49-F238E27FC236}">
                <a16:creationId xmlns:a16="http://schemas.microsoft.com/office/drawing/2014/main" id="{524A94E5-C7F3-4FF7-9C62-851539DB3D96}"/>
              </a:ext>
            </a:extLst>
          </p:cNvPr>
          <p:cNvSpPr/>
          <p:nvPr/>
        </p:nvSpPr>
        <p:spPr>
          <a:xfrm>
            <a:off x="777240" y="4155175"/>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9">
            <a:extLst>
              <a:ext uri="{FF2B5EF4-FFF2-40B4-BE49-F238E27FC236}">
                <a16:creationId xmlns:a16="http://schemas.microsoft.com/office/drawing/2014/main" id="{F4B270C8-4FC3-4210-BE29-6FF5E0F42EB2}"/>
              </a:ext>
            </a:extLst>
          </p:cNvPr>
          <p:cNvSpPr txBox="1"/>
          <p:nvPr/>
        </p:nvSpPr>
        <p:spPr>
          <a:xfrm>
            <a:off x="923544" y="4109455"/>
            <a:ext cx="5029200" cy="420624"/>
          </a:xfrm>
          <a:prstGeom prst="rect">
            <a:avLst/>
          </a:prstGeom>
          <a:noFill/>
        </p:spPr>
        <p:txBody>
          <a:bodyPr wrap="square" lIns="0" tIns="0" rIns="0" bIns="0">
            <a:spAutoFit/>
          </a:bodyPr>
          <a:lstStyle/>
          <a:p>
            <a:pPr algn="l"/>
            <a:r>
              <a:rPr lang="en-US" altLang="zh-CN" sz="2250" b="1" i="0" dirty="0">
                <a:solidFill>
                  <a:srgbClr val="4616B8"/>
                </a:solidFill>
                <a:latin typeface="Arial"/>
              </a:rPr>
              <a:t>束流密度再分布</a:t>
            </a:r>
            <a:endParaRPr lang="en-US" sz="2250" b="1" i="0" dirty="0">
              <a:solidFill>
                <a:srgbClr val="4616B8"/>
              </a:solidFill>
              <a:latin typeface="Arial"/>
            </a:endParaRPr>
          </a:p>
        </p:txBody>
      </p:sp>
      <p:sp>
        <p:nvSpPr>
          <p:cNvPr id="60" name="Rectangle 16">
            <a:extLst>
              <a:ext uri="{FF2B5EF4-FFF2-40B4-BE49-F238E27FC236}">
                <a16:creationId xmlns:a16="http://schemas.microsoft.com/office/drawing/2014/main" id="{CE8040EA-9383-45B1-B47D-75CD535F2E0B}"/>
              </a:ext>
            </a:extLst>
          </p:cNvPr>
          <p:cNvSpPr/>
          <p:nvPr/>
        </p:nvSpPr>
        <p:spPr>
          <a:xfrm>
            <a:off x="777240" y="1302247"/>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17">
            <a:extLst>
              <a:ext uri="{FF2B5EF4-FFF2-40B4-BE49-F238E27FC236}">
                <a16:creationId xmlns:a16="http://schemas.microsoft.com/office/drawing/2014/main" id="{954B55FE-EB92-48CC-B00B-D4A3E8660EDE}"/>
              </a:ext>
            </a:extLst>
          </p:cNvPr>
          <p:cNvSpPr txBox="1"/>
          <p:nvPr/>
        </p:nvSpPr>
        <p:spPr>
          <a:xfrm>
            <a:off x="923544" y="1256527"/>
            <a:ext cx="5120640" cy="715581"/>
          </a:xfrm>
          <a:prstGeom prst="rect">
            <a:avLst/>
          </a:prstGeom>
          <a:noFill/>
        </p:spPr>
        <p:txBody>
          <a:bodyPr wrap="square" lIns="0" tIns="0" rIns="0" bIns="0">
            <a:spAutoFit/>
          </a:bodyPr>
          <a:lstStyle/>
          <a:p>
            <a:r>
              <a:rPr lang="en-US" altLang="zh-CN" sz="2400" b="1" i="0" dirty="0">
                <a:solidFill>
                  <a:srgbClr val="4616B8"/>
                </a:solidFill>
                <a:latin typeface="Arial"/>
              </a:rPr>
              <a:t>八极磁铁非线性聚焦</a:t>
            </a:r>
          </a:p>
          <a:p>
            <a:pPr algn="l"/>
            <a:endParaRPr lang="en-US" sz="2250" b="1" i="0" dirty="0">
              <a:solidFill>
                <a:srgbClr val="4616B8"/>
              </a:solidFill>
              <a:latin typeface="Arial"/>
            </a:endParaRPr>
          </a:p>
        </p:txBody>
      </p:sp>
      <p:sp>
        <p:nvSpPr>
          <p:cNvPr id="55" name="TextBox 11">
            <a:extLst>
              <a:ext uri="{FF2B5EF4-FFF2-40B4-BE49-F238E27FC236}">
                <a16:creationId xmlns:a16="http://schemas.microsoft.com/office/drawing/2014/main" id="{97C84230-4200-4DDA-A632-191A31CE64AA}"/>
              </a:ext>
            </a:extLst>
          </p:cNvPr>
          <p:cNvSpPr txBox="1"/>
          <p:nvPr/>
        </p:nvSpPr>
        <p:spPr>
          <a:xfrm>
            <a:off x="1847088" y="2061199"/>
            <a:ext cx="2788920" cy="594360"/>
          </a:xfrm>
          <a:prstGeom prst="rect">
            <a:avLst/>
          </a:prstGeom>
          <a:noFill/>
        </p:spPr>
        <p:txBody>
          <a:bodyPr wrap="square" lIns="0" tIns="0" rIns="0" bIns="0">
            <a:spAutoFit/>
          </a:bodyPr>
          <a:lstStyle/>
          <a:p>
            <a:pPr algn="ctr"/>
            <a:r>
              <a:rPr lang="en-US" sz="3600" b="0" i="0" dirty="0">
                <a:solidFill>
                  <a:srgbClr val="141414"/>
                </a:solidFill>
                <a:latin typeface="Arial"/>
              </a:rPr>
              <a:t>Δx′ ∝ x³</a:t>
            </a:r>
            <a:endParaRPr sz="1630" b="0" i="0" dirty="0">
              <a:solidFill>
                <a:srgbClr val="373943"/>
              </a:solidFill>
              <a:latin typeface="Arial"/>
            </a:endParaRPr>
          </a:p>
        </p:txBody>
      </p:sp>
      <p:sp>
        <p:nvSpPr>
          <p:cNvPr id="54" name="TextBox 10">
            <a:extLst>
              <a:ext uri="{FF2B5EF4-FFF2-40B4-BE49-F238E27FC236}">
                <a16:creationId xmlns:a16="http://schemas.microsoft.com/office/drawing/2014/main" id="{98057776-1BC4-40AE-92F7-79D9229EEAD6}"/>
              </a:ext>
            </a:extLst>
          </p:cNvPr>
          <p:cNvSpPr txBox="1"/>
          <p:nvPr/>
        </p:nvSpPr>
        <p:spPr>
          <a:xfrm>
            <a:off x="868680" y="3304783"/>
            <a:ext cx="182880" cy="274320"/>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2" name="TextBox 11">
            <a:extLst>
              <a:ext uri="{FF2B5EF4-FFF2-40B4-BE49-F238E27FC236}">
                <a16:creationId xmlns:a16="http://schemas.microsoft.com/office/drawing/2014/main" id="{97C84230-4200-4DDA-A632-191A31CE64AA}"/>
              </a:ext>
            </a:extLst>
          </p:cNvPr>
          <p:cNvSpPr txBox="1"/>
          <p:nvPr/>
        </p:nvSpPr>
        <p:spPr>
          <a:xfrm>
            <a:off x="1088136" y="3304783"/>
            <a:ext cx="7863840" cy="553998"/>
          </a:xfrm>
          <a:prstGeom prst="rect">
            <a:avLst/>
          </a:prstGeom>
          <a:noFill/>
        </p:spPr>
        <p:txBody>
          <a:bodyPr wrap="square" lIns="0" tIns="0" rIns="0" bIns="0">
            <a:spAutoFit/>
          </a:bodyPr>
          <a:lstStyle/>
          <a:p>
            <a:r>
              <a:rPr lang="zh-CN" altLang="en-US" dirty="0">
                <a:solidFill>
                  <a:srgbClr val="373943"/>
                </a:solidFill>
              </a:rPr>
              <a:t>不同横向位置的粒子受到不同的非线性磁场偏转</a:t>
            </a:r>
          </a:p>
          <a:p>
            <a:pPr algn="l"/>
            <a:endParaRPr b="0" i="0" dirty="0">
              <a:solidFill>
                <a:srgbClr val="373943"/>
              </a:solidFill>
              <a:latin typeface="Arial"/>
            </a:endParaRPr>
          </a:p>
        </p:txBody>
      </p:sp>
      <p:sp>
        <p:nvSpPr>
          <p:cNvPr id="3" name="TextBox 10">
            <a:extLst>
              <a:ext uri="{FF2B5EF4-FFF2-40B4-BE49-F238E27FC236}">
                <a16:creationId xmlns:a16="http://schemas.microsoft.com/office/drawing/2014/main" id="{98057776-1BC4-40AE-92F7-79D9229EEAD6}"/>
              </a:ext>
            </a:extLst>
          </p:cNvPr>
          <p:cNvSpPr txBox="1"/>
          <p:nvPr/>
        </p:nvSpPr>
        <p:spPr>
          <a:xfrm>
            <a:off x="868680" y="3615678"/>
            <a:ext cx="182880" cy="274320"/>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4" name="TextBox 11">
            <a:extLst>
              <a:ext uri="{FF2B5EF4-FFF2-40B4-BE49-F238E27FC236}">
                <a16:creationId xmlns:a16="http://schemas.microsoft.com/office/drawing/2014/main" id="{97C84230-4200-4DDA-A632-191A31CE64AA}"/>
              </a:ext>
            </a:extLst>
          </p:cNvPr>
          <p:cNvSpPr txBox="1"/>
          <p:nvPr/>
        </p:nvSpPr>
        <p:spPr>
          <a:xfrm>
            <a:off x="1088136" y="3615678"/>
            <a:ext cx="7498079" cy="276999"/>
          </a:xfrm>
          <a:prstGeom prst="rect">
            <a:avLst/>
          </a:prstGeom>
          <a:noFill/>
        </p:spPr>
        <p:txBody>
          <a:bodyPr wrap="square" lIns="0" tIns="0" rIns="0" bIns="0">
            <a:spAutoFit/>
          </a:bodyPr>
          <a:lstStyle/>
          <a:p>
            <a:r>
              <a:rPr lang="zh-CN" altLang="en-US" dirty="0">
                <a:solidFill>
                  <a:srgbClr val="373943"/>
                </a:solidFill>
              </a:rPr>
              <a:t>横向离轴越远，非线性作用越强</a:t>
            </a:r>
          </a:p>
        </p:txBody>
      </p:sp>
      <p:sp>
        <p:nvSpPr>
          <p:cNvPr id="6" name="TextBox 10">
            <a:extLst>
              <a:ext uri="{FF2B5EF4-FFF2-40B4-BE49-F238E27FC236}">
                <a16:creationId xmlns:a16="http://schemas.microsoft.com/office/drawing/2014/main" id="{98057776-1BC4-40AE-92F7-79D9229EEAD6}"/>
              </a:ext>
            </a:extLst>
          </p:cNvPr>
          <p:cNvSpPr txBox="1"/>
          <p:nvPr/>
        </p:nvSpPr>
        <p:spPr>
          <a:xfrm>
            <a:off x="868680" y="5922507"/>
            <a:ext cx="182880" cy="274320"/>
          </a:xfrm>
          <a:prstGeom prst="rect">
            <a:avLst/>
          </a:prstGeom>
          <a:noFill/>
        </p:spPr>
        <p:txBody>
          <a:bodyPr wrap="square" lIns="0" tIns="0" rIns="0" bIns="0">
            <a:spAutoFit/>
          </a:bodyPr>
          <a:lstStyle/>
          <a:p>
            <a:pPr algn="l"/>
            <a:r>
              <a:rPr sz="1930" b="1" i="0" dirty="0">
                <a:solidFill>
                  <a:srgbClr val="561FDC"/>
                </a:solidFill>
                <a:latin typeface="Arial"/>
              </a:rPr>
              <a:t>•</a:t>
            </a:r>
          </a:p>
        </p:txBody>
      </p:sp>
      <p:sp>
        <p:nvSpPr>
          <p:cNvPr id="7" name="TextBox 11">
            <a:extLst>
              <a:ext uri="{FF2B5EF4-FFF2-40B4-BE49-F238E27FC236}">
                <a16:creationId xmlns:a16="http://schemas.microsoft.com/office/drawing/2014/main" id="{97C84230-4200-4DDA-A632-191A31CE64AA}"/>
              </a:ext>
            </a:extLst>
          </p:cNvPr>
          <p:cNvSpPr txBox="1"/>
          <p:nvPr/>
        </p:nvSpPr>
        <p:spPr>
          <a:xfrm>
            <a:off x="1088136" y="5941426"/>
            <a:ext cx="6503510" cy="276999"/>
          </a:xfrm>
          <a:prstGeom prst="rect">
            <a:avLst/>
          </a:prstGeom>
          <a:noFill/>
        </p:spPr>
        <p:txBody>
          <a:bodyPr wrap="square" lIns="0" tIns="0" rIns="0" bIns="0">
            <a:spAutoFit/>
          </a:bodyPr>
          <a:lstStyle/>
          <a:p>
            <a:r>
              <a:rPr lang="zh-CN" altLang="en-US" dirty="0">
                <a:solidFill>
                  <a:srgbClr val="373943"/>
                </a:solidFill>
              </a:rPr>
              <a:t>高斯束外围粒子向中心区域重新分布，使束流分布更加平坦</a:t>
            </a:r>
          </a:p>
        </p:txBody>
      </p:sp>
      <p:sp>
        <p:nvSpPr>
          <p:cNvPr id="18" name="Rectangle 5">
            <a:extLst>
              <a:ext uri="{FF2B5EF4-FFF2-40B4-BE49-F238E27FC236}">
                <a16:creationId xmlns:a16="http://schemas.microsoft.com/office/drawing/2014/main" id="{07625808-C4AA-4856-AD92-76AA6FB58957}"/>
              </a:ext>
            </a:extLst>
          </p:cNvPr>
          <p:cNvSpPr/>
          <p:nvPr/>
        </p:nvSpPr>
        <p:spPr>
          <a:xfrm>
            <a:off x="447800" y="818301"/>
            <a:ext cx="9015984" cy="20116"/>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9" name="图片 18">
            <a:extLst>
              <a:ext uri="{FF2B5EF4-FFF2-40B4-BE49-F238E27FC236}">
                <a16:creationId xmlns:a16="http://schemas.microsoft.com/office/drawing/2014/main" id="{8092BADB-0B55-4DA9-8A7D-2812F3350D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5856" y="1232483"/>
            <a:ext cx="2054787" cy="2054787"/>
          </a:xfrm>
          <a:prstGeom prst="rect">
            <a:avLst/>
          </a:prstGeom>
        </p:spPr>
      </p:pic>
      <p:cxnSp>
        <p:nvCxnSpPr>
          <p:cNvPr id="9" name="直接箭头连接符 8">
            <a:extLst>
              <a:ext uri="{FF2B5EF4-FFF2-40B4-BE49-F238E27FC236}">
                <a16:creationId xmlns:a16="http://schemas.microsoft.com/office/drawing/2014/main" id="{B0B61B9B-3E85-4B8A-9B71-8A6F1F066FB8}"/>
              </a:ext>
            </a:extLst>
          </p:cNvPr>
          <p:cNvCxnSpPr/>
          <p:nvPr/>
        </p:nvCxnSpPr>
        <p:spPr>
          <a:xfrm>
            <a:off x="5318452" y="2262026"/>
            <a:ext cx="2886269" cy="0"/>
          </a:xfrm>
          <a:prstGeom prst="straightConnector1">
            <a:avLst/>
          </a:prstGeom>
          <a:ln w="952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9C2DD9F1-D9F1-49D7-AC82-BF980E3B0E36}"/>
                  </a:ext>
                </a:extLst>
              </p:cNvPr>
              <p:cNvSpPr txBox="1"/>
              <p:nvPr/>
            </p:nvSpPr>
            <p:spPr>
              <a:xfrm>
                <a:off x="7686531" y="1895666"/>
                <a:ext cx="684245" cy="412421"/>
              </a:xfrm>
              <a:prstGeom prst="rect">
                <a:avLst/>
              </a:prstGeom>
              <a:noFill/>
            </p:spPr>
            <p:txBody>
              <a:bodyPr wrap="square" rtlCol="0">
                <a:spAutoFit/>
              </a:bodyPr>
              <a:lstStyle/>
              <a:p>
                <a:pPr algn="just">
                  <a:lnSpc>
                    <a:spcPct val="130000"/>
                  </a:lnSpc>
                </a:pPr>
                <a14:m>
                  <m:oMathPara xmlns:m="http://schemas.openxmlformats.org/officeDocument/2006/math">
                    <m:oMath>
                      <m:r>
                        <a:rPr lang="en-US" altLang="zh-CN" sz="1600" i="1" spc="100" dirty="0" smtClean="0">
                          <a:solidFill>
                            <a:schemeClr val="tx1">
                              <a:lumMod val="75000"/>
                              <a:lumOff val="25000"/>
                            </a:schemeClr>
                          </a:solidFill>
                          <a:latin typeface="Cambria Math" panose="02040503050406030204" pitchFamily="18" charset="0"/>
                        </a:rPr>
                        <m:t>𝑥</m:t>
                      </m:r>
                    </m:oMath>
                  </m:oMathPara>
                </a14:m>
                <a:endParaRPr lang="zh-CN" altLang="en-US" sz="1600" spc="100" dirty="0">
                  <a:solidFill>
                    <a:schemeClr val="tx1">
                      <a:lumMod val="75000"/>
                      <a:lumOff val="25000"/>
                    </a:schemeClr>
                  </a:solidFill>
                </a:endParaRPr>
              </a:p>
            </p:txBody>
          </p:sp>
        </mc:Choice>
        <mc:Fallback xmlns="">
          <p:sp>
            <p:nvSpPr>
              <p:cNvPr id="10" name="文本框 9">
                <a:extLst>
                  <a:ext uri="{FF2B5EF4-FFF2-40B4-BE49-F238E27FC236}">
                    <a16:creationId xmlns:a16="http://schemas.microsoft.com/office/drawing/2014/main" id="{9C2DD9F1-D9F1-49D7-AC82-BF980E3B0E36}"/>
                  </a:ext>
                </a:extLst>
              </p:cNvPr>
              <p:cNvSpPr txBox="1">
                <a:spLocks noRot="1" noChangeAspect="1" noMove="1" noResize="1" noEditPoints="1" noAdjustHandles="1" noChangeArrowheads="1" noChangeShapeType="1" noTextEdit="1"/>
              </p:cNvSpPr>
              <p:nvPr/>
            </p:nvSpPr>
            <p:spPr>
              <a:xfrm>
                <a:off x="7686531" y="1895666"/>
                <a:ext cx="684245" cy="412421"/>
              </a:xfrm>
              <a:prstGeom prst="rect">
                <a:avLst/>
              </a:prstGeom>
              <a:blipFill>
                <a:blip r:embed="rId4"/>
                <a:stretch>
                  <a:fillRect/>
                </a:stretch>
              </a:blipFill>
            </p:spPr>
            <p:txBody>
              <a:bodyPr/>
              <a:lstStyle/>
              <a:p>
                <a:r>
                  <a:rPr lang="zh-CN" altLang="en-US">
                    <a:noFill/>
                  </a:rPr>
                  <a:t> </a:t>
                </a:r>
              </a:p>
            </p:txBody>
          </p:sp>
        </mc:Fallback>
      </mc:AlternateContent>
      <p:cxnSp>
        <p:nvCxnSpPr>
          <p:cNvPr id="22" name="直接箭头连接符 21">
            <a:extLst>
              <a:ext uri="{FF2B5EF4-FFF2-40B4-BE49-F238E27FC236}">
                <a16:creationId xmlns:a16="http://schemas.microsoft.com/office/drawing/2014/main" id="{0ACA1970-0FD1-4987-B4E0-18FF446B13DC}"/>
              </a:ext>
            </a:extLst>
          </p:cNvPr>
          <p:cNvCxnSpPr>
            <a:cxnSpLocks/>
          </p:cNvCxnSpPr>
          <p:nvPr/>
        </p:nvCxnSpPr>
        <p:spPr>
          <a:xfrm>
            <a:off x="8619065" y="2278259"/>
            <a:ext cx="2379309" cy="0"/>
          </a:xfrm>
          <a:prstGeom prst="straightConnector1">
            <a:avLst/>
          </a:prstGeom>
          <a:ln w="952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2E817209-F2BE-44B4-868C-252B6B9AB11B}"/>
                  </a:ext>
                </a:extLst>
              </p:cNvPr>
              <p:cNvSpPr txBox="1"/>
              <p:nvPr/>
            </p:nvSpPr>
            <p:spPr>
              <a:xfrm>
                <a:off x="10480184" y="1911899"/>
                <a:ext cx="684245" cy="412421"/>
              </a:xfrm>
              <a:prstGeom prst="rect">
                <a:avLst/>
              </a:prstGeom>
              <a:noFill/>
            </p:spPr>
            <p:txBody>
              <a:bodyPr wrap="square" rtlCol="0">
                <a:spAutoFit/>
              </a:bodyPr>
              <a:lstStyle/>
              <a:p>
                <a:pPr algn="just">
                  <a:lnSpc>
                    <a:spcPct val="130000"/>
                  </a:lnSpc>
                </a:pPr>
                <a14:m>
                  <m:oMathPara xmlns:m="http://schemas.openxmlformats.org/officeDocument/2006/math">
                    <m:oMath>
                      <m:r>
                        <a:rPr lang="en-US" altLang="zh-CN" sz="1600" i="1" spc="100" dirty="0" smtClean="0">
                          <a:solidFill>
                            <a:schemeClr val="tx1">
                              <a:lumMod val="75000"/>
                              <a:lumOff val="25000"/>
                            </a:schemeClr>
                          </a:solidFill>
                          <a:latin typeface="Cambria Math" panose="02040503050406030204" pitchFamily="18" charset="0"/>
                        </a:rPr>
                        <m:t>𝑥</m:t>
                      </m:r>
                    </m:oMath>
                  </m:oMathPara>
                </a14:m>
                <a:endParaRPr lang="zh-CN" altLang="en-US" sz="1600" spc="100" dirty="0">
                  <a:solidFill>
                    <a:schemeClr val="tx1">
                      <a:lumMod val="75000"/>
                      <a:lumOff val="25000"/>
                    </a:schemeClr>
                  </a:solidFill>
                </a:endParaRPr>
              </a:p>
            </p:txBody>
          </p:sp>
        </mc:Choice>
        <mc:Fallback xmlns="">
          <p:sp>
            <p:nvSpPr>
              <p:cNvPr id="23" name="文本框 22">
                <a:extLst>
                  <a:ext uri="{FF2B5EF4-FFF2-40B4-BE49-F238E27FC236}">
                    <a16:creationId xmlns:a16="http://schemas.microsoft.com/office/drawing/2014/main" id="{2E817209-F2BE-44B4-868C-252B6B9AB11B}"/>
                  </a:ext>
                </a:extLst>
              </p:cNvPr>
              <p:cNvSpPr txBox="1">
                <a:spLocks noRot="1" noChangeAspect="1" noMove="1" noResize="1" noEditPoints="1" noAdjustHandles="1" noChangeArrowheads="1" noChangeShapeType="1" noTextEdit="1"/>
              </p:cNvSpPr>
              <p:nvPr/>
            </p:nvSpPr>
            <p:spPr>
              <a:xfrm>
                <a:off x="10480184" y="1911899"/>
                <a:ext cx="684245" cy="412421"/>
              </a:xfrm>
              <a:prstGeom prst="rect">
                <a:avLst/>
              </a:prstGeom>
              <a:blipFill>
                <a:blip r:embed="rId5"/>
                <a:stretch>
                  <a:fillRect/>
                </a:stretch>
              </a:blipFill>
            </p:spPr>
            <p:txBody>
              <a:bodyPr/>
              <a:lstStyle/>
              <a:p>
                <a:r>
                  <a:rPr lang="zh-CN" altLang="en-US">
                    <a:noFill/>
                  </a:rPr>
                  <a:t> </a:t>
                </a:r>
              </a:p>
            </p:txBody>
          </p:sp>
        </mc:Fallback>
      </mc:AlternateContent>
      <p:cxnSp>
        <p:nvCxnSpPr>
          <p:cNvPr id="25" name="直接箭头连接符 24">
            <a:extLst>
              <a:ext uri="{FF2B5EF4-FFF2-40B4-BE49-F238E27FC236}">
                <a16:creationId xmlns:a16="http://schemas.microsoft.com/office/drawing/2014/main" id="{F6BD6F91-BEC6-4F88-B5A7-EA640B72B627}"/>
              </a:ext>
            </a:extLst>
          </p:cNvPr>
          <p:cNvCxnSpPr>
            <a:cxnSpLocks/>
          </p:cNvCxnSpPr>
          <p:nvPr/>
        </p:nvCxnSpPr>
        <p:spPr>
          <a:xfrm flipV="1">
            <a:off x="9741847" y="1467152"/>
            <a:ext cx="0" cy="1459867"/>
          </a:xfrm>
          <a:prstGeom prst="straightConnector1">
            <a:avLst/>
          </a:prstGeom>
          <a:ln w="952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FDD58C98-4824-4CF8-A798-412363A8F32D}"/>
                  </a:ext>
                </a:extLst>
              </p:cNvPr>
              <p:cNvSpPr txBox="1"/>
              <p:nvPr/>
            </p:nvSpPr>
            <p:spPr>
              <a:xfrm>
                <a:off x="9177008" y="1233073"/>
                <a:ext cx="684245" cy="437684"/>
              </a:xfrm>
              <a:prstGeom prst="rect">
                <a:avLst/>
              </a:prstGeom>
              <a:noFill/>
            </p:spPr>
            <p:txBody>
              <a:bodyPr wrap="square" rtlCol="0">
                <a:spAutoFit/>
              </a:bodyPr>
              <a:lstStyle/>
              <a:p>
                <a:pPr algn="just">
                  <a:lnSpc>
                    <a:spcPct val="130000"/>
                  </a:lnSpc>
                </a:pPr>
                <a14:m>
                  <m:oMathPara xmlns:m="http://schemas.openxmlformats.org/officeDocument/2006/math">
                    <m:oMath>
                      <m:sSub>
                        <m:sSubPr>
                          <m:ctrlPr>
                            <a:rPr lang="en-US" altLang="zh-CN" sz="1600" i="1" spc="100" dirty="0" smtClean="0">
                              <a:solidFill>
                                <a:schemeClr val="tx1">
                                  <a:lumMod val="75000"/>
                                  <a:lumOff val="25000"/>
                                </a:schemeClr>
                              </a:solidFill>
                              <a:latin typeface="Cambria Math" panose="02040503050406030204" pitchFamily="18" charset="0"/>
                            </a:rPr>
                          </m:ctrlPr>
                        </m:sSubPr>
                        <m:e>
                          <m:r>
                            <a:rPr lang="en-US" altLang="zh-CN" sz="1600" i="1" spc="100" dirty="0" smtClean="0">
                              <a:solidFill>
                                <a:schemeClr val="tx1">
                                  <a:lumMod val="75000"/>
                                  <a:lumOff val="25000"/>
                                </a:schemeClr>
                              </a:solidFill>
                              <a:latin typeface="Cambria Math" panose="02040503050406030204" pitchFamily="18" charset="0"/>
                            </a:rPr>
                            <m:t>𝐵</m:t>
                          </m:r>
                        </m:e>
                        <m:sub>
                          <m:r>
                            <a:rPr lang="en-US" altLang="zh-CN" sz="1600" b="0" i="1" spc="100" dirty="0" err="1" smtClean="0">
                              <a:solidFill>
                                <a:schemeClr val="tx1">
                                  <a:lumMod val="75000"/>
                                  <a:lumOff val="25000"/>
                                </a:schemeClr>
                              </a:solidFill>
                              <a:latin typeface="Cambria Math" panose="02040503050406030204" pitchFamily="18" charset="0"/>
                            </a:rPr>
                            <m:t>𝑦</m:t>
                          </m:r>
                        </m:sub>
                      </m:sSub>
                    </m:oMath>
                  </m:oMathPara>
                </a14:m>
                <a:endParaRPr lang="zh-CN" altLang="en-US" sz="1600" spc="100" dirty="0">
                  <a:solidFill>
                    <a:schemeClr val="tx1">
                      <a:lumMod val="75000"/>
                      <a:lumOff val="25000"/>
                    </a:schemeClr>
                  </a:solidFill>
                </a:endParaRPr>
              </a:p>
            </p:txBody>
          </p:sp>
        </mc:Choice>
        <mc:Fallback xmlns="">
          <p:sp>
            <p:nvSpPr>
              <p:cNvPr id="30" name="文本框 29">
                <a:extLst>
                  <a:ext uri="{FF2B5EF4-FFF2-40B4-BE49-F238E27FC236}">
                    <a16:creationId xmlns:a16="http://schemas.microsoft.com/office/drawing/2014/main" id="{FDD58C98-4824-4CF8-A798-412363A8F32D}"/>
                  </a:ext>
                </a:extLst>
              </p:cNvPr>
              <p:cNvSpPr txBox="1">
                <a:spLocks noRot="1" noChangeAspect="1" noMove="1" noResize="1" noEditPoints="1" noAdjustHandles="1" noChangeArrowheads="1" noChangeShapeType="1" noTextEdit="1"/>
              </p:cNvSpPr>
              <p:nvPr/>
            </p:nvSpPr>
            <p:spPr>
              <a:xfrm>
                <a:off x="9177008" y="1233073"/>
                <a:ext cx="684245" cy="437684"/>
              </a:xfrm>
              <a:prstGeom prst="rect">
                <a:avLst/>
              </a:prstGeom>
              <a:blipFill>
                <a:blip r:embed="rId6"/>
                <a:stretch>
                  <a:fillRect/>
                </a:stretch>
              </a:blipFill>
            </p:spPr>
            <p:txBody>
              <a:bodyPr/>
              <a:lstStyle/>
              <a:p>
                <a:r>
                  <a:rPr lang="zh-CN" altLang="en-US">
                    <a:noFill/>
                  </a:rPr>
                  <a:t> </a:t>
                </a:r>
              </a:p>
            </p:txBody>
          </p:sp>
        </mc:Fallback>
      </mc:AlternateContent>
      <p:grpSp>
        <p:nvGrpSpPr>
          <p:cNvPr id="26" name="组合 25">
            <a:extLst>
              <a:ext uri="{FF2B5EF4-FFF2-40B4-BE49-F238E27FC236}">
                <a16:creationId xmlns:a16="http://schemas.microsoft.com/office/drawing/2014/main" id="{DF11BE0A-A7EA-4CD9-ACF9-F6DD974C0959}"/>
              </a:ext>
            </a:extLst>
          </p:cNvPr>
          <p:cNvGrpSpPr/>
          <p:nvPr/>
        </p:nvGrpSpPr>
        <p:grpSpPr>
          <a:xfrm>
            <a:off x="8887165" y="1844131"/>
            <a:ext cx="1683416" cy="868255"/>
            <a:chOff x="8965487" y="3858003"/>
            <a:chExt cx="1683416" cy="868255"/>
          </a:xfrm>
        </p:grpSpPr>
        <p:sp>
          <p:nvSpPr>
            <p:cNvPr id="24" name="任意多边形: 形状 23">
              <a:extLst>
                <a:ext uri="{FF2B5EF4-FFF2-40B4-BE49-F238E27FC236}">
                  <a16:creationId xmlns:a16="http://schemas.microsoft.com/office/drawing/2014/main" id="{F07C7C7B-EBFF-4575-B366-233DB6715CB7}"/>
                </a:ext>
              </a:extLst>
            </p:cNvPr>
            <p:cNvSpPr/>
            <p:nvPr/>
          </p:nvSpPr>
          <p:spPr>
            <a:xfrm rot="195052">
              <a:off x="9815368" y="3858003"/>
              <a:ext cx="833535" cy="460310"/>
            </a:xfrm>
            <a:custGeom>
              <a:avLst/>
              <a:gdLst>
                <a:gd name="connsiteX0" fmla="*/ 0 w 833535"/>
                <a:gd name="connsiteY0" fmla="*/ 460310 h 460310"/>
                <a:gd name="connsiteX1" fmla="*/ 522514 w 833535"/>
                <a:gd name="connsiteY1" fmla="*/ 354563 h 460310"/>
                <a:gd name="connsiteX2" fmla="*/ 833535 w 833535"/>
                <a:gd name="connsiteY2" fmla="*/ 0 h 460310"/>
                <a:gd name="connsiteX3" fmla="*/ 833535 w 833535"/>
                <a:gd name="connsiteY3" fmla="*/ 0 h 460310"/>
              </a:gdLst>
              <a:ahLst/>
              <a:cxnLst>
                <a:cxn ang="0">
                  <a:pos x="connsiteX0" y="connsiteY0"/>
                </a:cxn>
                <a:cxn ang="0">
                  <a:pos x="connsiteX1" y="connsiteY1"/>
                </a:cxn>
                <a:cxn ang="0">
                  <a:pos x="connsiteX2" y="connsiteY2"/>
                </a:cxn>
                <a:cxn ang="0">
                  <a:pos x="connsiteX3" y="connsiteY3"/>
                </a:cxn>
              </a:cxnLst>
              <a:rect l="l" t="t" r="r" b="b"/>
              <a:pathLst>
                <a:path w="833535" h="460310">
                  <a:moveTo>
                    <a:pt x="0" y="460310"/>
                  </a:moveTo>
                  <a:cubicBezTo>
                    <a:pt x="191796" y="445795"/>
                    <a:pt x="383592" y="431281"/>
                    <a:pt x="522514" y="354563"/>
                  </a:cubicBezTo>
                  <a:cubicBezTo>
                    <a:pt x="661437" y="277845"/>
                    <a:pt x="833535" y="0"/>
                    <a:pt x="833535" y="0"/>
                  </a:cubicBezTo>
                  <a:lnTo>
                    <a:pt x="833535" y="0"/>
                  </a:lnTo>
                </a:path>
              </a:pathLst>
            </a:custGeom>
            <a:ln w="19050">
              <a:solidFill>
                <a:srgbClr val="4616B8"/>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36" name="任意多边形: 形状 35">
              <a:extLst>
                <a:ext uri="{FF2B5EF4-FFF2-40B4-BE49-F238E27FC236}">
                  <a16:creationId xmlns:a16="http://schemas.microsoft.com/office/drawing/2014/main" id="{5C7C3726-AB42-4A31-8F3E-F07DCE9B9C65}"/>
                </a:ext>
              </a:extLst>
            </p:cNvPr>
            <p:cNvSpPr/>
            <p:nvPr/>
          </p:nvSpPr>
          <p:spPr>
            <a:xfrm rot="11014007">
              <a:off x="8965487" y="4265948"/>
              <a:ext cx="833535" cy="460310"/>
            </a:xfrm>
            <a:custGeom>
              <a:avLst/>
              <a:gdLst>
                <a:gd name="connsiteX0" fmla="*/ 0 w 833535"/>
                <a:gd name="connsiteY0" fmla="*/ 460310 h 460310"/>
                <a:gd name="connsiteX1" fmla="*/ 522514 w 833535"/>
                <a:gd name="connsiteY1" fmla="*/ 354563 h 460310"/>
                <a:gd name="connsiteX2" fmla="*/ 833535 w 833535"/>
                <a:gd name="connsiteY2" fmla="*/ 0 h 460310"/>
                <a:gd name="connsiteX3" fmla="*/ 833535 w 833535"/>
                <a:gd name="connsiteY3" fmla="*/ 0 h 460310"/>
              </a:gdLst>
              <a:ahLst/>
              <a:cxnLst>
                <a:cxn ang="0">
                  <a:pos x="connsiteX0" y="connsiteY0"/>
                </a:cxn>
                <a:cxn ang="0">
                  <a:pos x="connsiteX1" y="connsiteY1"/>
                </a:cxn>
                <a:cxn ang="0">
                  <a:pos x="connsiteX2" y="connsiteY2"/>
                </a:cxn>
                <a:cxn ang="0">
                  <a:pos x="connsiteX3" y="connsiteY3"/>
                </a:cxn>
              </a:cxnLst>
              <a:rect l="l" t="t" r="r" b="b"/>
              <a:pathLst>
                <a:path w="833535" h="460310">
                  <a:moveTo>
                    <a:pt x="0" y="460310"/>
                  </a:moveTo>
                  <a:cubicBezTo>
                    <a:pt x="191796" y="445795"/>
                    <a:pt x="383592" y="431281"/>
                    <a:pt x="522514" y="354563"/>
                  </a:cubicBezTo>
                  <a:cubicBezTo>
                    <a:pt x="661437" y="277845"/>
                    <a:pt x="833535" y="0"/>
                    <a:pt x="833535" y="0"/>
                  </a:cubicBezTo>
                  <a:lnTo>
                    <a:pt x="833535" y="0"/>
                  </a:lnTo>
                </a:path>
              </a:pathLst>
            </a:custGeom>
            <a:ln w="19050">
              <a:solidFill>
                <a:srgbClr val="4616B8"/>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grpSp>
      <p:grpSp>
        <p:nvGrpSpPr>
          <p:cNvPr id="12" name="组合 11">
            <a:extLst>
              <a:ext uri="{FF2B5EF4-FFF2-40B4-BE49-F238E27FC236}">
                <a16:creationId xmlns:a16="http://schemas.microsoft.com/office/drawing/2014/main" id="{4C799491-E23D-3B4B-DE07-FE8FF9D06A98}"/>
              </a:ext>
            </a:extLst>
          </p:cNvPr>
          <p:cNvGrpSpPr/>
          <p:nvPr/>
        </p:nvGrpSpPr>
        <p:grpSpPr>
          <a:xfrm>
            <a:off x="4650828" y="4030105"/>
            <a:ext cx="2979720" cy="1511343"/>
            <a:chOff x="2744200" y="4408212"/>
            <a:chExt cx="2304341" cy="1168784"/>
          </a:xfrm>
        </p:grpSpPr>
        <p:sp>
          <p:nvSpPr>
            <p:cNvPr id="63" name="Rounded Rectangle 19">
              <a:extLst>
                <a:ext uri="{FF2B5EF4-FFF2-40B4-BE49-F238E27FC236}">
                  <a16:creationId xmlns:a16="http://schemas.microsoft.com/office/drawing/2014/main" id="{E81AEB6B-40E5-4BFA-A839-FDD6E3D6AE01}"/>
                </a:ext>
              </a:extLst>
            </p:cNvPr>
            <p:cNvSpPr/>
            <p:nvPr/>
          </p:nvSpPr>
          <p:spPr>
            <a:xfrm>
              <a:off x="2826550" y="4408212"/>
              <a:ext cx="205740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a:solidFill>
                    <a:srgbClr val="4616B8"/>
                  </a:solidFill>
                  <a:latin typeface="Arial"/>
                </a:rPr>
                <a:t>高斯分布</a:t>
              </a:r>
            </a:p>
          </p:txBody>
        </p:sp>
        <p:grpSp>
          <p:nvGrpSpPr>
            <p:cNvPr id="35" name="组合 34">
              <a:extLst>
                <a:ext uri="{FF2B5EF4-FFF2-40B4-BE49-F238E27FC236}">
                  <a16:creationId xmlns:a16="http://schemas.microsoft.com/office/drawing/2014/main" id="{CBB3E863-BD7A-4CA1-AFD7-C18DD9410737}"/>
                </a:ext>
              </a:extLst>
            </p:cNvPr>
            <p:cNvGrpSpPr/>
            <p:nvPr/>
          </p:nvGrpSpPr>
          <p:grpSpPr>
            <a:xfrm>
              <a:off x="2744200" y="4813879"/>
              <a:ext cx="2304341" cy="755153"/>
              <a:chOff x="2889700" y="5106091"/>
              <a:chExt cx="1386980" cy="755153"/>
            </a:xfrm>
          </p:grpSpPr>
          <mc:AlternateContent xmlns:mc="http://schemas.openxmlformats.org/markup-compatibility/2006" xmlns:p14="http://schemas.microsoft.com/office/powerpoint/2010/main">
            <mc:Choice Requires="p14">
              <p:contentPart p14:bwMode="auto" r:id="rId7">
                <p14:nvContentPartPr>
                  <p14:cNvPr id="34" name="墨迹 33">
                    <a:extLst>
                      <a:ext uri="{FF2B5EF4-FFF2-40B4-BE49-F238E27FC236}">
                        <a16:creationId xmlns:a16="http://schemas.microsoft.com/office/drawing/2014/main" id="{865973BE-EB19-4408-A546-D905D40B2806}"/>
                      </a:ext>
                    </a:extLst>
                  </p14:cNvPr>
                  <p14:cNvContentPartPr/>
                  <p14:nvPr/>
                </p14:nvContentPartPr>
                <p14:xfrm>
                  <a:off x="2889700" y="5106091"/>
                  <a:ext cx="696600" cy="749160"/>
                </p14:xfrm>
              </p:contentPart>
            </mc:Choice>
            <mc:Fallback xmlns="">
              <p:pic>
                <p:nvPicPr>
                  <p:cNvPr id="34" name="墨迹 33">
                    <a:extLst>
                      <a:ext uri="{FF2B5EF4-FFF2-40B4-BE49-F238E27FC236}">
                        <a16:creationId xmlns:a16="http://schemas.microsoft.com/office/drawing/2014/main" id="{865973BE-EB19-4408-A546-D905D40B2806}"/>
                      </a:ext>
                    </a:extLst>
                  </p:cNvPr>
                  <p:cNvPicPr/>
                  <p:nvPr/>
                </p:nvPicPr>
                <p:blipFill>
                  <a:blip r:embed="rId22"/>
                  <a:stretch>
                    <a:fillRect/>
                  </a:stretch>
                </p:blipFill>
                <p:spPr>
                  <a:xfrm>
                    <a:off x="2884498" y="5097451"/>
                    <a:ext cx="707220" cy="7668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5" name="墨迹 44">
                    <a:extLst>
                      <a:ext uri="{FF2B5EF4-FFF2-40B4-BE49-F238E27FC236}">
                        <a16:creationId xmlns:a16="http://schemas.microsoft.com/office/drawing/2014/main" id="{3630954A-223F-41EF-88F3-B9F1B703AEAF}"/>
                      </a:ext>
                    </a:extLst>
                  </p14:cNvPr>
                  <p14:cNvContentPartPr/>
                  <p14:nvPr/>
                </p14:nvContentPartPr>
                <p14:xfrm flipH="1">
                  <a:off x="3580080" y="5112084"/>
                  <a:ext cx="696600" cy="749160"/>
                </p14:xfrm>
              </p:contentPart>
            </mc:Choice>
            <mc:Fallback xmlns="">
              <p:pic>
                <p:nvPicPr>
                  <p:cNvPr id="45" name="墨迹 44">
                    <a:extLst>
                      <a:ext uri="{FF2B5EF4-FFF2-40B4-BE49-F238E27FC236}">
                        <a16:creationId xmlns:a16="http://schemas.microsoft.com/office/drawing/2014/main" id="{3630954A-223F-41EF-88F3-B9F1B703AEAF}"/>
                      </a:ext>
                    </a:extLst>
                  </p:cNvPr>
                  <p:cNvPicPr/>
                  <p:nvPr/>
                </p:nvPicPr>
                <p:blipFill>
                  <a:blip r:embed="rId10"/>
                  <a:stretch>
                    <a:fillRect/>
                  </a:stretch>
                </p:blipFill>
                <p:spPr>
                  <a:xfrm flipH="1">
                    <a:off x="3574662" y="5103444"/>
                    <a:ext cx="707220" cy="766800"/>
                  </a:xfrm>
                  <a:prstGeom prst="rect">
                    <a:avLst/>
                  </a:prstGeom>
                </p:spPr>
              </p:pic>
            </mc:Fallback>
          </mc:AlternateContent>
        </p:grpSp>
        <p:cxnSp>
          <p:nvCxnSpPr>
            <p:cNvPr id="38" name="直接连接符 37">
              <a:extLst>
                <a:ext uri="{FF2B5EF4-FFF2-40B4-BE49-F238E27FC236}">
                  <a16:creationId xmlns:a16="http://schemas.microsoft.com/office/drawing/2014/main" id="{10D5E5D4-3BB2-47C8-A485-1D2AC7637B92}"/>
                </a:ext>
              </a:extLst>
            </p:cNvPr>
            <p:cNvCxnSpPr>
              <a:cxnSpLocks/>
            </p:cNvCxnSpPr>
            <p:nvPr/>
          </p:nvCxnSpPr>
          <p:spPr>
            <a:xfrm flipV="1">
              <a:off x="3571101" y="4755079"/>
              <a:ext cx="0" cy="807961"/>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BB316E40-C231-413B-9405-61D1E86D3F42}"/>
                </a:ext>
              </a:extLst>
            </p:cNvPr>
            <p:cNvCxnSpPr>
              <a:cxnSpLocks/>
            </p:cNvCxnSpPr>
            <p:nvPr/>
          </p:nvCxnSpPr>
          <p:spPr>
            <a:xfrm flipV="1">
              <a:off x="4221135" y="4769035"/>
              <a:ext cx="0" cy="807961"/>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sp>
          <p:nvSpPr>
            <p:cNvPr id="84" name="Right Arrow 22">
              <a:extLst>
                <a:ext uri="{FF2B5EF4-FFF2-40B4-BE49-F238E27FC236}">
                  <a16:creationId xmlns:a16="http://schemas.microsoft.com/office/drawing/2014/main" id="{A7DAA155-6848-4AC1-987F-788A8347C7E7}"/>
                </a:ext>
              </a:extLst>
            </p:cNvPr>
            <p:cNvSpPr/>
            <p:nvPr/>
          </p:nvSpPr>
          <p:spPr>
            <a:xfrm>
              <a:off x="3189180" y="5092557"/>
              <a:ext cx="250384" cy="146777"/>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Right Arrow 22">
              <a:extLst>
                <a:ext uri="{FF2B5EF4-FFF2-40B4-BE49-F238E27FC236}">
                  <a16:creationId xmlns:a16="http://schemas.microsoft.com/office/drawing/2014/main" id="{2AC2B74B-C7D3-44C4-A350-9348B60B67BB}"/>
                </a:ext>
              </a:extLst>
            </p:cNvPr>
            <p:cNvSpPr/>
            <p:nvPr/>
          </p:nvSpPr>
          <p:spPr>
            <a:xfrm rot="10800000">
              <a:off x="4344680" y="5099626"/>
              <a:ext cx="250384" cy="146777"/>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grpSp>
        <p:nvGrpSpPr>
          <p:cNvPr id="56" name="组合 55">
            <a:extLst>
              <a:ext uri="{FF2B5EF4-FFF2-40B4-BE49-F238E27FC236}">
                <a16:creationId xmlns:a16="http://schemas.microsoft.com/office/drawing/2014/main" id="{0AE50059-F29D-4BBA-9648-CBB3C18A9473}"/>
              </a:ext>
            </a:extLst>
          </p:cNvPr>
          <p:cNvGrpSpPr/>
          <p:nvPr/>
        </p:nvGrpSpPr>
        <p:grpSpPr>
          <a:xfrm>
            <a:off x="4764692" y="4026914"/>
            <a:ext cx="2642139" cy="1469893"/>
            <a:chOff x="6842870" y="4647438"/>
            <a:chExt cx="1978660" cy="1100782"/>
          </a:xfrm>
        </p:grpSpPr>
        <p:sp>
          <p:nvSpPr>
            <p:cNvPr id="58" name="Rounded Rectangle 19">
              <a:extLst>
                <a:ext uri="{FF2B5EF4-FFF2-40B4-BE49-F238E27FC236}">
                  <a16:creationId xmlns:a16="http://schemas.microsoft.com/office/drawing/2014/main" id="{6EEA9C90-5062-4824-A01B-7E0060BDC544}"/>
                </a:ext>
              </a:extLst>
            </p:cNvPr>
            <p:cNvSpPr/>
            <p:nvPr/>
          </p:nvSpPr>
          <p:spPr>
            <a:xfrm>
              <a:off x="6842870" y="4647438"/>
              <a:ext cx="1978660" cy="301065"/>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zh-CN" altLang="en-US" sz="1600" b="1" dirty="0">
                  <a:solidFill>
                    <a:srgbClr val="4616B8"/>
                  </a:solidFill>
                  <a:latin typeface="Arial"/>
                </a:rPr>
                <a:t>均匀化</a:t>
              </a:r>
              <a:r>
                <a:rPr lang="en-US" sz="1600" b="1" dirty="0" err="1">
                  <a:solidFill>
                    <a:srgbClr val="4616B8"/>
                  </a:solidFill>
                  <a:latin typeface="Arial"/>
                </a:rPr>
                <a:t>后分布</a:t>
              </a:r>
              <a:endParaRPr lang="en-US" sz="1600" b="1" dirty="0">
                <a:solidFill>
                  <a:srgbClr val="4616B8"/>
                </a:solidFill>
                <a:latin typeface="Arial"/>
              </a:endParaRPr>
            </a:p>
          </p:txBody>
        </p:sp>
        <mc:AlternateContent xmlns:mc="http://schemas.openxmlformats.org/markup-compatibility/2006" xmlns:p14="http://schemas.microsoft.com/office/powerpoint/2010/main">
          <mc:Choice Requires="p14">
            <p:contentPart p14:bwMode="auto" r:id="rId24">
              <p14:nvContentPartPr>
                <p14:cNvPr id="59" name="墨迹 58">
                  <a:extLst>
                    <a:ext uri="{FF2B5EF4-FFF2-40B4-BE49-F238E27FC236}">
                      <a16:creationId xmlns:a16="http://schemas.microsoft.com/office/drawing/2014/main" id="{00CFB79E-C200-4D1C-BE38-F28DCA6CEE54}"/>
                    </a:ext>
                  </a:extLst>
                </p14:cNvPr>
                <p14:cNvContentPartPr/>
                <p14:nvPr/>
              </p14:nvContentPartPr>
              <p14:xfrm>
                <a:off x="7626220" y="4950100"/>
                <a:ext cx="2520" cy="360"/>
              </p14:xfrm>
            </p:contentPart>
          </mc:Choice>
          <mc:Fallback xmlns="">
            <p:pic>
              <p:nvPicPr>
                <p:cNvPr id="62" name="墨迹 61">
                  <a:extLst>
                    <a:ext uri="{FF2B5EF4-FFF2-40B4-BE49-F238E27FC236}">
                      <a16:creationId xmlns:a16="http://schemas.microsoft.com/office/drawing/2014/main" id="{D2D05E12-3010-4F38-87C6-628CF36B8FB0}"/>
                    </a:ext>
                  </a:extLst>
                </p:cNvPr>
                <p:cNvPicPr/>
                <p:nvPr/>
              </p:nvPicPr>
              <p:blipFill>
                <a:blip r:embed="rId8"/>
                <a:stretch>
                  <a:fillRect/>
                </a:stretch>
              </p:blipFill>
              <p:spPr>
                <a:xfrm>
                  <a:off x="7619220" y="4941100"/>
                  <a:ext cx="16240" cy="18000"/>
                </a:xfrm>
                <a:prstGeom prst="rect">
                  <a:avLst/>
                </a:prstGeom>
              </p:spPr>
            </p:pic>
          </mc:Fallback>
        </mc:AlternateContent>
        <p:grpSp>
          <p:nvGrpSpPr>
            <p:cNvPr id="65" name="组合 64">
              <a:extLst>
                <a:ext uri="{FF2B5EF4-FFF2-40B4-BE49-F238E27FC236}">
                  <a16:creationId xmlns:a16="http://schemas.microsoft.com/office/drawing/2014/main" id="{6EC1CED3-DBCE-40F6-99D2-71208D2D2E0D}"/>
                </a:ext>
              </a:extLst>
            </p:cNvPr>
            <p:cNvGrpSpPr/>
            <p:nvPr/>
          </p:nvGrpSpPr>
          <p:grpSpPr>
            <a:xfrm>
              <a:off x="7438660" y="4938230"/>
              <a:ext cx="868787" cy="809990"/>
              <a:chOff x="7438660" y="5051741"/>
              <a:chExt cx="868787" cy="809990"/>
            </a:xfrm>
          </p:grpSpPr>
          <p:grpSp>
            <p:nvGrpSpPr>
              <p:cNvPr id="72" name="组合 71">
                <a:extLst>
                  <a:ext uri="{FF2B5EF4-FFF2-40B4-BE49-F238E27FC236}">
                    <a16:creationId xmlns:a16="http://schemas.microsoft.com/office/drawing/2014/main" id="{B241E918-5589-4933-B119-7324BB0F0E09}"/>
                  </a:ext>
                </a:extLst>
              </p:cNvPr>
              <p:cNvGrpSpPr/>
              <p:nvPr/>
            </p:nvGrpSpPr>
            <p:grpSpPr>
              <a:xfrm>
                <a:off x="7438660" y="5052451"/>
                <a:ext cx="450000" cy="809280"/>
                <a:chOff x="7438660" y="5052451"/>
                <a:chExt cx="450000" cy="809280"/>
              </a:xfrm>
            </p:grpSpPr>
            <mc:AlternateContent xmlns:mc="http://schemas.openxmlformats.org/markup-compatibility/2006" xmlns:p14="http://schemas.microsoft.com/office/powerpoint/2010/main">
              <mc:Choice Requires="p14">
                <p:contentPart p14:bwMode="auto" r:id="rId25">
                  <p14:nvContentPartPr>
                    <p14:cNvPr id="87" name="墨迹 86">
                      <a:extLst>
                        <a:ext uri="{FF2B5EF4-FFF2-40B4-BE49-F238E27FC236}">
                          <a16:creationId xmlns:a16="http://schemas.microsoft.com/office/drawing/2014/main" id="{611DAE51-1A93-4A87-8555-330D5A47CA3E}"/>
                        </a:ext>
                      </a:extLst>
                    </p14:cNvPr>
                    <p14:cNvContentPartPr/>
                    <p14:nvPr/>
                  </p14:nvContentPartPr>
                  <p14:xfrm>
                    <a:off x="7438660" y="5063611"/>
                    <a:ext cx="190080" cy="798120"/>
                  </p14:xfrm>
                </p:contentPart>
              </mc:Choice>
              <mc:Fallback xmlns="">
                <p:pic>
                  <p:nvPicPr>
                    <p:cNvPr id="64" name="墨迹 63">
                      <a:extLst>
                        <a:ext uri="{FF2B5EF4-FFF2-40B4-BE49-F238E27FC236}">
                          <a16:creationId xmlns:a16="http://schemas.microsoft.com/office/drawing/2014/main" id="{A6B942A6-F7DD-4E17-A46E-2E8772E48B08}"/>
                        </a:ext>
                      </a:extLst>
                    </p:cNvPr>
                    <p:cNvPicPr/>
                    <p:nvPr/>
                  </p:nvPicPr>
                  <p:blipFill>
                    <a:blip r:embed="rId14"/>
                    <a:stretch>
                      <a:fillRect/>
                    </a:stretch>
                  </p:blipFill>
                  <p:spPr>
                    <a:xfrm>
                      <a:off x="7430020" y="5054971"/>
                      <a:ext cx="207720" cy="815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88" name="墨迹 87">
                      <a:extLst>
                        <a:ext uri="{FF2B5EF4-FFF2-40B4-BE49-F238E27FC236}">
                          <a16:creationId xmlns:a16="http://schemas.microsoft.com/office/drawing/2014/main" id="{C0A596C6-7E6C-4FAF-BA91-CB6F35712A6D}"/>
                        </a:ext>
                      </a:extLst>
                    </p14:cNvPr>
                    <p14:cNvContentPartPr/>
                    <p14:nvPr/>
                  </p14:nvContentPartPr>
                  <p14:xfrm>
                    <a:off x="7629460" y="5052451"/>
                    <a:ext cx="259200" cy="97560"/>
                  </p14:xfrm>
                </p:contentPart>
              </mc:Choice>
              <mc:Fallback xmlns="">
                <p:pic>
                  <p:nvPicPr>
                    <p:cNvPr id="69" name="墨迹 68">
                      <a:extLst>
                        <a:ext uri="{FF2B5EF4-FFF2-40B4-BE49-F238E27FC236}">
                          <a16:creationId xmlns:a16="http://schemas.microsoft.com/office/drawing/2014/main" id="{D29D018E-5B78-4986-94A5-B425D3A0BA61}"/>
                        </a:ext>
                      </a:extLst>
                    </p:cNvPr>
                    <p:cNvPicPr/>
                    <p:nvPr/>
                  </p:nvPicPr>
                  <p:blipFill>
                    <a:blip r:embed="rId16"/>
                    <a:stretch>
                      <a:fillRect/>
                    </a:stretch>
                  </p:blipFill>
                  <p:spPr>
                    <a:xfrm>
                      <a:off x="7620820" y="5043811"/>
                      <a:ext cx="276840" cy="115200"/>
                    </a:xfrm>
                    <a:prstGeom prst="rect">
                      <a:avLst/>
                    </a:prstGeom>
                  </p:spPr>
                </p:pic>
              </mc:Fallback>
            </mc:AlternateContent>
          </p:grpSp>
          <p:grpSp>
            <p:nvGrpSpPr>
              <p:cNvPr id="73" name="组合 72">
                <a:extLst>
                  <a:ext uri="{FF2B5EF4-FFF2-40B4-BE49-F238E27FC236}">
                    <a16:creationId xmlns:a16="http://schemas.microsoft.com/office/drawing/2014/main" id="{F736A555-5F97-4AC4-B7A9-EF38B3B6E4E4}"/>
                  </a:ext>
                </a:extLst>
              </p:cNvPr>
              <p:cNvGrpSpPr/>
              <p:nvPr/>
            </p:nvGrpSpPr>
            <p:grpSpPr>
              <a:xfrm flipH="1">
                <a:off x="7858180" y="5051741"/>
                <a:ext cx="449267" cy="807961"/>
                <a:chOff x="7438660" y="5052451"/>
                <a:chExt cx="450000" cy="809280"/>
              </a:xfrm>
            </p:grpSpPr>
            <mc:AlternateContent xmlns:mc="http://schemas.openxmlformats.org/markup-compatibility/2006" xmlns:p14="http://schemas.microsoft.com/office/powerpoint/2010/main">
              <mc:Choice Requires="p14">
                <p:contentPart p14:bwMode="auto" r:id="rId27">
                  <p14:nvContentPartPr>
                    <p14:cNvPr id="85" name="墨迹 84">
                      <a:extLst>
                        <a:ext uri="{FF2B5EF4-FFF2-40B4-BE49-F238E27FC236}">
                          <a16:creationId xmlns:a16="http://schemas.microsoft.com/office/drawing/2014/main" id="{948B8AF4-E544-40CA-B639-209482116B69}"/>
                        </a:ext>
                      </a:extLst>
                    </p14:cNvPr>
                    <p14:cNvContentPartPr/>
                    <p14:nvPr/>
                  </p14:nvContentPartPr>
                  <p14:xfrm>
                    <a:off x="7438660" y="5063611"/>
                    <a:ext cx="190080" cy="798120"/>
                  </p14:xfrm>
                </p:contentPart>
              </mc:Choice>
              <mc:Fallback xmlns="">
                <p:pic>
                  <p:nvPicPr>
                    <p:cNvPr id="75" name="墨迹 74">
                      <a:extLst>
                        <a:ext uri="{FF2B5EF4-FFF2-40B4-BE49-F238E27FC236}">
                          <a16:creationId xmlns:a16="http://schemas.microsoft.com/office/drawing/2014/main" id="{7676FB82-BC84-42A4-AC10-7E07BE7456E9}"/>
                        </a:ext>
                      </a:extLst>
                    </p:cNvPr>
                    <p:cNvPicPr/>
                    <p:nvPr/>
                  </p:nvPicPr>
                  <p:blipFill>
                    <a:blip r:embed="rId18"/>
                    <a:stretch>
                      <a:fillRect/>
                    </a:stretch>
                  </p:blipFill>
                  <p:spPr>
                    <a:xfrm>
                      <a:off x="7429643" y="5054955"/>
                      <a:ext cx="207753" cy="815792"/>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86" name="墨迹 85">
                      <a:extLst>
                        <a:ext uri="{FF2B5EF4-FFF2-40B4-BE49-F238E27FC236}">
                          <a16:creationId xmlns:a16="http://schemas.microsoft.com/office/drawing/2014/main" id="{ACA8645C-DC31-41C9-97EF-474807CFC25C}"/>
                        </a:ext>
                      </a:extLst>
                    </p14:cNvPr>
                    <p14:cNvContentPartPr/>
                    <p14:nvPr/>
                  </p14:nvContentPartPr>
                  <p14:xfrm>
                    <a:off x="7629460" y="5052451"/>
                    <a:ext cx="259200" cy="97560"/>
                  </p14:xfrm>
                </p:contentPart>
              </mc:Choice>
              <mc:Fallback xmlns="">
                <p:pic>
                  <p:nvPicPr>
                    <p:cNvPr id="76" name="墨迹 75">
                      <a:extLst>
                        <a:ext uri="{FF2B5EF4-FFF2-40B4-BE49-F238E27FC236}">
                          <a16:creationId xmlns:a16="http://schemas.microsoft.com/office/drawing/2014/main" id="{81798A90-76FE-449F-8835-84CDF5BA5C5D}"/>
                        </a:ext>
                      </a:extLst>
                    </p:cNvPr>
                    <p:cNvPicPr/>
                    <p:nvPr/>
                  </p:nvPicPr>
                  <p:blipFill>
                    <a:blip r:embed="rId20"/>
                    <a:stretch>
                      <a:fillRect/>
                    </a:stretch>
                  </p:blipFill>
                  <p:spPr>
                    <a:xfrm>
                      <a:off x="7620808" y="5043779"/>
                      <a:ext cx="276865" cy="115265"/>
                    </a:xfrm>
                    <a:prstGeom prst="rect">
                      <a:avLst/>
                    </a:prstGeom>
                  </p:spPr>
                </p:pic>
              </mc:Fallback>
            </mc:AlternateContent>
          </p:gr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402336" y="265176"/>
            <a:ext cx="10241280" cy="457200"/>
          </a:xfrm>
          <a:prstGeom prst="rect">
            <a:avLst/>
          </a:prstGeom>
          <a:noFill/>
        </p:spPr>
        <p:txBody>
          <a:bodyPr wrap="square" lIns="0" tIns="0" rIns="0" bIns="0">
            <a:spAutoFit/>
          </a:bodyPr>
          <a:lstStyle/>
          <a:p>
            <a:pPr algn="l"/>
            <a:r>
              <a:rPr lang="en-US" sz="2850" b="1" i="0" dirty="0">
                <a:solidFill>
                  <a:srgbClr val="2D2D2D"/>
                </a:solidFill>
                <a:latin typeface="Arial"/>
              </a:rPr>
              <a:t>为什么需要四极磁铁？</a:t>
            </a:r>
            <a:endParaRPr sz="2850" b="1" i="0" dirty="0">
              <a:solidFill>
                <a:srgbClr val="2D2D2D"/>
              </a:solidFill>
              <a:latin typeface="Arial"/>
            </a:endParaRPr>
          </a:p>
        </p:txBody>
      </p:sp>
      <p:sp>
        <p:nvSpPr>
          <p:cNvPr id="52" name="Rectangle 8">
            <a:extLst>
              <a:ext uri="{FF2B5EF4-FFF2-40B4-BE49-F238E27FC236}">
                <a16:creationId xmlns:a16="http://schemas.microsoft.com/office/drawing/2014/main" id="{524A94E5-C7F3-4FF7-9C62-851539DB3D96}"/>
              </a:ext>
            </a:extLst>
          </p:cNvPr>
          <p:cNvSpPr/>
          <p:nvPr/>
        </p:nvSpPr>
        <p:spPr>
          <a:xfrm>
            <a:off x="777240" y="3279240"/>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9">
            <a:extLst>
              <a:ext uri="{FF2B5EF4-FFF2-40B4-BE49-F238E27FC236}">
                <a16:creationId xmlns:a16="http://schemas.microsoft.com/office/drawing/2014/main" id="{F4B270C8-4FC3-4210-BE29-6FF5E0F42EB2}"/>
              </a:ext>
            </a:extLst>
          </p:cNvPr>
          <p:cNvSpPr txBox="1"/>
          <p:nvPr/>
        </p:nvSpPr>
        <p:spPr>
          <a:xfrm>
            <a:off x="923544" y="3233520"/>
            <a:ext cx="4937760" cy="369332"/>
          </a:xfrm>
          <a:prstGeom prst="rect">
            <a:avLst/>
          </a:prstGeom>
          <a:noFill/>
        </p:spPr>
        <p:txBody>
          <a:bodyPr wrap="square" lIns="0" tIns="0" rIns="0" bIns="0">
            <a:spAutoFit/>
          </a:bodyPr>
          <a:lstStyle/>
          <a:p>
            <a:pPr algn="l"/>
            <a:r>
              <a:rPr lang="en-US" altLang="zh-CN" sz="2400" b="1" i="0" dirty="0">
                <a:solidFill>
                  <a:srgbClr val="4616B8"/>
                </a:solidFill>
                <a:latin typeface="Arial"/>
              </a:rPr>
              <a:t>四极磁铁束流整形</a:t>
            </a:r>
            <a:endParaRPr lang="en-US" sz="2400" b="1" i="0" dirty="0">
              <a:solidFill>
                <a:srgbClr val="4616B8"/>
              </a:solidFill>
              <a:latin typeface="Arial"/>
            </a:endParaRPr>
          </a:p>
        </p:txBody>
      </p:sp>
      <p:sp>
        <p:nvSpPr>
          <p:cNvPr id="60" name="Rectangle 16">
            <a:extLst>
              <a:ext uri="{FF2B5EF4-FFF2-40B4-BE49-F238E27FC236}">
                <a16:creationId xmlns:a16="http://schemas.microsoft.com/office/drawing/2014/main" id="{CE8040EA-9383-45B1-B47D-75CD535F2E0B}"/>
              </a:ext>
            </a:extLst>
          </p:cNvPr>
          <p:cNvSpPr/>
          <p:nvPr/>
        </p:nvSpPr>
        <p:spPr>
          <a:xfrm>
            <a:off x="777240" y="1322424"/>
            <a:ext cx="59436"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17">
            <a:extLst>
              <a:ext uri="{FF2B5EF4-FFF2-40B4-BE49-F238E27FC236}">
                <a16:creationId xmlns:a16="http://schemas.microsoft.com/office/drawing/2014/main" id="{954B55FE-EB92-48CC-B00B-D4A3E8660EDE}"/>
              </a:ext>
            </a:extLst>
          </p:cNvPr>
          <p:cNvSpPr txBox="1"/>
          <p:nvPr/>
        </p:nvSpPr>
        <p:spPr>
          <a:xfrm>
            <a:off x="923544" y="1276704"/>
            <a:ext cx="3291840" cy="715581"/>
          </a:xfrm>
          <a:prstGeom prst="rect">
            <a:avLst/>
          </a:prstGeom>
          <a:noFill/>
        </p:spPr>
        <p:txBody>
          <a:bodyPr wrap="square" lIns="0" tIns="0" rIns="0" bIns="0">
            <a:spAutoFit/>
          </a:bodyPr>
          <a:lstStyle/>
          <a:p>
            <a:r>
              <a:rPr lang="en-US" altLang="zh-CN" sz="2400" b="1" i="0" dirty="0">
                <a:solidFill>
                  <a:srgbClr val="4616B8"/>
                </a:solidFill>
                <a:latin typeface="Arial"/>
              </a:rPr>
              <a:t>八极磁场</a:t>
            </a:r>
          </a:p>
          <a:p>
            <a:pPr algn="l"/>
            <a:endParaRPr lang="en-US" sz="2250" b="1" i="0" dirty="0">
              <a:solidFill>
                <a:srgbClr val="4616B8"/>
              </a:solidFill>
              <a:latin typeface="Arial"/>
            </a:endParaRPr>
          </a:p>
        </p:txBody>
      </p:sp>
      <p:sp>
        <p:nvSpPr>
          <p:cNvPr id="54" name="TextBox 10">
            <a:extLst>
              <a:ext uri="{FF2B5EF4-FFF2-40B4-BE49-F238E27FC236}">
                <a16:creationId xmlns:a16="http://schemas.microsoft.com/office/drawing/2014/main" id="{98057776-1BC4-40AE-92F7-79D9229EEAD6}"/>
              </a:ext>
            </a:extLst>
          </p:cNvPr>
          <p:cNvSpPr txBox="1"/>
          <p:nvPr/>
        </p:nvSpPr>
        <p:spPr>
          <a:xfrm>
            <a:off x="868680" y="1788768"/>
            <a:ext cx="182880" cy="274320"/>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55" name="TextBox 11">
            <a:extLst>
              <a:ext uri="{FF2B5EF4-FFF2-40B4-BE49-F238E27FC236}">
                <a16:creationId xmlns:a16="http://schemas.microsoft.com/office/drawing/2014/main" id="{97C84230-4200-4DDA-A632-191A31CE64AA}"/>
              </a:ext>
            </a:extLst>
          </p:cNvPr>
          <p:cNvSpPr txBox="1"/>
          <p:nvPr/>
        </p:nvSpPr>
        <p:spPr>
          <a:xfrm>
            <a:off x="1088136" y="1788768"/>
            <a:ext cx="9509760" cy="276999"/>
          </a:xfrm>
          <a:prstGeom prst="rect">
            <a:avLst/>
          </a:prstGeom>
          <a:noFill/>
        </p:spPr>
        <p:txBody>
          <a:bodyPr wrap="square" lIns="0" tIns="0" rIns="0" bIns="0">
            <a:spAutoFit/>
          </a:bodyPr>
          <a:lstStyle/>
          <a:p>
            <a:r>
              <a:rPr lang="zh-CN" altLang="en-US" dirty="0">
                <a:solidFill>
                  <a:srgbClr val="373943"/>
                </a:solidFill>
              </a:rPr>
              <a:t>八极场中，</a:t>
            </a:r>
            <a:r>
              <a:rPr lang="en-US" altLang="zh-CN" dirty="0">
                <a:solidFill>
                  <a:srgbClr val="373943"/>
                </a:solidFill>
              </a:rPr>
              <a:t>x</a:t>
            </a:r>
            <a:r>
              <a:rPr lang="zh-CN" altLang="en-US" dirty="0">
                <a:solidFill>
                  <a:srgbClr val="373943"/>
                </a:solidFill>
              </a:rPr>
              <a:t>与</a:t>
            </a:r>
            <a:r>
              <a:rPr lang="en-US" altLang="zh-CN" dirty="0">
                <a:solidFill>
                  <a:srgbClr val="373943"/>
                </a:solidFill>
              </a:rPr>
              <a:t>y</a:t>
            </a:r>
            <a:r>
              <a:rPr lang="zh-CN" altLang="en-US" dirty="0">
                <a:solidFill>
                  <a:srgbClr val="373943"/>
                </a:solidFill>
              </a:rPr>
              <a:t>方向的横向运动通常相互耦合</a:t>
            </a:r>
          </a:p>
        </p:txBody>
      </p:sp>
      <p:sp>
        <p:nvSpPr>
          <p:cNvPr id="2" name="TextBox 10">
            <a:extLst>
              <a:ext uri="{FF2B5EF4-FFF2-40B4-BE49-F238E27FC236}">
                <a16:creationId xmlns:a16="http://schemas.microsoft.com/office/drawing/2014/main" id="{98057776-1BC4-40AE-92F7-79D9229EEAD6}"/>
              </a:ext>
            </a:extLst>
          </p:cNvPr>
          <p:cNvSpPr txBox="1"/>
          <p:nvPr/>
        </p:nvSpPr>
        <p:spPr>
          <a:xfrm>
            <a:off x="868680" y="2099664"/>
            <a:ext cx="182880" cy="274320"/>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3" name="TextBox 11">
            <a:extLst>
              <a:ext uri="{FF2B5EF4-FFF2-40B4-BE49-F238E27FC236}">
                <a16:creationId xmlns:a16="http://schemas.microsoft.com/office/drawing/2014/main" id="{97C84230-4200-4DDA-A632-191A31CE64AA}"/>
              </a:ext>
            </a:extLst>
          </p:cNvPr>
          <p:cNvSpPr txBox="1"/>
          <p:nvPr/>
        </p:nvSpPr>
        <p:spPr>
          <a:xfrm>
            <a:off x="1088136" y="2099664"/>
            <a:ext cx="8229600" cy="276999"/>
          </a:xfrm>
          <a:prstGeom prst="rect">
            <a:avLst/>
          </a:prstGeom>
          <a:noFill/>
        </p:spPr>
        <p:txBody>
          <a:bodyPr wrap="square" lIns="0" tIns="0" rIns="0" bIns="0">
            <a:spAutoFit/>
          </a:bodyPr>
          <a:lstStyle/>
          <a:p>
            <a:pPr algn="l"/>
            <a:r>
              <a:rPr lang="en-US" b="0" i="0" dirty="0">
                <a:solidFill>
                  <a:srgbClr val="373943"/>
                </a:solidFill>
                <a:latin typeface="Arial"/>
              </a:rPr>
              <a:t>满足以下条件时，可近似进行一维分析：</a:t>
            </a:r>
            <a:endParaRPr b="0" i="0" dirty="0">
              <a:solidFill>
                <a:srgbClr val="373943"/>
              </a:solidFill>
              <a:latin typeface="Arial"/>
            </a:endParaRPr>
          </a:p>
        </p:txBody>
      </p:sp>
      <p:sp>
        <p:nvSpPr>
          <p:cNvPr id="4" name="TextBox 11">
            <a:extLst>
              <a:ext uri="{FF2B5EF4-FFF2-40B4-BE49-F238E27FC236}">
                <a16:creationId xmlns:a16="http://schemas.microsoft.com/office/drawing/2014/main" id="{97C84230-4200-4DDA-A632-191A31CE64AA}"/>
              </a:ext>
            </a:extLst>
          </p:cNvPr>
          <p:cNvSpPr txBox="1"/>
          <p:nvPr/>
        </p:nvSpPr>
        <p:spPr>
          <a:xfrm>
            <a:off x="3017520" y="2447136"/>
            <a:ext cx="6126480" cy="530352"/>
          </a:xfrm>
          <a:prstGeom prst="rect">
            <a:avLst/>
          </a:prstGeom>
          <a:noFill/>
        </p:spPr>
        <p:txBody>
          <a:bodyPr wrap="square" lIns="0" tIns="0" rIns="0" bIns="0">
            <a:spAutoFit/>
          </a:bodyPr>
          <a:lstStyle/>
          <a:p>
            <a:pPr algn="ctr"/>
            <a:r>
              <a:rPr lang="en-US" sz="3100" b="0" i="0" dirty="0">
                <a:solidFill>
                  <a:srgbClr val="141414"/>
                </a:solidFill>
                <a:latin typeface="Cambria Math"/>
              </a:rPr>
              <a:t>σᵧ ≫ σₓ     或     σₓ ≫ σᵧ</a:t>
            </a:r>
            <a:endParaRPr sz="1630" b="0" i="0" dirty="0">
              <a:solidFill>
                <a:srgbClr val="373943"/>
              </a:solidFill>
              <a:latin typeface="Arial"/>
            </a:endParaRPr>
          </a:p>
        </p:txBody>
      </p:sp>
      <p:sp>
        <p:nvSpPr>
          <p:cNvPr id="63" name="Rounded Rectangle 19">
            <a:extLst>
              <a:ext uri="{FF2B5EF4-FFF2-40B4-BE49-F238E27FC236}">
                <a16:creationId xmlns:a16="http://schemas.microsoft.com/office/drawing/2014/main" id="{E81AEB6B-40E5-4BFA-A839-FDD6E3D6AE01}"/>
              </a:ext>
            </a:extLst>
          </p:cNvPr>
          <p:cNvSpPr/>
          <p:nvPr/>
        </p:nvSpPr>
        <p:spPr>
          <a:xfrm>
            <a:off x="1417320" y="3727296"/>
            <a:ext cx="251460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圆对称高斯束</a:t>
            </a:r>
          </a:p>
        </p:txBody>
      </p:sp>
      <p:sp>
        <p:nvSpPr>
          <p:cNvPr id="5" name="Rounded Rectangle 19">
            <a:extLst>
              <a:ext uri="{FF2B5EF4-FFF2-40B4-BE49-F238E27FC236}">
                <a16:creationId xmlns:a16="http://schemas.microsoft.com/office/drawing/2014/main" id="{E81AEB6B-40E5-4BFA-A839-FDD6E3D6AE01}"/>
              </a:ext>
            </a:extLst>
          </p:cNvPr>
          <p:cNvSpPr/>
          <p:nvPr/>
        </p:nvSpPr>
        <p:spPr>
          <a:xfrm>
            <a:off x="4892040" y="3727296"/>
            <a:ext cx="233172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Halbach四极磁铁</a:t>
            </a:r>
          </a:p>
        </p:txBody>
      </p:sp>
      <p:sp>
        <p:nvSpPr>
          <p:cNvPr id="6" name="Rounded Rectangle 19">
            <a:extLst>
              <a:ext uri="{FF2B5EF4-FFF2-40B4-BE49-F238E27FC236}">
                <a16:creationId xmlns:a16="http://schemas.microsoft.com/office/drawing/2014/main" id="{E81AEB6B-40E5-4BFA-A839-FDD6E3D6AE01}"/>
              </a:ext>
            </a:extLst>
          </p:cNvPr>
          <p:cNvSpPr/>
          <p:nvPr/>
        </p:nvSpPr>
        <p:spPr>
          <a:xfrm>
            <a:off x="8028431" y="3727296"/>
            <a:ext cx="260604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高度非对称束流</a:t>
            </a:r>
          </a:p>
        </p:txBody>
      </p:sp>
      <p:sp>
        <p:nvSpPr>
          <p:cNvPr id="66" name="Right Arrow 22">
            <a:extLst>
              <a:ext uri="{FF2B5EF4-FFF2-40B4-BE49-F238E27FC236}">
                <a16:creationId xmlns:a16="http://schemas.microsoft.com/office/drawing/2014/main" id="{45B9091A-3D19-4C7E-B941-CB698BAE4130}"/>
              </a:ext>
            </a:extLst>
          </p:cNvPr>
          <p:cNvSpPr/>
          <p:nvPr/>
        </p:nvSpPr>
        <p:spPr>
          <a:xfrm>
            <a:off x="4224528" y="4550256"/>
            <a:ext cx="530352" cy="310896"/>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ight Arrow 22">
            <a:extLst>
              <a:ext uri="{FF2B5EF4-FFF2-40B4-BE49-F238E27FC236}">
                <a16:creationId xmlns:a16="http://schemas.microsoft.com/office/drawing/2014/main" id="{45B9091A-3D19-4C7E-B941-CB698BAE4130}"/>
              </a:ext>
            </a:extLst>
          </p:cNvPr>
          <p:cNvSpPr/>
          <p:nvPr/>
        </p:nvSpPr>
        <p:spPr>
          <a:xfrm>
            <a:off x="7388352" y="4550256"/>
            <a:ext cx="530352" cy="310896"/>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10">
            <a:extLst>
              <a:ext uri="{FF2B5EF4-FFF2-40B4-BE49-F238E27FC236}">
                <a16:creationId xmlns:a16="http://schemas.microsoft.com/office/drawing/2014/main" id="{98057776-1BC4-40AE-92F7-79D9229EEAD6}"/>
              </a:ext>
            </a:extLst>
          </p:cNvPr>
          <p:cNvSpPr txBox="1"/>
          <p:nvPr/>
        </p:nvSpPr>
        <p:spPr>
          <a:xfrm>
            <a:off x="866167" y="5597768"/>
            <a:ext cx="182880" cy="274320"/>
          </a:xfrm>
          <a:prstGeom prst="rect">
            <a:avLst/>
          </a:prstGeom>
          <a:noFill/>
        </p:spPr>
        <p:txBody>
          <a:bodyPr wrap="square" lIns="0" tIns="0" rIns="0" bIns="0">
            <a:spAutoFit/>
          </a:bodyPr>
          <a:lstStyle/>
          <a:p>
            <a:pPr algn="l"/>
            <a:r>
              <a:rPr lang="en-US" altLang="zh-CN" sz="1930" b="1" i="0" dirty="0">
                <a:solidFill>
                  <a:srgbClr val="561FDC"/>
                </a:solidFill>
                <a:latin typeface="Arial"/>
              </a:rPr>
              <a:t>•</a:t>
            </a:r>
            <a:endParaRPr sz="1930" b="1" i="0" dirty="0">
              <a:solidFill>
                <a:srgbClr val="561FDC"/>
              </a:solidFill>
              <a:latin typeface="Arial"/>
            </a:endParaRPr>
          </a:p>
        </p:txBody>
      </p:sp>
      <p:sp>
        <p:nvSpPr>
          <p:cNvPr id="9" name="TextBox 11">
            <a:extLst>
              <a:ext uri="{FF2B5EF4-FFF2-40B4-BE49-F238E27FC236}">
                <a16:creationId xmlns:a16="http://schemas.microsoft.com/office/drawing/2014/main" id="{97C84230-4200-4DDA-A632-191A31CE64AA}"/>
              </a:ext>
            </a:extLst>
          </p:cNvPr>
          <p:cNvSpPr txBox="1"/>
          <p:nvPr/>
        </p:nvSpPr>
        <p:spPr>
          <a:xfrm>
            <a:off x="1088136" y="5613824"/>
            <a:ext cx="9875520" cy="276999"/>
          </a:xfrm>
          <a:prstGeom prst="rect">
            <a:avLst/>
          </a:prstGeom>
          <a:noFill/>
        </p:spPr>
        <p:txBody>
          <a:bodyPr wrap="square" lIns="0" tIns="0" rIns="0" bIns="0">
            <a:spAutoFit/>
          </a:bodyPr>
          <a:lstStyle/>
          <a:p>
            <a:r>
              <a:rPr lang="zh-CN" altLang="en-US" dirty="0">
                <a:solidFill>
                  <a:srgbClr val="373943"/>
                </a:solidFill>
              </a:rPr>
              <a:t>四极磁铁使束流在一个方向扩展、另一方向压缩</a:t>
            </a:r>
          </a:p>
        </p:txBody>
      </p:sp>
      <p:sp>
        <p:nvSpPr>
          <p:cNvPr id="10" name="TextBox 10">
            <a:extLst>
              <a:ext uri="{FF2B5EF4-FFF2-40B4-BE49-F238E27FC236}">
                <a16:creationId xmlns:a16="http://schemas.microsoft.com/office/drawing/2014/main" id="{98057776-1BC4-40AE-92F7-79D9229EEAD6}"/>
              </a:ext>
            </a:extLst>
          </p:cNvPr>
          <p:cNvSpPr txBox="1"/>
          <p:nvPr/>
        </p:nvSpPr>
        <p:spPr>
          <a:xfrm>
            <a:off x="868680" y="5924720"/>
            <a:ext cx="182880" cy="274320"/>
          </a:xfrm>
          <a:prstGeom prst="rect">
            <a:avLst/>
          </a:prstGeom>
          <a:noFill/>
        </p:spPr>
        <p:txBody>
          <a:bodyPr wrap="square" lIns="0" tIns="0" rIns="0" bIns="0">
            <a:spAutoFit/>
          </a:bodyPr>
          <a:lstStyle/>
          <a:p>
            <a:pPr algn="l"/>
            <a:r>
              <a:rPr sz="1930" b="1" i="0">
                <a:solidFill>
                  <a:srgbClr val="561FDC"/>
                </a:solidFill>
                <a:latin typeface="Arial"/>
              </a:rPr>
              <a:t>•</a:t>
            </a:r>
          </a:p>
        </p:txBody>
      </p:sp>
      <p:sp>
        <p:nvSpPr>
          <p:cNvPr id="11" name="TextBox 11">
            <a:extLst>
              <a:ext uri="{FF2B5EF4-FFF2-40B4-BE49-F238E27FC236}">
                <a16:creationId xmlns:a16="http://schemas.microsoft.com/office/drawing/2014/main" id="{97C84230-4200-4DDA-A632-191A31CE64AA}"/>
              </a:ext>
            </a:extLst>
          </p:cNvPr>
          <p:cNvSpPr txBox="1"/>
          <p:nvPr/>
        </p:nvSpPr>
        <p:spPr>
          <a:xfrm>
            <a:off x="1088136" y="5924720"/>
            <a:ext cx="9144000" cy="276999"/>
          </a:xfrm>
          <a:prstGeom prst="rect">
            <a:avLst/>
          </a:prstGeom>
          <a:noFill/>
        </p:spPr>
        <p:txBody>
          <a:bodyPr wrap="square" lIns="0" tIns="0" rIns="0" bIns="0">
            <a:spAutoFit/>
          </a:bodyPr>
          <a:lstStyle/>
          <a:p>
            <a:r>
              <a:rPr lang="zh-CN" altLang="en-US" dirty="0">
                <a:solidFill>
                  <a:srgbClr val="373943"/>
                </a:solidFill>
              </a:rPr>
              <a:t>随后的八极磁铁主要均匀化被扩展的方向</a:t>
            </a:r>
          </a:p>
        </p:txBody>
      </p:sp>
      <p:sp>
        <p:nvSpPr>
          <p:cNvPr id="22" name="Rectangle 5">
            <a:extLst>
              <a:ext uri="{FF2B5EF4-FFF2-40B4-BE49-F238E27FC236}">
                <a16:creationId xmlns:a16="http://schemas.microsoft.com/office/drawing/2014/main" id="{975218FB-E8D9-43B7-9596-136178225713}"/>
              </a:ext>
            </a:extLst>
          </p:cNvPr>
          <p:cNvSpPr/>
          <p:nvPr/>
        </p:nvSpPr>
        <p:spPr>
          <a:xfrm>
            <a:off x="447800" y="818301"/>
            <a:ext cx="9015984" cy="20116"/>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图片 22">
            <a:extLst>
              <a:ext uri="{FF2B5EF4-FFF2-40B4-BE49-F238E27FC236}">
                <a16:creationId xmlns:a16="http://schemas.microsoft.com/office/drawing/2014/main" id="{A608AEAC-538E-420A-8325-44C5F674C8D3}"/>
              </a:ext>
            </a:extLst>
          </p:cNvPr>
          <p:cNvPicPr>
            <a:picLocks noChangeAspect="1"/>
          </p:cNvPicPr>
          <p:nvPr/>
        </p:nvPicPr>
        <p:blipFill rotWithShape="1">
          <a:blip r:embed="rId3">
            <a:extLst>
              <a:ext uri="{28A0092B-C50C-407E-A947-70E740481C1C}">
                <a14:useLocalDpi xmlns:a14="http://schemas.microsoft.com/office/drawing/2010/main" val="0"/>
              </a:ext>
            </a:extLst>
          </a:blip>
          <a:srcRect t="11236" r="16772" b="15002"/>
          <a:stretch/>
        </p:blipFill>
        <p:spPr>
          <a:xfrm>
            <a:off x="1638195" y="4192249"/>
            <a:ext cx="1792540" cy="1191501"/>
          </a:xfrm>
          <a:prstGeom prst="rect">
            <a:avLst/>
          </a:prstGeom>
        </p:spPr>
      </p:pic>
      <p:pic>
        <p:nvPicPr>
          <p:cNvPr id="24" name="图片 23">
            <a:extLst>
              <a:ext uri="{FF2B5EF4-FFF2-40B4-BE49-F238E27FC236}">
                <a16:creationId xmlns:a16="http://schemas.microsoft.com/office/drawing/2014/main" id="{24B8BB53-4322-4DA8-93F4-F995DD02A1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8835" y="4058766"/>
            <a:ext cx="1284647" cy="1284647"/>
          </a:xfrm>
          <a:prstGeom prst="rect">
            <a:avLst/>
          </a:prstGeom>
        </p:spPr>
      </p:pic>
      <p:pic>
        <p:nvPicPr>
          <p:cNvPr id="17" name="图片 16">
            <a:extLst>
              <a:ext uri="{FF2B5EF4-FFF2-40B4-BE49-F238E27FC236}">
                <a16:creationId xmlns:a16="http://schemas.microsoft.com/office/drawing/2014/main" id="{AD1E146D-C296-46A5-AE42-B7ED9222707A}"/>
              </a:ext>
            </a:extLst>
          </p:cNvPr>
          <p:cNvPicPr>
            <a:picLocks noChangeAspect="1"/>
          </p:cNvPicPr>
          <p:nvPr/>
        </p:nvPicPr>
        <p:blipFill rotWithShape="1">
          <a:blip r:embed="rId5">
            <a:extLst>
              <a:ext uri="{28A0092B-C50C-407E-A947-70E740481C1C}">
                <a14:useLocalDpi xmlns:a14="http://schemas.microsoft.com/office/drawing/2010/main" val="0"/>
              </a:ext>
            </a:extLst>
          </a:blip>
          <a:srcRect t="15093" b="15093"/>
          <a:stretch/>
        </p:blipFill>
        <p:spPr>
          <a:xfrm>
            <a:off x="8254269" y="4223461"/>
            <a:ext cx="2126933" cy="111367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402336" y="265176"/>
            <a:ext cx="10241280" cy="438582"/>
          </a:xfrm>
          <a:prstGeom prst="rect">
            <a:avLst/>
          </a:prstGeom>
          <a:noFill/>
        </p:spPr>
        <p:txBody>
          <a:bodyPr wrap="square" lIns="0" tIns="0" rIns="0" bIns="0">
            <a:spAutoFit/>
          </a:bodyPr>
          <a:lstStyle/>
          <a:p>
            <a:pPr algn="l"/>
            <a:r>
              <a:rPr lang="en-US" sz="2850" b="1" i="0" dirty="0" err="1">
                <a:solidFill>
                  <a:srgbClr val="2D2D2D"/>
                </a:solidFill>
                <a:latin typeface="Arial"/>
              </a:rPr>
              <a:t>从一维到二维束流</a:t>
            </a:r>
            <a:r>
              <a:rPr lang="zh-CN" altLang="en-US" sz="2850" b="1" i="0" dirty="0">
                <a:solidFill>
                  <a:srgbClr val="2D2D2D"/>
                </a:solidFill>
                <a:latin typeface="Arial"/>
              </a:rPr>
              <a:t>均整</a:t>
            </a:r>
            <a:endParaRPr sz="2850" b="1" i="0" dirty="0">
              <a:solidFill>
                <a:srgbClr val="2D2D2D"/>
              </a:solidFill>
              <a:latin typeface="Arial"/>
            </a:endParaRPr>
          </a:p>
        </p:txBody>
      </p:sp>
      <p:sp>
        <p:nvSpPr>
          <p:cNvPr id="71" name="Rectangle 5">
            <a:extLst>
              <a:ext uri="{FF2B5EF4-FFF2-40B4-BE49-F238E27FC236}">
                <a16:creationId xmlns:a16="http://schemas.microsoft.com/office/drawing/2014/main" id="{2B0F2BD5-83D6-43EC-A5BD-EE6AB8372D97}"/>
              </a:ext>
            </a:extLst>
          </p:cNvPr>
          <p:cNvSpPr/>
          <p:nvPr/>
        </p:nvSpPr>
        <p:spPr>
          <a:xfrm>
            <a:off x="448056" y="813816"/>
            <a:ext cx="9015984" cy="18288"/>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0" name="Rectangle 16">
            <a:extLst>
              <a:ext uri="{FF2B5EF4-FFF2-40B4-BE49-F238E27FC236}">
                <a16:creationId xmlns:a16="http://schemas.microsoft.com/office/drawing/2014/main" id="{CE8040EA-9383-45B1-B47D-75CD535F2E0B}"/>
              </a:ext>
            </a:extLst>
          </p:cNvPr>
          <p:cNvSpPr/>
          <p:nvPr/>
        </p:nvSpPr>
        <p:spPr>
          <a:xfrm>
            <a:off x="777240" y="1292127"/>
            <a:ext cx="64008"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17">
            <a:extLst>
              <a:ext uri="{FF2B5EF4-FFF2-40B4-BE49-F238E27FC236}">
                <a16:creationId xmlns:a16="http://schemas.microsoft.com/office/drawing/2014/main" id="{954B55FE-EB92-48CC-B00B-D4A3E8660EDE}"/>
              </a:ext>
            </a:extLst>
          </p:cNvPr>
          <p:cNvSpPr txBox="1"/>
          <p:nvPr/>
        </p:nvSpPr>
        <p:spPr>
          <a:xfrm>
            <a:off x="923544" y="1246407"/>
            <a:ext cx="3291840" cy="738664"/>
          </a:xfrm>
          <a:prstGeom prst="rect">
            <a:avLst/>
          </a:prstGeom>
          <a:noFill/>
        </p:spPr>
        <p:txBody>
          <a:bodyPr wrap="square" lIns="0" tIns="0" rIns="0" bIns="0">
            <a:spAutoFit/>
          </a:bodyPr>
          <a:lstStyle/>
          <a:p>
            <a:r>
              <a:rPr lang="en-US" altLang="zh-CN" sz="2400" b="1" i="0" dirty="0">
                <a:solidFill>
                  <a:srgbClr val="4616B8"/>
                </a:solidFill>
                <a:latin typeface="Arial"/>
              </a:rPr>
              <a:t>第一组四极—八极磁铁</a:t>
            </a:r>
          </a:p>
          <a:p>
            <a:pPr algn="l"/>
            <a:endParaRPr lang="en-US" sz="2400" b="1" i="0" dirty="0">
              <a:solidFill>
                <a:srgbClr val="4616B8"/>
              </a:solidFill>
              <a:latin typeface="Arial"/>
            </a:endParaRPr>
          </a:p>
        </p:txBody>
      </p:sp>
      <p:sp>
        <p:nvSpPr>
          <p:cNvPr id="2" name="Rectangle 16">
            <a:extLst>
              <a:ext uri="{FF2B5EF4-FFF2-40B4-BE49-F238E27FC236}">
                <a16:creationId xmlns:a16="http://schemas.microsoft.com/office/drawing/2014/main" id="{CE8040EA-9383-45B1-B47D-75CD535F2E0B}"/>
              </a:ext>
            </a:extLst>
          </p:cNvPr>
          <p:cNvSpPr/>
          <p:nvPr/>
        </p:nvSpPr>
        <p:spPr>
          <a:xfrm>
            <a:off x="777240" y="3815706"/>
            <a:ext cx="64008" cy="274320"/>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17">
            <a:extLst>
              <a:ext uri="{FF2B5EF4-FFF2-40B4-BE49-F238E27FC236}">
                <a16:creationId xmlns:a16="http://schemas.microsoft.com/office/drawing/2014/main" id="{954B55FE-EB92-48CC-B00B-D4A3E8660EDE}"/>
              </a:ext>
            </a:extLst>
          </p:cNvPr>
          <p:cNvSpPr txBox="1"/>
          <p:nvPr/>
        </p:nvSpPr>
        <p:spPr>
          <a:xfrm>
            <a:off x="923544" y="3778079"/>
            <a:ext cx="3840480" cy="369332"/>
          </a:xfrm>
          <a:prstGeom prst="rect">
            <a:avLst/>
          </a:prstGeom>
          <a:noFill/>
        </p:spPr>
        <p:txBody>
          <a:bodyPr wrap="square" lIns="0" tIns="0" rIns="0" bIns="0">
            <a:spAutoFit/>
          </a:bodyPr>
          <a:lstStyle/>
          <a:p>
            <a:r>
              <a:rPr lang="en-US" altLang="zh-CN" sz="2400" b="1" dirty="0" err="1">
                <a:solidFill>
                  <a:srgbClr val="4616B8"/>
                </a:solidFill>
              </a:rPr>
              <a:t>第二组四极</a:t>
            </a:r>
            <a:r>
              <a:rPr lang="en-US" altLang="zh-CN" sz="2400" b="1" dirty="0">
                <a:solidFill>
                  <a:srgbClr val="4616B8"/>
                </a:solidFill>
              </a:rPr>
              <a:t>—</a:t>
            </a:r>
            <a:r>
              <a:rPr lang="en-US" altLang="zh-CN" sz="2400" b="1" dirty="0" err="1">
                <a:solidFill>
                  <a:srgbClr val="4616B8"/>
                </a:solidFill>
              </a:rPr>
              <a:t>八极磁铁</a:t>
            </a:r>
            <a:endParaRPr lang="en-US" altLang="zh-CN" sz="2400" b="1" dirty="0">
              <a:solidFill>
                <a:srgbClr val="4616B8"/>
              </a:solidFill>
            </a:endParaRPr>
          </a:p>
        </p:txBody>
      </p:sp>
      <p:grpSp>
        <p:nvGrpSpPr>
          <p:cNvPr id="4" name="组合 3">
            <a:extLst>
              <a:ext uri="{FF2B5EF4-FFF2-40B4-BE49-F238E27FC236}">
                <a16:creationId xmlns:a16="http://schemas.microsoft.com/office/drawing/2014/main" id="{B696B8D7-FEDD-5183-8840-E62AF13489F9}"/>
              </a:ext>
            </a:extLst>
          </p:cNvPr>
          <p:cNvGrpSpPr/>
          <p:nvPr/>
        </p:nvGrpSpPr>
        <p:grpSpPr>
          <a:xfrm>
            <a:off x="596073" y="1755863"/>
            <a:ext cx="10932022" cy="1715686"/>
            <a:chOff x="1152236" y="1648743"/>
            <a:chExt cx="9862368" cy="1547813"/>
          </a:xfrm>
        </p:grpSpPr>
        <p:pic>
          <p:nvPicPr>
            <p:cNvPr id="36" name="图片 35">
              <a:extLst>
                <a:ext uri="{FF2B5EF4-FFF2-40B4-BE49-F238E27FC236}">
                  <a16:creationId xmlns:a16="http://schemas.microsoft.com/office/drawing/2014/main" id="{560635AA-A036-4819-AD87-EC1DC00780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1024" y="1991112"/>
              <a:ext cx="2044123" cy="1205444"/>
            </a:xfrm>
            <a:prstGeom prst="rect">
              <a:avLst/>
            </a:prstGeom>
          </p:spPr>
        </p:pic>
        <p:sp>
          <p:nvSpPr>
            <p:cNvPr id="63" name="Rounded Rectangle 19">
              <a:extLst>
                <a:ext uri="{FF2B5EF4-FFF2-40B4-BE49-F238E27FC236}">
                  <a16:creationId xmlns:a16="http://schemas.microsoft.com/office/drawing/2014/main" id="{E81AEB6B-40E5-4BFA-A839-FDD6E3D6AE01}"/>
                </a:ext>
              </a:extLst>
            </p:cNvPr>
            <p:cNvSpPr/>
            <p:nvPr/>
          </p:nvSpPr>
          <p:spPr>
            <a:xfrm>
              <a:off x="1276120" y="1648743"/>
              <a:ext cx="192024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高斯束斑</a:t>
              </a:r>
            </a:p>
          </p:txBody>
        </p:sp>
        <p:sp>
          <p:nvSpPr>
            <p:cNvPr id="6" name="Rounded Rectangle 19">
              <a:extLst>
                <a:ext uri="{FF2B5EF4-FFF2-40B4-BE49-F238E27FC236}">
                  <a16:creationId xmlns:a16="http://schemas.microsoft.com/office/drawing/2014/main" id="{E81AEB6B-40E5-4BFA-A839-FDD6E3D6AE01}"/>
                </a:ext>
              </a:extLst>
            </p:cNvPr>
            <p:cNvSpPr/>
            <p:nvPr/>
          </p:nvSpPr>
          <p:spPr>
            <a:xfrm>
              <a:off x="5070880" y="1648743"/>
              <a:ext cx="196596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拉长后束流</a:t>
              </a:r>
            </a:p>
          </p:txBody>
        </p:sp>
        <p:sp>
          <p:nvSpPr>
            <p:cNvPr id="7" name="Rounded Rectangle 19">
              <a:extLst>
                <a:ext uri="{FF2B5EF4-FFF2-40B4-BE49-F238E27FC236}">
                  <a16:creationId xmlns:a16="http://schemas.microsoft.com/office/drawing/2014/main" id="{E81AEB6B-40E5-4BFA-A839-FDD6E3D6AE01}"/>
                </a:ext>
              </a:extLst>
            </p:cNvPr>
            <p:cNvSpPr/>
            <p:nvPr/>
          </p:nvSpPr>
          <p:spPr>
            <a:xfrm>
              <a:off x="9048520" y="1648743"/>
              <a:ext cx="1874519"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一维均匀分布</a:t>
              </a:r>
            </a:p>
          </p:txBody>
        </p:sp>
        <p:sp>
          <p:nvSpPr>
            <p:cNvPr id="66" name="Right Arrow 22">
              <a:extLst>
                <a:ext uri="{FF2B5EF4-FFF2-40B4-BE49-F238E27FC236}">
                  <a16:creationId xmlns:a16="http://schemas.microsoft.com/office/drawing/2014/main" id="{45B9091A-3D19-4C7E-B941-CB698BAE4130}"/>
                </a:ext>
              </a:extLst>
            </p:cNvPr>
            <p:cNvSpPr/>
            <p:nvPr/>
          </p:nvSpPr>
          <p:spPr>
            <a:xfrm>
              <a:off x="3223044" y="2453415"/>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ight Arrow 22">
              <a:extLst>
                <a:ext uri="{FF2B5EF4-FFF2-40B4-BE49-F238E27FC236}">
                  <a16:creationId xmlns:a16="http://schemas.microsoft.com/office/drawing/2014/main" id="{45B9091A-3D19-4C7E-B941-CB698BAE4130}"/>
                </a:ext>
              </a:extLst>
            </p:cNvPr>
            <p:cNvSpPr/>
            <p:nvPr/>
          </p:nvSpPr>
          <p:spPr>
            <a:xfrm>
              <a:off x="4587308" y="2453415"/>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ight Arrow 22">
              <a:extLst>
                <a:ext uri="{FF2B5EF4-FFF2-40B4-BE49-F238E27FC236}">
                  <a16:creationId xmlns:a16="http://schemas.microsoft.com/office/drawing/2014/main" id="{45B9091A-3D19-4C7E-B941-CB698BAE4130}"/>
                </a:ext>
              </a:extLst>
            </p:cNvPr>
            <p:cNvSpPr/>
            <p:nvPr/>
          </p:nvSpPr>
          <p:spPr>
            <a:xfrm>
              <a:off x="7040880" y="2453415"/>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ight Arrow 22">
              <a:extLst>
                <a:ext uri="{FF2B5EF4-FFF2-40B4-BE49-F238E27FC236}">
                  <a16:creationId xmlns:a16="http://schemas.microsoft.com/office/drawing/2014/main" id="{45B9091A-3D19-4C7E-B941-CB698BAE4130}"/>
                </a:ext>
              </a:extLst>
            </p:cNvPr>
            <p:cNvSpPr/>
            <p:nvPr/>
          </p:nvSpPr>
          <p:spPr>
            <a:xfrm>
              <a:off x="8449056" y="2453415"/>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11">
              <a:extLst>
                <a:ext uri="{FF2B5EF4-FFF2-40B4-BE49-F238E27FC236}">
                  <a16:creationId xmlns:a16="http://schemas.microsoft.com/office/drawing/2014/main" id="{97C84230-4200-4DDA-A632-191A31CE64AA}"/>
                </a:ext>
              </a:extLst>
            </p:cNvPr>
            <p:cNvSpPr txBox="1"/>
            <p:nvPr/>
          </p:nvSpPr>
          <p:spPr>
            <a:xfrm>
              <a:off x="3822191" y="2709447"/>
              <a:ext cx="731520" cy="292608"/>
            </a:xfrm>
            <a:prstGeom prst="rect">
              <a:avLst/>
            </a:prstGeom>
            <a:noFill/>
          </p:spPr>
          <p:txBody>
            <a:bodyPr wrap="square" lIns="0" tIns="0" rIns="0" bIns="0">
              <a:spAutoFit/>
            </a:bodyPr>
            <a:lstStyle/>
            <a:p>
              <a:pPr algn="ctr"/>
              <a:r>
                <a:rPr lang="en-US" sz="1700" b="1" i="0" dirty="0">
                  <a:solidFill>
                    <a:srgbClr val="191919"/>
                  </a:solidFill>
                  <a:latin typeface="Arial"/>
                </a:rPr>
                <a:t>Q1</a:t>
              </a:r>
              <a:endParaRPr sz="1630" b="0" i="0" dirty="0">
                <a:solidFill>
                  <a:srgbClr val="373943"/>
                </a:solidFill>
                <a:latin typeface="Arial"/>
              </a:endParaRPr>
            </a:p>
          </p:txBody>
        </p:sp>
        <p:sp>
          <p:nvSpPr>
            <p:cNvPr id="11" name="TextBox 11">
              <a:extLst>
                <a:ext uri="{FF2B5EF4-FFF2-40B4-BE49-F238E27FC236}">
                  <a16:creationId xmlns:a16="http://schemas.microsoft.com/office/drawing/2014/main" id="{97C84230-4200-4DDA-A632-191A31CE64AA}"/>
                </a:ext>
              </a:extLst>
            </p:cNvPr>
            <p:cNvSpPr txBox="1"/>
            <p:nvPr/>
          </p:nvSpPr>
          <p:spPr>
            <a:xfrm>
              <a:off x="7589520" y="2709447"/>
              <a:ext cx="731520" cy="292608"/>
            </a:xfrm>
            <a:prstGeom prst="rect">
              <a:avLst/>
            </a:prstGeom>
            <a:noFill/>
          </p:spPr>
          <p:txBody>
            <a:bodyPr wrap="square" lIns="0" tIns="0" rIns="0" bIns="0">
              <a:spAutoFit/>
            </a:bodyPr>
            <a:lstStyle/>
            <a:p>
              <a:pPr algn="ctr"/>
              <a:r>
                <a:rPr lang="en-US" sz="1700" b="1" i="0" dirty="0">
                  <a:solidFill>
                    <a:srgbClr val="191919"/>
                  </a:solidFill>
                  <a:latin typeface="Arial"/>
                </a:rPr>
                <a:t>O1</a:t>
              </a:r>
              <a:endParaRPr sz="1630" b="0" i="0" dirty="0">
                <a:solidFill>
                  <a:srgbClr val="373943"/>
                </a:solidFill>
                <a:latin typeface="Arial"/>
              </a:endParaRPr>
            </a:p>
          </p:txBody>
        </p:sp>
        <p:pic>
          <p:nvPicPr>
            <p:cNvPr id="38" name="图片 37">
              <a:extLst>
                <a:ext uri="{FF2B5EF4-FFF2-40B4-BE49-F238E27FC236}">
                  <a16:creationId xmlns:a16="http://schemas.microsoft.com/office/drawing/2014/main" id="{626EF81B-021E-456E-8C80-C23611DCF0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5851" y="1979047"/>
              <a:ext cx="2048753" cy="1205444"/>
            </a:xfrm>
            <a:prstGeom prst="rect">
              <a:avLst/>
            </a:prstGeom>
          </p:spPr>
        </p:pic>
        <p:pic>
          <p:nvPicPr>
            <p:cNvPr id="44" name="图片 43">
              <a:extLst>
                <a:ext uri="{FF2B5EF4-FFF2-40B4-BE49-F238E27FC236}">
                  <a16:creationId xmlns:a16="http://schemas.microsoft.com/office/drawing/2014/main" id="{0D9C8FB2-DB9C-4789-AE83-45C2CBEB512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2236" y="1992713"/>
              <a:ext cx="2044124" cy="1202720"/>
            </a:xfrm>
            <a:prstGeom prst="rect">
              <a:avLst/>
            </a:prstGeom>
          </p:spPr>
        </p:pic>
        <p:pic>
          <p:nvPicPr>
            <p:cNvPr id="56" name="图片 55">
              <a:extLst>
                <a:ext uri="{FF2B5EF4-FFF2-40B4-BE49-F238E27FC236}">
                  <a16:creationId xmlns:a16="http://schemas.microsoft.com/office/drawing/2014/main" id="{F30C9EE2-8351-4B9D-A668-EF30DD5D6A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41171" y="2062047"/>
              <a:ext cx="648080" cy="648080"/>
            </a:xfrm>
            <a:prstGeom prst="rect">
              <a:avLst/>
            </a:prstGeom>
          </p:spPr>
        </p:pic>
        <p:pic>
          <p:nvPicPr>
            <p:cNvPr id="58" name="图片 57">
              <a:extLst>
                <a:ext uri="{FF2B5EF4-FFF2-40B4-BE49-F238E27FC236}">
                  <a16:creationId xmlns:a16="http://schemas.microsoft.com/office/drawing/2014/main" id="{2F02ADF2-B9DE-4EA5-89ED-1B6A16B290D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80376" y="2020327"/>
              <a:ext cx="731520" cy="731520"/>
            </a:xfrm>
            <a:prstGeom prst="rect">
              <a:avLst/>
            </a:prstGeom>
          </p:spPr>
        </p:pic>
      </p:grpSp>
      <p:grpSp>
        <p:nvGrpSpPr>
          <p:cNvPr id="5" name="组合 4">
            <a:extLst>
              <a:ext uri="{FF2B5EF4-FFF2-40B4-BE49-F238E27FC236}">
                <a16:creationId xmlns:a16="http://schemas.microsoft.com/office/drawing/2014/main" id="{00EECABD-3009-A7F8-2F48-D0EEA3B81A23}"/>
              </a:ext>
            </a:extLst>
          </p:cNvPr>
          <p:cNvGrpSpPr/>
          <p:nvPr/>
        </p:nvGrpSpPr>
        <p:grpSpPr>
          <a:xfrm>
            <a:off x="608374" y="4396556"/>
            <a:ext cx="10881587" cy="1808001"/>
            <a:chOff x="1088136" y="4092455"/>
            <a:chExt cx="9876017" cy="1640923"/>
          </a:xfrm>
        </p:grpSpPr>
        <p:pic>
          <p:nvPicPr>
            <p:cNvPr id="46" name="图片 45">
              <a:extLst>
                <a:ext uri="{FF2B5EF4-FFF2-40B4-BE49-F238E27FC236}">
                  <a16:creationId xmlns:a16="http://schemas.microsoft.com/office/drawing/2014/main" id="{FE180940-8C2F-47E2-8819-615B5E39FA7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70880" y="4495748"/>
              <a:ext cx="2048754" cy="1237630"/>
            </a:xfrm>
            <a:prstGeom prst="rect">
              <a:avLst/>
            </a:prstGeom>
          </p:spPr>
        </p:pic>
        <p:sp>
          <p:nvSpPr>
            <p:cNvPr id="12" name="Rounded Rectangle 19">
              <a:extLst>
                <a:ext uri="{FF2B5EF4-FFF2-40B4-BE49-F238E27FC236}">
                  <a16:creationId xmlns:a16="http://schemas.microsoft.com/office/drawing/2014/main" id="{E81AEB6B-40E5-4BFA-A839-FDD6E3D6AE01}"/>
                </a:ext>
              </a:extLst>
            </p:cNvPr>
            <p:cNvSpPr/>
            <p:nvPr/>
          </p:nvSpPr>
          <p:spPr>
            <a:xfrm>
              <a:off x="1276120" y="4092455"/>
              <a:ext cx="192024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一维均匀分布</a:t>
              </a:r>
            </a:p>
          </p:txBody>
        </p:sp>
        <p:sp>
          <p:nvSpPr>
            <p:cNvPr id="13" name="Rounded Rectangle 19">
              <a:extLst>
                <a:ext uri="{FF2B5EF4-FFF2-40B4-BE49-F238E27FC236}">
                  <a16:creationId xmlns:a16="http://schemas.microsoft.com/office/drawing/2014/main" id="{E81AEB6B-40E5-4BFA-A839-FDD6E3D6AE01}"/>
                </a:ext>
              </a:extLst>
            </p:cNvPr>
            <p:cNvSpPr/>
            <p:nvPr/>
          </p:nvSpPr>
          <p:spPr>
            <a:xfrm>
              <a:off x="5070880" y="4092455"/>
              <a:ext cx="2011680"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换向整形</a:t>
              </a:r>
            </a:p>
          </p:txBody>
        </p:sp>
        <p:sp>
          <p:nvSpPr>
            <p:cNvPr id="14" name="Rounded Rectangle 19">
              <a:extLst>
                <a:ext uri="{FF2B5EF4-FFF2-40B4-BE49-F238E27FC236}">
                  <a16:creationId xmlns:a16="http://schemas.microsoft.com/office/drawing/2014/main" id="{E81AEB6B-40E5-4BFA-A839-FDD6E3D6AE01}"/>
                </a:ext>
              </a:extLst>
            </p:cNvPr>
            <p:cNvSpPr/>
            <p:nvPr/>
          </p:nvSpPr>
          <p:spPr>
            <a:xfrm>
              <a:off x="9048520" y="4092455"/>
              <a:ext cx="1874519" cy="310896"/>
            </a:xfrm>
            <a:prstGeom prst="roundRect">
              <a:avLst/>
            </a:prstGeom>
            <a:solidFill>
              <a:srgbClr val="EFE9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400" b="1" dirty="0">
                  <a:solidFill>
                    <a:srgbClr val="4616B8"/>
                  </a:solidFill>
                  <a:latin typeface="Arial"/>
                </a:rPr>
                <a:t>二维均匀分布</a:t>
              </a:r>
            </a:p>
          </p:txBody>
        </p:sp>
        <p:sp>
          <p:nvSpPr>
            <p:cNvPr id="15" name="Right Arrow 22">
              <a:extLst>
                <a:ext uri="{FF2B5EF4-FFF2-40B4-BE49-F238E27FC236}">
                  <a16:creationId xmlns:a16="http://schemas.microsoft.com/office/drawing/2014/main" id="{45B9091A-3D19-4C7E-B941-CB698BAE4130}"/>
                </a:ext>
              </a:extLst>
            </p:cNvPr>
            <p:cNvSpPr/>
            <p:nvPr/>
          </p:nvSpPr>
          <p:spPr>
            <a:xfrm>
              <a:off x="3310128" y="4805687"/>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ight Arrow 22">
              <a:extLst>
                <a:ext uri="{FF2B5EF4-FFF2-40B4-BE49-F238E27FC236}">
                  <a16:creationId xmlns:a16="http://schemas.microsoft.com/office/drawing/2014/main" id="{45B9091A-3D19-4C7E-B941-CB698BAE4130}"/>
                </a:ext>
              </a:extLst>
            </p:cNvPr>
            <p:cNvSpPr/>
            <p:nvPr/>
          </p:nvSpPr>
          <p:spPr>
            <a:xfrm>
              <a:off x="4593532" y="4805687"/>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ight Arrow 22">
              <a:extLst>
                <a:ext uri="{FF2B5EF4-FFF2-40B4-BE49-F238E27FC236}">
                  <a16:creationId xmlns:a16="http://schemas.microsoft.com/office/drawing/2014/main" id="{45B9091A-3D19-4C7E-B941-CB698BAE4130}"/>
                </a:ext>
              </a:extLst>
            </p:cNvPr>
            <p:cNvSpPr/>
            <p:nvPr/>
          </p:nvSpPr>
          <p:spPr>
            <a:xfrm>
              <a:off x="7040880" y="4805687"/>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ight Arrow 22">
              <a:extLst>
                <a:ext uri="{FF2B5EF4-FFF2-40B4-BE49-F238E27FC236}">
                  <a16:creationId xmlns:a16="http://schemas.microsoft.com/office/drawing/2014/main" id="{45B9091A-3D19-4C7E-B941-CB698BAE4130}"/>
                </a:ext>
              </a:extLst>
            </p:cNvPr>
            <p:cNvSpPr/>
            <p:nvPr/>
          </p:nvSpPr>
          <p:spPr>
            <a:xfrm>
              <a:off x="8449056" y="4805687"/>
              <a:ext cx="457200" cy="274320"/>
            </a:xfrm>
            <a:prstGeom prst="rightArrow">
              <a:avLst/>
            </a:prstGeom>
            <a:solidFill>
              <a:srgbClr val="A66D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1">
              <a:extLst>
                <a:ext uri="{FF2B5EF4-FFF2-40B4-BE49-F238E27FC236}">
                  <a16:creationId xmlns:a16="http://schemas.microsoft.com/office/drawing/2014/main" id="{97C84230-4200-4DDA-A632-191A31CE64AA}"/>
                </a:ext>
              </a:extLst>
            </p:cNvPr>
            <p:cNvSpPr txBox="1"/>
            <p:nvPr/>
          </p:nvSpPr>
          <p:spPr>
            <a:xfrm>
              <a:off x="3822191" y="5052575"/>
              <a:ext cx="731520" cy="292608"/>
            </a:xfrm>
            <a:prstGeom prst="rect">
              <a:avLst/>
            </a:prstGeom>
            <a:noFill/>
          </p:spPr>
          <p:txBody>
            <a:bodyPr wrap="square" lIns="0" tIns="0" rIns="0" bIns="0">
              <a:spAutoFit/>
            </a:bodyPr>
            <a:lstStyle/>
            <a:p>
              <a:pPr algn="ctr"/>
              <a:r>
                <a:rPr lang="en-US" sz="1700" b="1" i="0" dirty="0">
                  <a:solidFill>
                    <a:srgbClr val="191919"/>
                  </a:solidFill>
                  <a:latin typeface="Arial"/>
                </a:rPr>
                <a:t>Q2</a:t>
              </a:r>
              <a:endParaRPr sz="1630" b="0" i="0" dirty="0">
                <a:solidFill>
                  <a:srgbClr val="373943"/>
                </a:solidFill>
                <a:latin typeface="Arial"/>
              </a:endParaRPr>
            </a:p>
          </p:txBody>
        </p:sp>
        <p:sp>
          <p:nvSpPr>
            <p:cNvPr id="20" name="TextBox 11">
              <a:extLst>
                <a:ext uri="{FF2B5EF4-FFF2-40B4-BE49-F238E27FC236}">
                  <a16:creationId xmlns:a16="http://schemas.microsoft.com/office/drawing/2014/main" id="{97C84230-4200-4DDA-A632-191A31CE64AA}"/>
                </a:ext>
              </a:extLst>
            </p:cNvPr>
            <p:cNvSpPr txBox="1"/>
            <p:nvPr/>
          </p:nvSpPr>
          <p:spPr>
            <a:xfrm>
              <a:off x="7589520" y="5052575"/>
              <a:ext cx="731520" cy="292608"/>
            </a:xfrm>
            <a:prstGeom prst="rect">
              <a:avLst/>
            </a:prstGeom>
            <a:noFill/>
          </p:spPr>
          <p:txBody>
            <a:bodyPr wrap="square" lIns="0" tIns="0" rIns="0" bIns="0">
              <a:spAutoFit/>
            </a:bodyPr>
            <a:lstStyle/>
            <a:p>
              <a:pPr algn="ctr"/>
              <a:r>
                <a:rPr lang="en-US" sz="1700" b="1" i="0" dirty="0">
                  <a:solidFill>
                    <a:srgbClr val="191919"/>
                  </a:solidFill>
                  <a:latin typeface="Arial"/>
                </a:rPr>
                <a:t>O2</a:t>
              </a:r>
              <a:endParaRPr sz="1630" b="0" i="0" dirty="0">
                <a:solidFill>
                  <a:srgbClr val="373943"/>
                </a:solidFill>
                <a:latin typeface="Arial"/>
              </a:endParaRPr>
            </a:p>
          </p:txBody>
        </p:sp>
        <p:pic>
          <p:nvPicPr>
            <p:cNvPr id="52" name="图片 51">
              <a:extLst>
                <a:ext uri="{FF2B5EF4-FFF2-40B4-BE49-F238E27FC236}">
                  <a16:creationId xmlns:a16="http://schemas.microsoft.com/office/drawing/2014/main" id="{9ADFCE3B-64D6-4316-B496-5E41B6C744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8136" y="4477285"/>
              <a:ext cx="2048753" cy="1205444"/>
            </a:xfrm>
            <a:prstGeom prst="rect">
              <a:avLst/>
            </a:prstGeom>
          </p:spPr>
        </p:pic>
        <p:pic>
          <p:nvPicPr>
            <p:cNvPr id="57" name="图片 56">
              <a:extLst>
                <a:ext uri="{FF2B5EF4-FFF2-40B4-BE49-F238E27FC236}">
                  <a16:creationId xmlns:a16="http://schemas.microsoft.com/office/drawing/2014/main" id="{E64837AB-6FBF-4E44-9036-FF617A23839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74043" y="4396153"/>
              <a:ext cx="655895" cy="655895"/>
            </a:xfrm>
            <a:prstGeom prst="rect">
              <a:avLst/>
            </a:prstGeom>
          </p:spPr>
        </p:pic>
        <p:pic>
          <p:nvPicPr>
            <p:cNvPr id="59" name="图片 58">
              <a:extLst>
                <a:ext uri="{FF2B5EF4-FFF2-40B4-BE49-F238E27FC236}">
                  <a16:creationId xmlns:a16="http://schemas.microsoft.com/office/drawing/2014/main" id="{CB35D03D-CACD-4CE5-95DB-4FD696BA8B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89520" y="4311429"/>
              <a:ext cx="722375" cy="722375"/>
            </a:xfrm>
            <a:prstGeom prst="rect">
              <a:avLst/>
            </a:prstGeom>
          </p:spPr>
        </p:pic>
        <p:pic>
          <p:nvPicPr>
            <p:cNvPr id="50" name="图片 49">
              <a:extLst>
                <a:ext uri="{FF2B5EF4-FFF2-40B4-BE49-F238E27FC236}">
                  <a16:creationId xmlns:a16="http://schemas.microsoft.com/office/drawing/2014/main" id="{4932372E-5DFD-410D-A043-36B38B53861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039183" y="4545395"/>
              <a:ext cx="1924970" cy="1168134"/>
            </a:xfrm>
            <a:prstGeom prst="rect">
              <a:avLst/>
            </a:prstGeom>
          </p:spPr>
        </p:pic>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399404" y="264339"/>
            <a:ext cx="10058400" cy="438582"/>
          </a:xfrm>
          <a:prstGeom prst="rect">
            <a:avLst/>
          </a:prstGeom>
          <a:noFill/>
        </p:spPr>
        <p:txBody>
          <a:bodyPr wrap="square" lIns="0" tIns="0" rIns="0" bIns="0">
            <a:spAutoFit/>
          </a:bodyPr>
          <a:lstStyle/>
          <a:p>
            <a:r>
              <a:rPr lang="zh-CN" altLang="en-US" sz="2800" b="1" dirty="0">
                <a:solidFill>
                  <a:srgbClr val="000000"/>
                </a:solidFill>
                <a:latin typeface="Arial"/>
              </a:rPr>
              <a:t>束流</a:t>
            </a:r>
            <a:r>
              <a:rPr lang="en-US" sz="2800" b="1" dirty="0" err="1">
                <a:solidFill>
                  <a:srgbClr val="000000"/>
                </a:solidFill>
                <a:latin typeface="Arial"/>
              </a:rPr>
              <a:t>光学分析与设计</a:t>
            </a:r>
            <a:r>
              <a:rPr lang="en-US" sz="1100" dirty="0">
                <a:solidFill>
                  <a:srgbClr val="000000"/>
                </a:solidFill>
                <a:latin typeface="Arial"/>
              </a:rPr>
              <a:t>[1]</a:t>
            </a:r>
            <a:endParaRPr lang="en-US" sz="2800" dirty="0">
              <a:solidFill>
                <a:srgbClr val="000000"/>
              </a:solidFill>
              <a:latin typeface="Arial"/>
            </a:endParaRPr>
          </a:p>
        </p:txBody>
      </p:sp>
      <p:sp>
        <p:nvSpPr>
          <p:cNvPr id="71" name="Rectangle 5">
            <a:extLst>
              <a:ext uri="{FF2B5EF4-FFF2-40B4-BE49-F238E27FC236}">
                <a16:creationId xmlns:a16="http://schemas.microsoft.com/office/drawing/2014/main" id="{2B0F2BD5-83D6-43EC-A5BD-EE6AB8372D97}"/>
              </a:ext>
            </a:extLst>
          </p:cNvPr>
          <p:cNvSpPr/>
          <p:nvPr/>
        </p:nvSpPr>
        <p:spPr>
          <a:xfrm>
            <a:off x="447800" y="818301"/>
            <a:ext cx="9015984" cy="20116"/>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 name="Rectangle 90"/>
          <p:cNvSpPr/>
          <p:nvPr/>
        </p:nvSpPr>
        <p:spPr>
          <a:xfrm>
            <a:off x="555496" y="1077177"/>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TextBox 91"/>
          <p:cNvSpPr txBox="1"/>
          <p:nvPr/>
        </p:nvSpPr>
        <p:spPr>
          <a:xfrm>
            <a:off x="701800" y="1038815"/>
            <a:ext cx="6461755" cy="369332"/>
          </a:xfrm>
          <a:prstGeom prst="rect">
            <a:avLst/>
          </a:prstGeom>
          <a:noFill/>
        </p:spPr>
        <p:txBody>
          <a:bodyPr wrap="square" lIns="0" tIns="0" rIns="0" bIns="0" anchor="ctr">
            <a:spAutoFit/>
          </a:bodyPr>
          <a:lstStyle/>
          <a:p>
            <a:pPr algn="l"/>
            <a:r>
              <a:rPr lang="en-US" sz="2400" b="1" i="0" dirty="0" err="1">
                <a:solidFill>
                  <a:srgbClr val="4D16C3"/>
                </a:solidFill>
                <a:latin typeface="Arial"/>
              </a:rPr>
              <a:t>四极与八极磁铁联合束流均</a:t>
            </a:r>
            <a:r>
              <a:rPr lang="zh-CN" altLang="en-US" sz="2400" b="1" dirty="0">
                <a:solidFill>
                  <a:srgbClr val="4D16C3"/>
                </a:solidFill>
                <a:latin typeface="Arial"/>
              </a:rPr>
              <a:t>整</a:t>
            </a:r>
            <a:endParaRPr sz="2400" b="1" i="0" dirty="0">
              <a:solidFill>
                <a:srgbClr val="4D16C3"/>
              </a:solidFill>
              <a:latin typeface="Arial"/>
            </a:endParaRPr>
          </a:p>
        </p:txBody>
      </p:sp>
      <p:sp>
        <p:nvSpPr>
          <p:cNvPr id="94" name="TextBox 93"/>
          <p:cNvSpPr txBox="1"/>
          <p:nvPr/>
        </p:nvSpPr>
        <p:spPr>
          <a:xfrm>
            <a:off x="576072" y="5595041"/>
            <a:ext cx="201168" cy="237744"/>
          </a:xfrm>
          <a:prstGeom prst="rect">
            <a:avLst/>
          </a:prstGeom>
          <a:noFill/>
        </p:spPr>
        <p:txBody>
          <a:bodyPr wrap="square" lIns="0" tIns="0" rIns="0" bIns="0" anchor="ctr">
            <a:spAutoFit/>
          </a:bodyPr>
          <a:lstStyle/>
          <a:p>
            <a:pPr algn="l"/>
            <a:r>
              <a:rPr sz="1920" b="1" i="0" dirty="0">
                <a:solidFill>
                  <a:srgbClr val="551CDC"/>
                </a:solidFill>
                <a:latin typeface="Arial"/>
              </a:rPr>
              <a:t>•</a:t>
            </a:r>
          </a:p>
        </p:txBody>
      </p:sp>
      <p:sp>
        <p:nvSpPr>
          <p:cNvPr id="95" name="TextBox 94"/>
          <p:cNvSpPr txBox="1"/>
          <p:nvPr/>
        </p:nvSpPr>
        <p:spPr>
          <a:xfrm>
            <a:off x="804672" y="5582244"/>
            <a:ext cx="10789920" cy="246221"/>
          </a:xfrm>
          <a:prstGeom prst="rect">
            <a:avLst/>
          </a:prstGeom>
          <a:noFill/>
        </p:spPr>
        <p:txBody>
          <a:bodyPr wrap="square" lIns="0" tIns="0" rIns="0" bIns="0" anchor="ctr">
            <a:spAutoFit/>
          </a:bodyPr>
          <a:lstStyle/>
          <a:p>
            <a:r>
              <a:rPr lang="zh-CN" altLang="en-US" sz="1600" dirty="0">
                <a:solidFill>
                  <a:srgbClr val="282B39"/>
                </a:solidFill>
              </a:rPr>
              <a:t>已知初始高斯束流分布和目标均匀分布，可通过解析方法估计四极与八极磁铁的所需强度</a:t>
            </a:r>
          </a:p>
        </p:txBody>
      </p:sp>
      <p:sp>
        <p:nvSpPr>
          <p:cNvPr id="96" name="TextBox 95"/>
          <p:cNvSpPr txBox="1"/>
          <p:nvPr/>
        </p:nvSpPr>
        <p:spPr>
          <a:xfrm>
            <a:off x="576072" y="5977149"/>
            <a:ext cx="201168" cy="237744"/>
          </a:xfrm>
          <a:prstGeom prst="rect">
            <a:avLst/>
          </a:prstGeom>
          <a:noFill/>
        </p:spPr>
        <p:txBody>
          <a:bodyPr wrap="square" lIns="0" tIns="0" rIns="0" bIns="0" anchor="ctr">
            <a:spAutoFit/>
          </a:bodyPr>
          <a:lstStyle/>
          <a:p>
            <a:pPr algn="l"/>
            <a:r>
              <a:rPr sz="1920" b="1" i="0">
                <a:solidFill>
                  <a:srgbClr val="551CDC"/>
                </a:solidFill>
                <a:latin typeface="Arial"/>
              </a:rPr>
              <a:t>•</a:t>
            </a:r>
          </a:p>
        </p:txBody>
      </p:sp>
      <p:sp>
        <p:nvSpPr>
          <p:cNvPr id="97" name="TextBox 96"/>
          <p:cNvSpPr txBox="1"/>
          <p:nvPr/>
        </p:nvSpPr>
        <p:spPr>
          <a:xfrm>
            <a:off x="804672" y="5982055"/>
            <a:ext cx="10789920" cy="246221"/>
          </a:xfrm>
          <a:prstGeom prst="rect">
            <a:avLst/>
          </a:prstGeom>
          <a:noFill/>
        </p:spPr>
        <p:txBody>
          <a:bodyPr wrap="square" lIns="0" tIns="0" rIns="0" bIns="0" anchor="ctr">
            <a:spAutoFit/>
          </a:bodyPr>
          <a:lstStyle/>
          <a:p>
            <a:r>
              <a:rPr lang="zh-CN" altLang="en-US" sz="1600" dirty="0">
                <a:solidFill>
                  <a:srgbClr val="282B39"/>
                </a:solidFill>
              </a:rPr>
              <a:t>解析模型为磁铁系统设计提供初始参数</a:t>
            </a:r>
          </a:p>
        </p:txBody>
      </p:sp>
      <p:pic>
        <p:nvPicPr>
          <p:cNvPr id="7" name="图片 6">
            <a:extLst>
              <a:ext uri="{FF2B5EF4-FFF2-40B4-BE49-F238E27FC236}">
                <a16:creationId xmlns:a16="http://schemas.microsoft.com/office/drawing/2014/main" id="{9CE7BF71-DE0F-48A4-B4AC-4D5726A04643}"/>
              </a:ext>
            </a:extLst>
          </p:cNvPr>
          <p:cNvPicPr>
            <a:picLocks noChangeAspect="1"/>
          </p:cNvPicPr>
          <p:nvPr/>
        </p:nvPicPr>
        <p:blipFill>
          <a:blip r:embed="rId3"/>
          <a:stretch>
            <a:fillRect/>
          </a:stretch>
        </p:blipFill>
        <p:spPr>
          <a:xfrm>
            <a:off x="3999039" y="1386001"/>
            <a:ext cx="3584322" cy="2217589"/>
          </a:xfrm>
          <a:prstGeom prst="rect">
            <a:avLst/>
          </a:prstGeom>
        </p:spPr>
      </p:pic>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0858417C-6196-45C5-B21F-1C93D06B4364}"/>
                  </a:ext>
                </a:extLst>
              </p:cNvPr>
              <p:cNvSpPr txBox="1"/>
              <p:nvPr/>
            </p:nvSpPr>
            <p:spPr>
              <a:xfrm>
                <a:off x="243665" y="1717476"/>
                <a:ext cx="3695805" cy="1367747"/>
              </a:xfrm>
              <a:prstGeom prst="rect">
                <a:avLst/>
              </a:prstGeom>
              <a:noFill/>
            </p:spPr>
            <p:txBody>
              <a:bodyPr wrap="square">
                <a:spAutoFit/>
              </a:bodyPr>
              <a:lstStyle/>
              <a:p>
                <a:pPr/>
                <a14:m>
                  <m:oMathPara xmlns:m="http://schemas.openxmlformats.org/officeDocument/2006/math">
                    <m:oMathParaPr>
                      <m:jc m:val="center"/>
                    </m:oMathParaPr>
                    <m:oMath>
                      <m:d>
                        <m:dPr>
                          <m:begChr m:val="["/>
                          <m:endChr m:val="]"/>
                          <m:ctrlPr>
                            <a:rPr lang="zh-CN" altLang="en-US" sz="1400" i="1">
                              <a:solidFill>
                                <a:schemeClr val="tx1"/>
                              </a:solidFill>
                              <a:latin typeface="Cambria Math" panose="02040503050406030204" pitchFamily="18" charset="0"/>
                            </a:rPr>
                          </m:ctrlPr>
                        </m:dPr>
                        <m:e>
                          <m:eqArr>
                            <m:eqArrPr>
                              <m:ctrlPr>
                                <a:rPr lang="zh-CN" altLang="en-US" sz="1400" i="1">
                                  <a:solidFill>
                                    <a:schemeClr val="tx1"/>
                                  </a:solidFill>
                                  <a:latin typeface="Cambria Math" panose="02040503050406030204" pitchFamily="18" charset="0"/>
                                </a:rPr>
                              </m:ctrlPr>
                            </m:eqArrPr>
                            <m:e>
                              <m:r>
                                <a:rPr lang="zh-CN" altLang="en-US" sz="140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𝑥</m:t>
                                  </m:r>
                                </m:e>
                                <m:sub>
                                  <m:r>
                                    <a:rPr lang="zh-CN" altLang="en-US" sz="1400" i="0">
                                      <a:solidFill>
                                        <a:schemeClr val="tx1"/>
                                      </a:solidFill>
                                      <a:latin typeface="Cambria Math" panose="02040503050406030204" pitchFamily="18" charset="0"/>
                                    </a:rPr>
                                    <m:t>0</m:t>
                                  </m:r>
                                </m:sub>
                              </m:sSub>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𝑥</m:t>
                                  </m:r>
                                  <m:r>
                                    <a:rPr lang="zh-CN" altLang="en-US" sz="1400" i="0">
                                      <a:solidFill>
                                        <a:schemeClr val="tx1"/>
                                      </a:solidFill>
                                      <a:latin typeface="Cambria Math" panose="02040503050406030204" pitchFamily="18" charset="0"/>
                                    </a:rPr>
                                    <m:t>0</m:t>
                                  </m:r>
                                </m:sub>
                              </m:sSub>
                              <m:r>
                                <a:rPr lang="zh-CN" altLang="en-US" sz="1400" i="0">
                                  <a:solidFill>
                                    <a:schemeClr val="tx1"/>
                                  </a:solidFill>
                                  <a:latin typeface="Cambria Math" panose="02040503050406030204" pitchFamily="18" charset="0"/>
                                </a:rPr>
                                <m:t>−</m:t>
                              </m:r>
                              <m:f>
                                <m:fPr>
                                  <m:ctrlPr>
                                    <a:rPr lang="zh-CN" altLang="en-US" sz="1400" i="1">
                                      <a:solidFill>
                                        <a:schemeClr val="tx1"/>
                                      </a:solidFill>
                                      <a:latin typeface="Cambria Math" panose="02040503050406030204" pitchFamily="18" charset="0"/>
                                    </a:rPr>
                                  </m:ctrlPr>
                                </m:fPr>
                                <m:num>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𝑥</m:t>
                                      </m:r>
                                    </m:e>
                                    <m:sub>
                                      <m:r>
                                        <a:rPr lang="zh-CN" altLang="en-US" sz="1400" i="0">
                                          <a:solidFill>
                                            <a:schemeClr val="tx1"/>
                                          </a:solidFill>
                                          <a:latin typeface="Cambria Math" panose="02040503050406030204" pitchFamily="18" charset="0"/>
                                        </a:rPr>
                                        <m:t>0</m:t>
                                      </m:r>
                                    </m:sub>
                                  </m:sSub>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i="0">
                                          <a:solidFill>
                                            <a:schemeClr val="tx1"/>
                                          </a:solidFill>
                                          <a:latin typeface="Cambria Math" panose="02040503050406030204" pitchFamily="18" charset="0"/>
                                        </a:rPr>
                                        <m:t>1</m:t>
                                      </m:r>
                                    </m:sub>
                                  </m:sSub>
                                </m:den>
                              </m:f>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0</m:t>
                                  </m:r>
                                </m:sub>
                              </m:sSub>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𝑦</m:t>
                                  </m:r>
                                  <m:r>
                                    <a:rPr lang="zh-CN" altLang="en-US" sz="1400" i="0">
                                      <a:solidFill>
                                        <a:schemeClr val="tx1"/>
                                      </a:solidFill>
                                      <a:latin typeface="Cambria Math" panose="02040503050406030204" pitchFamily="18" charset="0"/>
                                    </a:rPr>
                                    <m:t>0</m:t>
                                  </m:r>
                                </m:sub>
                              </m:sSub>
                              <m:r>
                                <a:rPr lang="zh-CN" altLang="en-US" sz="1400" i="0">
                                  <a:solidFill>
                                    <a:schemeClr val="tx1"/>
                                  </a:solidFill>
                                  <a:latin typeface="Cambria Math" panose="02040503050406030204" pitchFamily="18" charset="0"/>
                                </a:rPr>
                                <m:t>+</m:t>
                              </m:r>
                              <m:f>
                                <m:fPr>
                                  <m:ctrlPr>
                                    <a:rPr lang="zh-CN" altLang="en-US" sz="1400" i="1">
                                      <a:solidFill>
                                        <a:schemeClr val="tx1"/>
                                      </a:solidFill>
                                      <a:latin typeface="Cambria Math" panose="02040503050406030204" pitchFamily="18" charset="0"/>
                                    </a:rPr>
                                  </m:ctrlPr>
                                </m:fPr>
                                <m:num>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0</m:t>
                                      </m:r>
                                    </m:sub>
                                  </m:sSub>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i="0">
                                          <a:solidFill>
                                            <a:schemeClr val="tx1"/>
                                          </a:solidFill>
                                          <a:latin typeface="Cambria Math" panose="02040503050406030204" pitchFamily="18" charset="0"/>
                                        </a:rPr>
                                        <m:t>1</m:t>
                                      </m:r>
                                    </m:sub>
                                  </m:sSub>
                                </m:den>
                              </m:f>
                            </m:e>
                          </m:eqArr>
                        </m:e>
                      </m:d>
                      <m:r>
                        <a:rPr lang="zh-CN" altLang="en-US" sz="1400" i="0">
                          <a:solidFill>
                            <a:schemeClr val="tx1"/>
                          </a:solidFill>
                          <a:latin typeface="Cambria Math" panose="02040503050406030204" pitchFamily="18" charset="0"/>
                        </a:rPr>
                        <m:t>=</m:t>
                      </m:r>
                      <m:d>
                        <m:dPr>
                          <m:begChr m:val="["/>
                          <m:endChr m:val="]"/>
                          <m:ctrlPr>
                            <a:rPr lang="zh-CN" altLang="en-US" sz="1400" i="1">
                              <a:solidFill>
                                <a:schemeClr val="tx1"/>
                              </a:solidFill>
                              <a:latin typeface="Cambria Math" panose="02040503050406030204" pitchFamily="18" charset="0"/>
                            </a:rPr>
                          </m:ctrlPr>
                        </m:dPr>
                        <m:e>
                          <m:m>
                            <m:mPr>
                              <m:plcHide m:val="on"/>
                              <m:mcs>
                                <m:mc>
                                  <m:mcPr>
                                    <m:count m:val="4"/>
                                    <m:mcJc m:val="center"/>
                                  </m:mcPr>
                                </m:mc>
                              </m:mcs>
                              <m:ctrlPr>
                                <a:rPr lang="zh-CN" altLang="en-US" sz="1400" i="1">
                                  <a:solidFill>
                                    <a:schemeClr val="tx1"/>
                                  </a:solidFill>
                                  <a:latin typeface="Cambria Math" panose="02040503050406030204" pitchFamily="18" charset="0"/>
                                </a:rPr>
                              </m:ctrlPr>
                            </m:mPr>
                            <m:mr>
                              <m:e>
                                <m:r>
                                  <a:rPr lang="zh-CN" altLang="en-US" sz="1400" i="0">
                                    <a:solidFill>
                                      <a:schemeClr val="tx1"/>
                                    </a:solidFill>
                                    <a:latin typeface="Cambria Math" panose="02040503050406030204" pitchFamily="18" charset="0"/>
                                  </a:rPr>
                                  <m:t>1</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mr>
                            <m:mr>
                              <m:e>
                                <m:r>
                                  <a:rPr lang="zh-CN" altLang="en-US" sz="1400" i="0">
                                    <a:solidFill>
                                      <a:schemeClr val="tx1"/>
                                    </a:solidFill>
                                    <a:latin typeface="Cambria Math" panose="02040503050406030204" pitchFamily="18" charset="0"/>
                                  </a:rPr>
                                  <m:t>−</m:t>
                                </m:r>
                                <m:f>
                                  <m:fPr>
                                    <m:ctrlPr>
                                      <a:rPr lang="zh-CN" altLang="en-US" sz="1400" i="0">
                                        <a:solidFill>
                                          <a:schemeClr val="tx1"/>
                                        </a:solidFill>
                                        <a:latin typeface="Cambria Math" panose="02040503050406030204" pitchFamily="18" charset="0"/>
                                      </a:rPr>
                                    </m:ctrlPr>
                                  </m:fPr>
                                  <m:num>
                                    <m:r>
                                      <a:rPr lang="zh-CN" altLang="en-US" sz="1400" i="0">
                                        <a:solidFill>
                                          <a:schemeClr val="tx1"/>
                                        </a:solidFill>
                                        <a:latin typeface="Cambria Math" panose="02040503050406030204" pitchFamily="18" charset="0"/>
                                      </a:rPr>
                                      <m:t>1</m:t>
                                    </m:r>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i="0">
                                            <a:solidFill>
                                              <a:schemeClr val="tx1"/>
                                            </a:solidFill>
                                            <a:latin typeface="Cambria Math" panose="02040503050406030204" pitchFamily="18" charset="0"/>
                                          </a:rPr>
                                          <m:t>1</m:t>
                                        </m:r>
                                      </m:sub>
                                    </m:sSub>
                                  </m:den>
                                </m:f>
                              </m:e>
                              <m:e>
                                <m:r>
                                  <a:rPr lang="zh-CN" altLang="en-US" sz="1400" i="0">
                                    <a:solidFill>
                                      <a:schemeClr val="tx1"/>
                                    </a:solidFill>
                                    <a:latin typeface="Cambria Math" panose="02040503050406030204" pitchFamily="18" charset="0"/>
                                  </a:rPr>
                                  <m:t>1</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mr>
                            <m:mr>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1</m:t>
                                </m:r>
                              </m:e>
                              <m:e>
                                <m:r>
                                  <a:rPr lang="zh-CN" altLang="en-US" sz="1400" i="0">
                                    <a:solidFill>
                                      <a:schemeClr val="tx1"/>
                                    </a:solidFill>
                                    <a:latin typeface="Cambria Math" panose="02040503050406030204" pitchFamily="18" charset="0"/>
                                  </a:rPr>
                                  <m:t>0</m:t>
                                </m:r>
                              </m:e>
                            </m:mr>
                            <m:mr>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e>
                                <m:f>
                                  <m:fPr>
                                    <m:ctrlPr>
                                      <a:rPr lang="zh-CN" altLang="en-US" sz="1400" i="0">
                                        <a:solidFill>
                                          <a:schemeClr val="tx1"/>
                                        </a:solidFill>
                                        <a:latin typeface="Cambria Math" panose="02040503050406030204" pitchFamily="18" charset="0"/>
                                      </a:rPr>
                                    </m:ctrlPr>
                                  </m:fPr>
                                  <m:num>
                                    <m:r>
                                      <a:rPr lang="zh-CN" altLang="en-US" sz="1400" i="0">
                                        <a:solidFill>
                                          <a:schemeClr val="tx1"/>
                                        </a:solidFill>
                                        <a:latin typeface="Cambria Math" panose="02040503050406030204" pitchFamily="18" charset="0"/>
                                      </a:rPr>
                                      <m:t>1</m:t>
                                    </m:r>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i="0">
                                            <a:solidFill>
                                              <a:schemeClr val="tx1"/>
                                            </a:solidFill>
                                            <a:latin typeface="Cambria Math" panose="02040503050406030204" pitchFamily="18" charset="0"/>
                                          </a:rPr>
                                          <m:t>1</m:t>
                                        </m:r>
                                      </m:sub>
                                    </m:sSub>
                                  </m:den>
                                </m:f>
                              </m:e>
                              <m:e>
                                <m:r>
                                  <a:rPr lang="zh-CN" altLang="en-US" sz="1400" i="0">
                                    <a:solidFill>
                                      <a:schemeClr val="tx1"/>
                                    </a:solidFill>
                                    <a:latin typeface="Cambria Math" panose="02040503050406030204" pitchFamily="18" charset="0"/>
                                  </a:rPr>
                                  <m:t>1</m:t>
                                </m:r>
                              </m:e>
                            </m:mr>
                          </m:m>
                        </m:e>
                      </m:d>
                      <m:r>
                        <a:rPr lang="zh-CN" altLang="en-US" sz="1400" i="0">
                          <a:solidFill>
                            <a:schemeClr val="tx1"/>
                          </a:solidFill>
                          <a:latin typeface="Cambria Math" panose="02040503050406030204" pitchFamily="18" charset="0"/>
                        </a:rPr>
                        <m:t>×</m:t>
                      </m:r>
                      <m:d>
                        <m:dPr>
                          <m:begChr m:val="["/>
                          <m:endChr m:val="]"/>
                          <m:ctrlPr>
                            <a:rPr lang="zh-CN" altLang="en-US" sz="1400" i="1">
                              <a:solidFill>
                                <a:schemeClr val="tx1"/>
                              </a:solidFill>
                              <a:latin typeface="Cambria Math" panose="02040503050406030204" pitchFamily="18" charset="0"/>
                            </a:rPr>
                          </m:ctrlPr>
                        </m:dPr>
                        <m:e>
                          <m:eqArr>
                            <m:eqArrPr>
                              <m:ctrlPr>
                                <a:rPr lang="zh-CN" altLang="en-US" sz="1400" i="1">
                                  <a:solidFill>
                                    <a:schemeClr val="tx1"/>
                                  </a:solidFill>
                                  <a:latin typeface="Cambria Math" panose="02040503050406030204" pitchFamily="18" charset="0"/>
                                </a:rPr>
                              </m:ctrlPr>
                            </m:eqArrPr>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𝑥</m:t>
                                  </m:r>
                                </m:e>
                                <m:sub>
                                  <m:r>
                                    <a:rPr lang="zh-CN" altLang="en-US" sz="1400" i="0">
                                      <a:solidFill>
                                        <a:schemeClr val="tx1"/>
                                      </a:solidFill>
                                      <a:latin typeface="Cambria Math" panose="02040503050406030204" pitchFamily="18" charset="0"/>
                                    </a:rPr>
                                    <m:t>0</m:t>
                                  </m:r>
                                </m:sub>
                              </m:sSub>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𝑥</m:t>
                                  </m:r>
                                  <m:r>
                                    <a:rPr lang="zh-CN" altLang="en-US" sz="1400" i="0">
                                      <a:solidFill>
                                        <a:schemeClr val="tx1"/>
                                      </a:solidFill>
                                      <a:latin typeface="Cambria Math" panose="02040503050406030204" pitchFamily="18" charset="0"/>
                                    </a:rPr>
                                    <m:t>0</m:t>
                                  </m:r>
                                </m:sub>
                              </m:sSub>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0</m:t>
                                  </m:r>
                                </m:sub>
                              </m:sSub>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𝑦</m:t>
                                  </m:r>
                                  <m:r>
                                    <a:rPr lang="zh-CN" altLang="en-US" sz="1400" i="0">
                                      <a:solidFill>
                                        <a:schemeClr val="tx1"/>
                                      </a:solidFill>
                                      <a:latin typeface="Cambria Math" panose="02040503050406030204" pitchFamily="18" charset="0"/>
                                    </a:rPr>
                                    <m:t>0</m:t>
                                  </m:r>
                                </m:sub>
                              </m:sSub>
                            </m:e>
                          </m:eqArr>
                        </m:e>
                      </m:d>
                    </m:oMath>
                  </m:oMathPara>
                </a14:m>
                <a:endParaRPr lang="zh-CN" altLang="en-US" dirty="0"/>
              </a:p>
            </p:txBody>
          </p:sp>
        </mc:Choice>
        <mc:Fallback xmlns="">
          <p:sp>
            <p:nvSpPr>
              <p:cNvPr id="42" name="文本框 41">
                <a:extLst>
                  <a:ext uri="{FF2B5EF4-FFF2-40B4-BE49-F238E27FC236}">
                    <a16:creationId xmlns:a16="http://schemas.microsoft.com/office/drawing/2014/main" id="{0858417C-6196-45C5-B21F-1C93D06B4364}"/>
                  </a:ext>
                </a:extLst>
              </p:cNvPr>
              <p:cNvSpPr txBox="1">
                <a:spLocks noRot="1" noChangeAspect="1" noMove="1" noResize="1" noEditPoints="1" noAdjustHandles="1" noChangeArrowheads="1" noChangeShapeType="1" noTextEdit="1"/>
              </p:cNvSpPr>
              <p:nvPr/>
            </p:nvSpPr>
            <p:spPr>
              <a:xfrm>
                <a:off x="243665" y="1717476"/>
                <a:ext cx="3695805" cy="1367747"/>
              </a:xfrm>
              <a:prstGeom prst="rect">
                <a:avLst/>
              </a:prstGeom>
              <a:blipFill>
                <a:blip r:embed="rId4"/>
                <a:stretch>
                  <a:fillRect/>
                </a:stretch>
              </a:blipFill>
            </p:spPr>
            <p:txBody>
              <a:bodyPr/>
              <a:lstStyle/>
              <a:p>
                <a:r>
                  <a:rPr lang="zh-CN" altLang="en-US">
                    <a:noFill/>
                  </a:rPr>
                  <a:t> </a:t>
                </a:r>
              </a:p>
            </p:txBody>
          </p:sp>
        </mc:Fallback>
      </mc:AlternateContent>
      <p:cxnSp>
        <p:nvCxnSpPr>
          <p:cNvPr id="10" name="直接箭头连接符 9">
            <a:extLst>
              <a:ext uri="{FF2B5EF4-FFF2-40B4-BE49-F238E27FC236}">
                <a16:creationId xmlns:a16="http://schemas.microsoft.com/office/drawing/2014/main" id="{08D1C9F8-F5EC-450A-A365-07D904925F2C}"/>
              </a:ext>
            </a:extLst>
          </p:cNvPr>
          <p:cNvCxnSpPr>
            <a:cxnSpLocks/>
          </p:cNvCxnSpPr>
          <p:nvPr/>
        </p:nvCxnSpPr>
        <p:spPr>
          <a:xfrm flipH="1">
            <a:off x="3600844" y="2497697"/>
            <a:ext cx="1132887" cy="146288"/>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a:extLst>
              <a:ext uri="{FF2B5EF4-FFF2-40B4-BE49-F238E27FC236}">
                <a16:creationId xmlns:a16="http://schemas.microsoft.com/office/drawing/2014/main" id="{2A6ECB72-8106-4FE3-8C5D-0B841CACA91B}"/>
              </a:ext>
            </a:extLst>
          </p:cNvPr>
          <p:cNvCxnSpPr>
            <a:cxnSpLocks/>
          </p:cNvCxnSpPr>
          <p:nvPr/>
        </p:nvCxnSpPr>
        <p:spPr>
          <a:xfrm flipH="1">
            <a:off x="3148255" y="2607417"/>
            <a:ext cx="2280350" cy="1244586"/>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7496DBC3-C103-4AB3-A186-6D6436D7233B}"/>
                  </a:ext>
                </a:extLst>
              </p:cNvPr>
              <p:cNvSpPr txBox="1"/>
              <p:nvPr/>
            </p:nvSpPr>
            <p:spPr>
              <a:xfrm>
                <a:off x="1067146" y="3284073"/>
                <a:ext cx="2181944" cy="1631409"/>
              </a:xfrm>
              <a:prstGeom prst="rect">
                <a:avLst/>
              </a:prstGeom>
              <a:noFill/>
            </p:spPr>
            <p:txBody>
              <a:bodyPr wrap="square">
                <a:spAutoFit/>
              </a:bodyPr>
              <a:lstStyle/>
              <a:p>
                <a:pPr/>
                <a14:m>
                  <m:oMathPara xmlns:m="http://schemas.openxmlformats.org/officeDocument/2006/math">
                    <m:oMath>
                      <m:d>
                        <m:dPr>
                          <m:begChr m:val="["/>
                          <m:endChr m:val="]"/>
                          <m:ctrlPr>
                            <a:rPr lang="zh-CN" altLang="en-US" sz="1400" i="1">
                              <a:solidFill>
                                <a:schemeClr val="tx1"/>
                              </a:solidFill>
                              <a:latin typeface="Cambria Math" panose="02040503050406030204" pitchFamily="18" charset="0"/>
                            </a:rPr>
                          </m:ctrlPr>
                        </m:dPr>
                        <m:e>
                          <m:eqArr>
                            <m:eqArrPr>
                              <m:ctrlPr>
                                <a:rPr lang="zh-CN" altLang="en-US" sz="1400" i="1">
                                  <a:solidFill>
                                    <a:schemeClr val="tx1"/>
                                  </a:solidFill>
                                  <a:latin typeface="Cambria Math" panose="02040503050406030204" pitchFamily="18" charset="0"/>
                                </a:rPr>
                              </m:ctrlPr>
                            </m:eqArrPr>
                            <m:e>
                              <m:r>
                                <a:rPr lang="zh-CN" altLang="en-US" sz="1400">
                                  <a:solidFill>
                                    <a:schemeClr val="tx1"/>
                                  </a:solidFill>
                                  <a:latin typeface="Cambria Math" panose="02040503050406030204" pitchFamily="18" charset="0"/>
                                </a:rPr>
                                <m:t>&amp;</m:t>
                              </m:r>
                              <m:r>
                                <a:rPr lang="en-US" altLang="zh-CN" sz="1400" b="0" i="1" smtClean="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𝑥</m:t>
                                  </m:r>
                                  <m:r>
                                    <a:rPr lang="zh-CN" altLang="en-US" sz="1400" i="0">
                                      <a:solidFill>
                                        <a:schemeClr val="tx1"/>
                                      </a:solidFill>
                                      <a:latin typeface="Cambria Math" panose="02040503050406030204" pitchFamily="18" charset="0"/>
                                    </a:rPr>
                                    <m:t>0</m:t>
                                  </m:r>
                                </m:sub>
                              </m:sSub>
                              <m:r>
                                <a:rPr lang="zh-CN" altLang="en-US" sz="1400" i="0">
                                  <a:solidFill>
                                    <a:schemeClr val="tx1"/>
                                  </a:solidFill>
                                  <a:latin typeface="Cambria Math" panose="02040503050406030204" pitchFamily="18" charset="0"/>
                                </a:rPr>
                                <m:t>−</m:t>
                              </m:r>
                              <m:f>
                                <m:fPr>
                                  <m:ctrlPr>
                                    <a:rPr lang="zh-CN" altLang="en-US" sz="1400" i="1">
                                      <a:solidFill>
                                        <a:schemeClr val="tx1"/>
                                      </a:solidFill>
                                      <a:latin typeface="Cambria Math" panose="02040503050406030204" pitchFamily="18" charset="0"/>
                                    </a:rPr>
                                  </m:ctrlPr>
                                </m:fPr>
                                <m:num>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𝑥</m:t>
                                      </m:r>
                                    </m:e>
                                    <m:sub>
                                      <m:r>
                                        <a:rPr lang="zh-CN" altLang="en-US" sz="1400" i="0">
                                          <a:solidFill>
                                            <a:schemeClr val="tx1"/>
                                          </a:solidFill>
                                          <a:latin typeface="Cambria Math" panose="02040503050406030204" pitchFamily="18" charset="0"/>
                                        </a:rPr>
                                        <m:t>0</m:t>
                                      </m:r>
                                    </m:sub>
                                  </m:sSub>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i="0">
                                          <a:solidFill>
                                            <a:schemeClr val="tx1"/>
                                          </a:solidFill>
                                          <a:latin typeface="Cambria Math" panose="02040503050406030204" pitchFamily="18" charset="0"/>
                                        </a:rPr>
                                        <m:t>1</m:t>
                                      </m:r>
                                    </m:sub>
                                  </m:sSub>
                                </m:den>
                              </m:f>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0</m:t>
                                  </m:r>
                                </m:sub>
                              </m:sSub>
                              <m:r>
                                <a:rPr lang="en-US" altLang="zh-CN" sz="1400" b="0" i="1" smtClean="0">
                                  <a:solidFill>
                                    <a:schemeClr val="tx1"/>
                                  </a:solidFill>
                                  <a:latin typeface="Cambria Math" panose="02040503050406030204" pitchFamily="18" charset="0"/>
                                </a:rPr>
                                <m:t>+</m:t>
                              </m:r>
                              <m:sSub>
                                <m:sSubPr>
                                  <m:ctrlPr>
                                    <a:rPr lang="en-US" altLang="zh-CN" sz="1400" b="0" i="1" smtClean="0">
                                      <a:solidFill>
                                        <a:schemeClr val="tx1"/>
                                      </a:solidFill>
                                      <a:latin typeface="Cambria Math" panose="02040503050406030204" pitchFamily="18" charset="0"/>
                                    </a:rPr>
                                  </m:ctrlPr>
                                </m:sSubPr>
                                <m:e>
                                  <m:r>
                                    <a:rPr lang="en-US" altLang="zh-CN" sz="1400" b="0" i="1" smtClean="0">
                                      <a:solidFill>
                                        <a:schemeClr val="tx1"/>
                                      </a:solidFill>
                                      <a:latin typeface="Cambria Math" panose="02040503050406030204" pitchFamily="18" charset="0"/>
                                    </a:rPr>
                                    <m:t>𝐿</m:t>
                                  </m:r>
                                </m:e>
                                <m:sub>
                                  <m:r>
                                    <a:rPr lang="en-US" altLang="zh-CN" sz="1400" b="0" i="1" smtClean="0">
                                      <a:solidFill>
                                        <a:schemeClr val="tx1"/>
                                      </a:solidFill>
                                      <a:latin typeface="Cambria Math" panose="02040503050406030204" pitchFamily="18" charset="0"/>
                                    </a:rPr>
                                    <m:t>1</m:t>
                                  </m:r>
                                </m:sub>
                              </m:sSub>
                              <m:r>
                                <a:rPr lang="en-US" altLang="zh-CN" sz="1400" b="0" i="1" smtClean="0">
                                  <a:solidFill>
                                    <a:schemeClr val="tx1"/>
                                  </a:solidFill>
                                  <a:latin typeface="Cambria Math" panose="02040503050406030204" pitchFamily="18" charset="0"/>
                                </a:rPr>
                                <m:t>⋅</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𝑦</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a:latin typeface="Cambria Math" panose="02040503050406030204" pitchFamily="18" charset="0"/>
                                            </a:rPr>
                                            <m:t>0</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𝑓</m:t>
                                          </m:r>
                                        </m:e>
                                        <m:sub>
                                          <m:r>
                                            <a:rPr lang="zh-CN" altLang="en-US" sz="1400">
                                              <a:latin typeface="Cambria Math" panose="02040503050406030204" pitchFamily="18" charset="0"/>
                                            </a:rPr>
                                            <m:t>1</m:t>
                                          </m:r>
                                        </m:sub>
                                      </m:sSub>
                                    </m:den>
                                  </m:f>
                                </m:e>
                              </m:d>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𝑦</m:t>
                                  </m:r>
                                  <m:r>
                                    <a:rPr lang="zh-CN" altLang="en-US" sz="1400" i="0">
                                      <a:solidFill>
                                        <a:schemeClr val="tx1"/>
                                      </a:solidFill>
                                      <a:latin typeface="Cambria Math" panose="02040503050406030204" pitchFamily="18" charset="0"/>
                                    </a:rPr>
                                    <m:t>0</m:t>
                                  </m:r>
                                </m:sub>
                              </m:sSub>
                              <m:r>
                                <a:rPr lang="zh-CN" altLang="en-US" sz="1400" i="0">
                                  <a:solidFill>
                                    <a:schemeClr val="tx1"/>
                                  </a:solidFill>
                                  <a:latin typeface="Cambria Math" panose="02040503050406030204" pitchFamily="18" charset="0"/>
                                </a:rPr>
                                <m:t>+</m:t>
                              </m:r>
                              <m:f>
                                <m:fPr>
                                  <m:ctrlPr>
                                    <a:rPr lang="zh-CN" altLang="en-US" sz="1400" i="1">
                                      <a:solidFill>
                                        <a:schemeClr val="tx1"/>
                                      </a:solidFill>
                                      <a:latin typeface="Cambria Math" panose="02040503050406030204" pitchFamily="18" charset="0"/>
                                    </a:rPr>
                                  </m:ctrlPr>
                                </m:fPr>
                                <m:num>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0</m:t>
                                      </m:r>
                                    </m:sub>
                                  </m:sSub>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i="0">
                                          <a:solidFill>
                                            <a:schemeClr val="tx1"/>
                                          </a:solidFill>
                                          <a:latin typeface="Cambria Math" panose="02040503050406030204" pitchFamily="18" charset="0"/>
                                        </a:rPr>
                                        <m:t>1</m:t>
                                      </m:r>
                                    </m:sub>
                                  </m:sSub>
                                </m:den>
                              </m:f>
                            </m:e>
                          </m:eqArr>
                        </m:e>
                      </m:d>
                    </m:oMath>
                  </m:oMathPara>
                </a14:m>
                <a:endParaRPr lang="zh-CN" altLang="en-US" sz="1400" dirty="0">
                  <a:solidFill>
                    <a:schemeClr val="tx1"/>
                  </a:solidFill>
                </a:endParaRPr>
              </a:p>
            </p:txBody>
          </p:sp>
        </mc:Choice>
        <mc:Fallback xmlns="">
          <p:sp>
            <p:nvSpPr>
              <p:cNvPr id="52" name="文本框 51">
                <a:extLst>
                  <a:ext uri="{FF2B5EF4-FFF2-40B4-BE49-F238E27FC236}">
                    <a16:creationId xmlns:a16="http://schemas.microsoft.com/office/drawing/2014/main" id="{7496DBC3-C103-4AB3-A186-6D6436D7233B}"/>
                  </a:ext>
                </a:extLst>
              </p:cNvPr>
              <p:cNvSpPr txBox="1">
                <a:spLocks noRot="1" noChangeAspect="1" noMove="1" noResize="1" noEditPoints="1" noAdjustHandles="1" noChangeArrowheads="1" noChangeShapeType="1" noTextEdit="1"/>
              </p:cNvSpPr>
              <p:nvPr/>
            </p:nvSpPr>
            <p:spPr>
              <a:xfrm>
                <a:off x="1067146" y="3284073"/>
                <a:ext cx="2181944" cy="1631409"/>
              </a:xfrm>
              <a:prstGeom prst="rect">
                <a:avLst/>
              </a:prstGeom>
              <a:blipFill>
                <a:blip r:embed="rId5"/>
                <a:stretch>
                  <a:fillRect/>
                </a:stretch>
              </a:blipFill>
            </p:spPr>
            <p:txBody>
              <a:bodyPr/>
              <a:lstStyle/>
              <a:p>
                <a:r>
                  <a:rPr lang="zh-CN" altLang="en-US">
                    <a:noFill/>
                  </a:rPr>
                  <a:t> </a:t>
                </a:r>
              </a:p>
            </p:txBody>
          </p:sp>
        </mc:Fallback>
      </mc:AlternateContent>
      <p:cxnSp>
        <p:nvCxnSpPr>
          <p:cNvPr id="53" name="直接箭头连接符 52">
            <a:extLst>
              <a:ext uri="{FF2B5EF4-FFF2-40B4-BE49-F238E27FC236}">
                <a16:creationId xmlns:a16="http://schemas.microsoft.com/office/drawing/2014/main" id="{56B989BE-96CB-4427-B1E9-6B6663DBC06E}"/>
              </a:ext>
            </a:extLst>
          </p:cNvPr>
          <p:cNvCxnSpPr>
            <a:cxnSpLocks/>
          </p:cNvCxnSpPr>
          <p:nvPr/>
        </p:nvCxnSpPr>
        <p:spPr>
          <a:xfrm flipH="1">
            <a:off x="4800093" y="2642460"/>
            <a:ext cx="867690" cy="1209543"/>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id="{59A1B72F-0A41-4C1D-99D5-25D5916ABCE7}"/>
              </a:ext>
            </a:extLst>
          </p:cNvPr>
          <p:cNvGrpSpPr/>
          <p:nvPr/>
        </p:nvGrpSpPr>
        <p:grpSpPr>
          <a:xfrm>
            <a:off x="3814486" y="3693838"/>
            <a:ext cx="2313992" cy="1686103"/>
            <a:chOff x="5542383" y="4001203"/>
            <a:chExt cx="2313992" cy="1686103"/>
          </a:xfrm>
        </p:grpSpPr>
        <mc:AlternateContent xmlns:mc="http://schemas.openxmlformats.org/markup-compatibility/2006" xmlns:a14="http://schemas.microsoft.com/office/drawing/2010/main">
          <mc:Choice Requires="a14">
            <p:sp>
              <p:nvSpPr>
                <p:cNvPr id="56" name="文本框 55">
                  <a:extLst>
                    <a:ext uri="{FF2B5EF4-FFF2-40B4-BE49-F238E27FC236}">
                      <a16:creationId xmlns:a16="http://schemas.microsoft.com/office/drawing/2014/main" id="{49ACCE4B-4F97-44C3-99A8-C9DA2E8C180E}"/>
                    </a:ext>
                  </a:extLst>
                </p:cNvPr>
                <p:cNvSpPr txBox="1"/>
                <p:nvPr/>
              </p:nvSpPr>
              <p:spPr>
                <a:xfrm>
                  <a:off x="5542383" y="4001203"/>
                  <a:ext cx="2313992" cy="1686103"/>
                </a:xfrm>
                <a:prstGeom prst="rect">
                  <a:avLst/>
                </a:prstGeom>
                <a:noFill/>
              </p:spPr>
              <p:txBody>
                <a:bodyPr wrap="square">
                  <a:spAutoFit/>
                </a:bodyPr>
                <a:lstStyle/>
                <a:p>
                  <a:pPr/>
                  <a14:m>
                    <m:oMathPara xmlns:m="http://schemas.openxmlformats.org/officeDocument/2006/math">
                      <m:oMath>
                        <m:d>
                          <m:dPr>
                            <m:begChr m:val="["/>
                            <m:endChr m:val="]"/>
                            <m:ctrlPr>
                              <a:rPr lang="zh-CN" altLang="en-US" sz="1400" i="1">
                                <a:solidFill>
                                  <a:schemeClr val="tx1"/>
                                </a:solidFill>
                                <a:latin typeface="Cambria Math" panose="02040503050406030204" pitchFamily="18" charset="0"/>
                              </a:rPr>
                            </m:ctrlPr>
                          </m:dPr>
                          <m:e>
                            <m:eqArr>
                              <m:eqArrPr>
                                <m:ctrlPr>
                                  <a:rPr lang="zh-CN" altLang="en-US" sz="1400" i="1">
                                    <a:solidFill>
                                      <a:schemeClr val="tx1"/>
                                    </a:solidFill>
                                    <a:latin typeface="Cambria Math" panose="02040503050406030204" pitchFamily="18" charset="0"/>
                                  </a:rPr>
                                </m:ctrlPr>
                              </m:eqArrPr>
                              <m:e>
                                <m:r>
                                  <a:rPr lang="zh-CN" altLang="en-US" sz="1400">
                                    <a:solidFill>
                                      <a:schemeClr val="tx1"/>
                                    </a:solidFill>
                                    <a:latin typeface="Cambria Math" panose="02040503050406030204" pitchFamily="18" charset="0"/>
                                  </a:rPr>
                                  <m:t>&amp;</m:t>
                                </m:r>
                                <m:r>
                                  <a:rPr lang="en-US" altLang="zh-CN" sz="1400" b="0" i="1" smtClean="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𝑥</m:t>
                                    </m:r>
                                    <m:r>
                                      <a:rPr lang="zh-CN" altLang="en-US" sz="1400" i="0">
                                        <a:solidFill>
                                          <a:schemeClr val="tx1"/>
                                        </a:solidFill>
                                        <a:latin typeface="Cambria Math" panose="02040503050406030204" pitchFamily="18" charset="0"/>
                                      </a:rPr>
                                      <m:t>0</m:t>
                                    </m:r>
                                  </m:sub>
                                </m:sSub>
                                <m:r>
                                  <a:rPr lang="zh-CN" altLang="en-US" sz="1400" i="0">
                                    <a:solidFill>
                                      <a:schemeClr val="tx1"/>
                                    </a:solidFill>
                                    <a:latin typeface="Cambria Math" panose="02040503050406030204" pitchFamily="18" charset="0"/>
                                  </a:rPr>
                                  <m:t>−</m:t>
                                </m:r>
                                <m:f>
                                  <m:fPr>
                                    <m:ctrlPr>
                                      <a:rPr lang="zh-CN" altLang="en-US" sz="1400" i="1">
                                        <a:solidFill>
                                          <a:schemeClr val="tx1"/>
                                        </a:solidFill>
                                        <a:latin typeface="Cambria Math" panose="02040503050406030204" pitchFamily="18" charset="0"/>
                                      </a:rPr>
                                    </m:ctrlPr>
                                  </m:fPr>
                                  <m:num>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𝑥</m:t>
                                        </m:r>
                                      </m:e>
                                      <m:sub>
                                        <m:r>
                                          <a:rPr lang="zh-CN" altLang="en-US" sz="1400" i="0">
                                            <a:solidFill>
                                              <a:schemeClr val="tx1"/>
                                            </a:solidFill>
                                            <a:latin typeface="Cambria Math" panose="02040503050406030204" pitchFamily="18" charset="0"/>
                                          </a:rPr>
                                          <m:t>0</m:t>
                                        </m:r>
                                      </m:sub>
                                    </m:sSub>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i="0">
                                            <a:solidFill>
                                              <a:schemeClr val="tx1"/>
                                            </a:solidFill>
                                            <a:latin typeface="Cambria Math" panose="02040503050406030204" pitchFamily="18" charset="0"/>
                                          </a:rPr>
                                          <m:t>1</m:t>
                                        </m:r>
                                      </m:sub>
                                    </m:sSub>
                                  </m:den>
                                </m:f>
                              </m:e>
                              <m:e>
                                <m:r>
                                  <a:rPr lang="zh-CN" altLang="en-US" sz="1400" i="0">
                                    <a:solidFill>
                                      <a:schemeClr val="tx1"/>
                                    </a:solidFill>
                                    <a:latin typeface="Cambria Math" panose="02040503050406030204" pitchFamily="18" charset="0"/>
                                  </a:rPr>
                                  <m:t>&amp;</m:t>
                                </m:r>
                                <m:sSub>
                                  <m:sSubPr>
                                    <m:ctrlPr>
                                      <a:rPr lang="zh-CN" altLang="en-US" sz="1400" i="1">
                                        <a:latin typeface="Cambria Math" panose="02040503050406030204" pitchFamily="18" charset="0"/>
                                      </a:rPr>
                                    </m:ctrlPr>
                                  </m:sSub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en-US" altLang="zh-CN" sz="1400" b="0" i="0" smtClean="0">
                                            <a:latin typeface="Cambria Math" panose="02040503050406030204" pitchFamily="18" charset="0"/>
                                          </a:rPr>
                                          <m:t>1</m:t>
                                        </m:r>
                                      </m:sub>
                                    </m:sSub>
                                    <m:r>
                                      <a:rPr lang="en-US" altLang="zh-CN" sz="1400" b="0" i="1" smtClean="0">
                                        <a:latin typeface="Cambria Math" panose="02040503050406030204" pitchFamily="18" charset="0"/>
                                      </a:rPr>
                                      <m:t>=</m:t>
                                    </m:r>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0</m:t>
                                    </m:r>
                                  </m:sub>
                                </m:sSub>
                                <m:r>
                                  <a:rPr lang="en-US" altLang="zh-CN" sz="1400" b="0" i="1" smtClean="0">
                                    <a:solidFill>
                                      <a:schemeClr val="tx1"/>
                                    </a:solidFill>
                                    <a:latin typeface="Cambria Math" panose="02040503050406030204" pitchFamily="18" charset="0"/>
                                  </a:rPr>
                                  <m:t>+</m:t>
                                </m:r>
                                <m:sSub>
                                  <m:sSubPr>
                                    <m:ctrlPr>
                                      <a:rPr lang="en-US" altLang="zh-CN" sz="1400" b="0" i="1" smtClean="0">
                                        <a:solidFill>
                                          <a:schemeClr val="tx1"/>
                                        </a:solidFill>
                                        <a:latin typeface="Cambria Math" panose="02040503050406030204" pitchFamily="18" charset="0"/>
                                      </a:rPr>
                                    </m:ctrlPr>
                                  </m:sSubPr>
                                  <m:e>
                                    <m:r>
                                      <a:rPr lang="en-US" altLang="zh-CN" sz="1400" b="0" i="1" smtClean="0">
                                        <a:solidFill>
                                          <a:schemeClr val="tx1"/>
                                        </a:solidFill>
                                        <a:latin typeface="Cambria Math" panose="02040503050406030204" pitchFamily="18" charset="0"/>
                                      </a:rPr>
                                      <m:t>𝐿</m:t>
                                    </m:r>
                                  </m:e>
                                  <m:sub>
                                    <m:r>
                                      <a:rPr lang="en-US" altLang="zh-CN" sz="1400" b="0" i="1" smtClean="0">
                                        <a:solidFill>
                                          <a:schemeClr val="tx1"/>
                                        </a:solidFill>
                                        <a:latin typeface="Cambria Math" panose="02040503050406030204" pitchFamily="18" charset="0"/>
                                      </a:rPr>
                                      <m:t>1</m:t>
                                    </m:r>
                                  </m:sub>
                                </m:sSub>
                                <m:r>
                                  <a:rPr lang="en-US" altLang="zh-CN" sz="1400" b="0" i="1" smtClean="0">
                                    <a:solidFill>
                                      <a:schemeClr val="tx1"/>
                                    </a:solidFill>
                                    <a:latin typeface="Cambria Math" panose="02040503050406030204" pitchFamily="18" charset="0"/>
                                  </a:rPr>
                                  <m:t>⋅</m:t>
                                </m:r>
                                <m:d>
                                  <m:dPr>
                                    <m:ctrlPr>
                                      <a:rPr lang="zh-CN" altLang="en-US" sz="1400" i="1">
                                        <a:solidFill>
                                          <a:schemeClr val="tx1"/>
                                        </a:solidFill>
                                        <a:latin typeface="Cambria Math" panose="02040503050406030204" pitchFamily="18" charset="0"/>
                                      </a:rPr>
                                    </m:ctrlPr>
                                  </m:dPr>
                                  <m:e>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𝑦</m:t>
                                        </m:r>
                                        <m:r>
                                          <a:rPr lang="zh-CN" altLang="en-US" sz="1400">
                                            <a:solidFill>
                                              <a:schemeClr val="tx1"/>
                                            </a:solidFill>
                                            <a:latin typeface="Cambria Math" panose="02040503050406030204" pitchFamily="18" charset="0"/>
                                          </a:rPr>
                                          <m:t>0</m:t>
                                        </m:r>
                                      </m:sub>
                                    </m:sSub>
                                    <m:r>
                                      <a:rPr lang="zh-CN" altLang="en-US" sz="1400">
                                        <a:solidFill>
                                          <a:schemeClr val="tx1"/>
                                        </a:solidFill>
                                        <a:latin typeface="Cambria Math" panose="02040503050406030204" pitchFamily="18" charset="0"/>
                                      </a:rPr>
                                      <m:t>+</m:t>
                                    </m:r>
                                    <m:f>
                                      <m:fPr>
                                        <m:ctrlPr>
                                          <a:rPr lang="zh-CN" altLang="en-US" sz="1400" i="1">
                                            <a:solidFill>
                                              <a:schemeClr val="tx1"/>
                                            </a:solidFill>
                                            <a:latin typeface="Cambria Math" panose="02040503050406030204" pitchFamily="18" charset="0"/>
                                          </a:rPr>
                                        </m:ctrlPr>
                                      </m:fPr>
                                      <m:num>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a:solidFill>
                                                  <a:schemeClr val="tx1"/>
                                                </a:solidFill>
                                                <a:latin typeface="Cambria Math" panose="02040503050406030204" pitchFamily="18" charset="0"/>
                                              </a:rPr>
                                              <m:t>0</m:t>
                                            </m:r>
                                          </m:sub>
                                        </m:sSub>
                                      </m:num>
                                      <m:den>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𝑓</m:t>
                                            </m:r>
                                          </m:e>
                                          <m:sub>
                                            <m:r>
                                              <a:rPr lang="zh-CN" altLang="en-US" sz="1400">
                                                <a:solidFill>
                                                  <a:schemeClr val="tx1"/>
                                                </a:solidFill>
                                                <a:latin typeface="Cambria Math" panose="02040503050406030204" pitchFamily="18" charset="0"/>
                                              </a:rPr>
                                              <m:t>1</m:t>
                                            </m:r>
                                          </m:sub>
                                        </m:sSub>
                                      </m:den>
                                    </m:f>
                                  </m:e>
                                </m:d>
                              </m:e>
                              <m:e>
                                <m:r>
                                  <a:rPr lang="zh-CN" altLang="en-US" sz="1400" i="0">
                                    <a:solidFill>
                                      <a:schemeClr val="tx1"/>
                                    </a:solidFill>
                                    <a:latin typeface="Cambria Math" panose="02040503050406030204" pitchFamily="18" charset="0"/>
                                  </a:rPr>
                                  <m:t>&amp;</m:t>
                                </m:r>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𝑝</m:t>
                                    </m:r>
                                  </m:e>
                                  <m:sub>
                                    <m:r>
                                      <a:rPr lang="zh-CN" altLang="en-US" sz="1400" i="1">
                                        <a:latin typeface="Cambria Math" panose="02040503050406030204" pitchFamily="18" charset="0"/>
                                      </a:rPr>
                                      <m:t>𝑦</m:t>
                                    </m:r>
                                    <m:r>
                                      <a:rPr lang="en-US" altLang="zh-CN" sz="1400" b="0" i="0" smtClean="0">
                                        <a:latin typeface="Cambria Math" panose="02040503050406030204" pitchFamily="18" charset="0"/>
                                      </a:rPr>
                                      <m:t>2</m:t>
                                    </m:r>
                                  </m:sub>
                                </m:sSub>
                                <m:r>
                                  <a:rPr lang="en-US" altLang="zh-CN" sz="1400" b="0" i="1" smtClean="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𝑦</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a:latin typeface="Cambria Math" panose="02040503050406030204" pitchFamily="18" charset="0"/>
                                          </a:rPr>
                                          <m:t>0</m:t>
                                        </m:r>
                                      </m:sub>
                                    </m:sSub>
                                  </m:num>
                                  <m:den>
                                    <m:r>
                                      <a:rPr lang="zh-CN" altLang="en-US" sz="1400" i="1">
                                        <a:latin typeface="Cambria Math" panose="02040503050406030204" pitchFamily="18" charset="0"/>
                                      </a:rPr>
                                      <m:t>𝑓</m:t>
                                    </m:r>
                                    <m:r>
                                      <a:rPr lang="zh-CN" altLang="en-US" sz="1400">
                                        <a:latin typeface="Cambria Math" panose="02040503050406030204" pitchFamily="18" charset="0"/>
                                      </a:rPr>
                                      <m:t>1</m:t>
                                    </m:r>
                                  </m:den>
                                </m:f>
                                <m:r>
                                  <a:rPr lang="en-US" altLang="zh-CN" sz="1400" b="0" i="0" smtClean="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𝐾</m:t>
                                        </m:r>
                                      </m:e>
                                      <m:sub>
                                        <m:r>
                                          <a:rPr lang="zh-CN" altLang="en-US" sz="1400">
                                            <a:latin typeface="Cambria Math" panose="02040503050406030204" pitchFamily="18" charset="0"/>
                                          </a:rPr>
                                          <m:t>8</m:t>
                                        </m:r>
                                      </m:sub>
                                    </m:sSub>
                                  </m:num>
                                  <m:den>
                                    <m:r>
                                      <a:rPr lang="zh-CN" altLang="en-US" sz="1400">
                                        <a:latin typeface="Cambria Math" panose="02040503050406030204" pitchFamily="18" charset="0"/>
                                      </a:rPr>
                                      <m:t>6</m:t>
                                    </m:r>
                                  </m:den>
                                </m:f>
                                <m:r>
                                  <a:rPr lang="zh-CN" altLang="en-US" sz="1400">
                                    <a:latin typeface="Cambria Math" panose="02040503050406030204" pitchFamily="18" charset="0"/>
                                  </a:rPr>
                                  <m:t>⋅</m:t>
                                </m:r>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𝑦</m:t>
                                    </m:r>
                                  </m:e>
                                  <m:sub>
                                    <m:r>
                                      <a:rPr lang="zh-CN" altLang="en-US" sz="1400">
                                        <a:latin typeface="Cambria Math" panose="02040503050406030204" pitchFamily="18" charset="0"/>
                                      </a:rPr>
                                      <m:t>1</m:t>
                                    </m:r>
                                  </m:sub>
                                  <m:sup>
                                    <m:r>
                                      <a:rPr lang="zh-CN" altLang="en-US" sz="1400">
                                        <a:latin typeface="Cambria Math" panose="02040503050406030204" pitchFamily="18" charset="0"/>
                                      </a:rPr>
                                      <m:t>3</m:t>
                                    </m:r>
                                  </m:sup>
                                </m:sSubSup>
                              </m:e>
                            </m:eqArr>
                          </m:e>
                        </m:d>
                      </m:oMath>
                    </m:oMathPara>
                  </a14:m>
                  <a:endParaRPr lang="zh-CN" altLang="en-US" sz="1400" dirty="0">
                    <a:solidFill>
                      <a:schemeClr val="tx1"/>
                    </a:solidFill>
                  </a:endParaRPr>
                </a:p>
              </p:txBody>
            </p:sp>
          </mc:Choice>
          <mc:Fallback xmlns="">
            <p:sp>
              <p:nvSpPr>
                <p:cNvPr id="56" name="文本框 55">
                  <a:extLst>
                    <a:ext uri="{FF2B5EF4-FFF2-40B4-BE49-F238E27FC236}">
                      <a16:creationId xmlns:a16="http://schemas.microsoft.com/office/drawing/2014/main" id="{49ACCE4B-4F97-44C3-99A8-C9DA2E8C180E}"/>
                    </a:ext>
                  </a:extLst>
                </p:cNvPr>
                <p:cNvSpPr txBox="1">
                  <a:spLocks noRot="1" noChangeAspect="1" noMove="1" noResize="1" noEditPoints="1" noAdjustHandles="1" noChangeArrowheads="1" noChangeShapeType="1" noTextEdit="1"/>
                </p:cNvSpPr>
                <p:nvPr/>
              </p:nvSpPr>
              <p:spPr>
                <a:xfrm>
                  <a:off x="5542383" y="4001203"/>
                  <a:ext cx="2313992" cy="1686103"/>
                </a:xfrm>
                <a:prstGeom prst="rect">
                  <a:avLst/>
                </a:prstGeom>
                <a:blipFill>
                  <a:blip r:embed="rId6"/>
                  <a:stretch>
                    <a:fillRect/>
                  </a:stretch>
                </a:blipFill>
              </p:spPr>
              <p:txBody>
                <a:bodyPr/>
                <a:lstStyle/>
                <a:p>
                  <a:r>
                    <a:rPr lang="zh-CN" altLang="en-US">
                      <a:noFill/>
                    </a:rPr>
                    <a:t> </a:t>
                  </a:r>
                </a:p>
              </p:txBody>
            </p:sp>
          </mc:Fallback>
        </mc:AlternateContent>
        <p:sp>
          <p:nvSpPr>
            <p:cNvPr id="19" name="矩形 18">
              <a:extLst>
                <a:ext uri="{FF2B5EF4-FFF2-40B4-BE49-F238E27FC236}">
                  <a16:creationId xmlns:a16="http://schemas.microsoft.com/office/drawing/2014/main" id="{B0E6E021-4D5D-4651-9156-850D37F08BBD}"/>
                </a:ext>
              </a:extLst>
            </p:cNvPr>
            <p:cNvSpPr/>
            <p:nvPr/>
          </p:nvSpPr>
          <p:spPr>
            <a:xfrm>
              <a:off x="7042282" y="5175923"/>
              <a:ext cx="587934" cy="413794"/>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2D6A550B-F3EE-41CA-AFAB-169C577BB65B}"/>
                  </a:ext>
                </a:extLst>
              </p:cNvPr>
              <p:cNvSpPr txBox="1"/>
              <p:nvPr/>
            </p:nvSpPr>
            <p:spPr>
              <a:xfrm>
                <a:off x="7708761" y="1720174"/>
                <a:ext cx="4280337" cy="1503360"/>
              </a:xfrm>
              <a:prstGeom prst="rect">
                <a:avLst/>
              </a:prstGeom>
              <a:noFill/>
            </p:spPr>
            <p:txBody>
              <a:bodyPr wrap="square">
                <a:spAutoFit/>
              </a:bodyPr>
              <a:lstStyle/>
              <a:p>
                <a:pPr/>
                <a14:m>
                  <m:oMathPara xmlns:m="http://schemas.openxmlformats.org/officeDocument/2006/math">
                    <m:oMath>
                      <m:d>
                        <m:dPr>
                          <m:begChr m:val="["/>
                          <m:endChr m:val="]"/>
                          <m:ctrlPr>
                            <a:rPr lang="zh-CN" altLang="en-US" sz="1400" i="1">
                              <a:solidFill>
                                <a:schemeClr val="tx1"/>
                              </a:solidFill>
                              <a:latin typeface="Cambria Math" panose="02040503050406030204" pitchFamily="18" charset="0"/>
                            </a:rPr>
                          </m:ctrlPr>
                        </m:dPr>
                        <m:e>
                          <m:eqArr>
                            <m:eqArrPr>
                              <m:ctrlPr>
                                <a:rPr lang="zh-CN" altLang="en-US" sz="1400" i="1">
                                  <a:solidFill>
                                    <a:schemeClr val="tx1"/>
                                  </a:solidFill>
                                  <a:latin typeface="Cambria Math" panose="02040503050406030204" pitchFamily="18" charset="0"/>
                                </a:rPr>
                              </m:ctrlPr>
                            </m:eqArrPr>
                            <m:e>
                              <m:r>
                                <a:rPr lang="zh-CN" altLang="en-US" sz="1400">
                                  <a:solidFill>
                                    <a:schemeClr val="tx1"/>
                                  </a:solidFill>
                                  <a:latin typeface="Cambria Math" panose="02040503050406030204" pitchFamily="18" charset="0"/>
                                </a:rPr>
                                <m:t>&amp;</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𝐿</m:t>
                                  </m:r>
                                </m:e>
                                <m:sub>
                                  <m:r>
                                    <a:rPr lang="en-US" altLang="zh-CN" sz="1400" b="0" i="1" smtClean="0">
                                      <a:latin typeface="Cambria Math" panose="02040503050406030204" pitchFamily="18" charset="0"/>
                                    </a:rPr>
                                    <m:t>2</m:t>
                                  </m:r>
                                </m:sub>
                              </m:sSub>
                              <m:r>
                                <a:rPr lang="en-US" altLang="zh-CN" sz="1400" i="1">
                                  <a:latin typeface="Cambria Math" panose="02040503050406030204" pitchFamily="18" charset="0"/>
                                </a:rPr>
                                <m:t>⋅</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𝑥</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𝑥</m:t>
                                          </m:r>
                                        </m:e>
                                        <m:sub>
                                          <m:r>
                                            <a:rPr lang="zh-CN" altLang="en-US" sz="1400">
                                              <a:latin typeface="Cambria Math" panose="02040503050406030204" pitchFamily="18" charset="0"/>
                                            </a:rPr>
                                            <m:t>0</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𝑓</m:t>
                                          </m:r>
                                        </m:e>
                                        <m:sub>
                                          <m:r>
                                            <a:rPr lang="zh-CN" altLang="en-US" sz="1400">
                                              <a:latin typeface="Cambria Math" panose="02040503050406030204" pitchFamily="18" charset="0"/>
                                            </a:rPr>
                                            <m:t>1</m:t>
                                          </m:r>
                                        </m:sub>
                                      </m:sSub>
                                    </m:den>
                                  </m:f>
                                </m:e>
                              </m:d>
                            </m:e>
                            <m:e>
                              <m:r>
                                <a:rPr lang="zh-CN" altLang="en-US" sz="1400" i="0">
                                  <a:solidFill>
                                    <a:schemeClr val="tx1"/>
                                  </a:solidFill>
                                  <a:latin typeface="Cambria Math" panose="02040503050406030204" pitchFamily="18" charset="0"/>
                                </a:rPr>
                                <m:t>&amp;</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𝑥</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𝑥</m:t>
                                      </m:r>
                                    </m:e>
                                    <m:sub>
                                      <m:r>
                                        <a:rPr lang="zh-CN" altLang="en-US" sz="1400">
                                          <a:latin typeface="Cambria Math" panose="02040503050406030204" pitchFamily="18" charset="0"/>
                                        </a:rPr>
                                        <m:t>0</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𝑓</m:t>
                                      </m:r>
                                    </m:e>
                                    <m:sub>
                                      <m:r>
                                        <a:rPr lang="zh-CN" altLang="en-US" sz="1400">
                                          <a:latin typeface="Cambria Math" panose="02040503050406030204" pitchFamily="18" charset="0"/>
                                        </a:rPr>
                                        <m:t>1</m:t>
                                      </m:r>
                                    </m:sub>
                                  </m:sSub>
                                </m:den>
                              </m:f>
                            </m:e>
                            <m:e>
                              <m:r>
                                <a:rPr lang="zh-CN" altLang="en-US" sz="1400" i="0">
                                  <a:solidFill>
                                    <a:schemeClr val="tx1"/>
                                  </a:solidFill>
                                  <a:latin typeface="Cambria Math" panose="02040503050406030204" pitchFamily="18" charset="0"/>
                                </a:rPr>
                                <m:t>&amp;</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en-US" altLang="zh-CN" sz="1400" b="0" i="0" smtClean="0">
                                      <a:latin typeface="Cambria Math" panose="02040503050406030204" pitchFamily="18" charset="0"/>
                                    </a:rPr>
                                    <m:t>2</m:t>
                                  </m:r>
                                </m:sub>
                              </m:sSub>
                              <m:r>
                                <a:rPr lang="en-US" altLang="zh-CN" sz="1400" i="1">
                                  <a:latin typeface="Cambria Math" panose="02040503050406030204" pitchFamily="18" charset="0"/>
                                </a:rPr>
                                <m:t>=</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en-US" altLang="zh-CN" sz="1400" b="0" i="0" smtClean="0">
                                      <a:solidFill>
                                        <a:schemeClr val="tx1"/>
                                      </a:solidFill>
                                      <a:latin typeface="Cambria Math" panose="02040503050406030204" pitchFamily="18" charset="0"/>
                                    </a:rPr>
                                    <m:t>1</m:t>
                                  </m:r>
                                </m:sub>
                              </m:sSub>
                              <m:r>
                                <a:rPr lang="en-US" altLang="zh-CN" sz="1400" b="0" i="1" smtClean="0">
                                  <a:solidFill>
                                    <a:schemeClr val="tx1"/>
                                  </a:solidFill>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𝐿</m:t>
                                  </m:r>
                                </m:e>
                                <m:sub>
                                  <m:r>
                                    <a:rPr lang="en-US" altLang="zh-CN" sz="1400" b="0" i="1" smtClean="0">
                                      <a:latin typeface="Cambria Math" panose="02040503050406030204" pitchFamily="18" charset="0"/>
                                    </a:rPr>
                                    <m:t>2</m:t>
                                  </m:r>
                                </m:sub>
                              </m:sSub>
                              <m:r>
                                <a:rPr lang="en-US" altLang="zh-CN" sz="1400" i="1">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𝑦</m:t>
                                  </m:r>
                                  <m:r>
                                    <a:rPr lang="en-US" altLang="zh-CN" sz="1400">
                                      <a:latin typeface="Cambria Math" panose="02040503050406030204" pitchFamily="18" charset="0"/>
                                    </a:rPr>
                                    <m:t>2</m:t>
                                  </m:r>
                                </m:sub>
                              </m:sSub>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𝑝</m:t>
                                  </m:r>
                                </m:e>
                                <m:sub>
                                  <m:r>
                                    <a:rPr lang="zh-CN" altLang="en-US" sz="1400" i="1">
                                      <a:solidFill>
                                        <a:schemeClr val="tx1"/>
                                      </a:solidFill>
                                      <a:latin typeface="Cambria Math" panose="02040503050406030204" pitchFamily="18" charset="0"/>
                                    </a:rPr>
                                    <m:t>𝑦</m:t>
                                  </m:r>
                                  <m:r>
                                    <a:rPr lang="zh-CN" altLang="en-US" sz="1400" i="0">
                                      <a:solidFill>
                                        <a:schemeClr val="tx1"/>
                                      </a:solidFill>
                                      <a:latin typeface="Cambria Math" panose="02040503050406030204" pitchFamily="18" charset="0"/>
                                    </a:rPr>
                                    <m:t>2</m:t>
                                  </m:r>
                                </m:sub>
                              </m:sSub>
                            </m:e>
                          </m:eqArr>
                        </m:e>
                      </m:d>
                      <m:r>
                        <a:rPr lang="zh-CN" altLang="en-US" sz="1400" i="0">
                          <a:solidFill>
                            <a:schemeClr val="tx1"/>
                          </a:solidFill>
                          <a:latin typeface="Cambria Math" panose="02040503050406030204" pitchFamily="18" charset="0"/>
                        </a:rPr>
                        <m:t>=</m:t>
                      </m:r>
                      <m:d>
                        <m:dPr>
                          <m:begChr m:val="["/>
                          <m:endChr m:val="]"/>
                          <m:ctrlPr>
                            <a:rPr lang="zh-CN" altLang="en-US" sz="1400" i="1">
                              <a:solidFill>
                                <a:schemeClr val="tx1"/>
                              </a:solidFill>
                              <a:latin typeface="Cambria Math" panose="02040503050406030204" pitchFamily="18" charset="0"/>
                            </a:rPr>
                          </m:ctrlPr>
                        </m:dPr>
                        <m:e>
                          <m:m>
                            <m:mPr>
                              <m:plcHide m:val="on"/>
                              <m:mcs>
                                <m:mc>
                                  <m:mcPr>
                                    <m:count m:val="4"/>
                                    <m:mcJc m:val="center"/>
                                  </m:mcPr>
                                </m:mc>
                              </m:mcs>
                              <m:ctrlPr>
                                <a:rPr lang="zh-CN" altLang="en-US" sz="1400" i="1">
                                  <a:solidFill>
                                    <a:schemeClr val="tx1"/>
                                  </a:solidFill>
                                  <a:latin typeface="Cambria Math" panose="02040503050406030204" pitchFamily="18" charset="0"/>
                                </a:rPr>
                              </m:ctrlPr>
                            </m:mPr>
                            <m:mr>
                              <m:e>
                                <m:r>
                                  <a:rPr lang="zh-CN" altLang="en-US" sz="1400" i="0">
                                    <a:solidFill>
                                      <a:schemeClr val="tx1"/>
                                    </a:solidFill>
                                    <a:latin typeface="Cambria Math" panose="02040503050406030204" pitchFamily="18" charset="0"/>
                                  </a:rPr>
                                  <m:t>1</m:t>
                                </m:r>
                              </m:e>
                              <m:e>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𝐿</m:t>
                                    </m:r>
                                  </m:e>
                                  <m:sub>
                                    <m:r>
                                      <a:rPr lang="zh-CN" altLang="en-US" sz="1400" i="0">
                                        <a:solidFill>
                                          <a:schemeClr val="tx1"/>
                                        </a:solidFill>
                                        <a:latin typeface="Cambria Math" panose="02040503050406030204" pitchFamily="18" charset="0"/>
                                      </a:rPr>
                                      <m:t>2</m:t>
                                    </m:r>
                                  </m:sub>
                                </m:sSub>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mr>
                            <m:mr>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1</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mr>
                            <m:mr>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1</m:t>
                                </m:r>
                              </m:e>
                              <m:e>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𝐿</m:t>
                                    </m:r>
                                  </m:e>
                                  <m:sub>
                                    <m:r>
                                      <a:rPr lang="zh-CN" altLang="en-US" sz="1400" i="0">
                                        <a:solidFill>
                                          <a:schemeClr val="tx1"/>
                                        </a:solidFill>
                                        <a:latin typeface="Cambria Math" panose="02040503050406030204" pitchFamily="18" charset="0"/>
                                      </a:rPr>
                                      <m:t>2</m:t>
                                    </m:r>
                                  </m:sub>
                                </m:sSub>
                              </m:e>
                            </m:mr>
                            <m:mr>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0</m:t>
                                </m:r>
                              </m:e>
                              <m:e>
                                <m:r>
                                  <a:rPr lang="zh-CN" altLang="en-US" sz="1400" i="0">
                                    <a:solidFill>
                                      <a:schemeClr val="tx1"/>
                                    </a:solidFill>
                                    <a:latin typeface="Cambria Math" panose="02040503050406030204" pitchFamily="18" charset="0"/>
                                  </a:rPr>
                                  <m:t>1</m:t>
                                </m:r>
                              </m:e>
                            </m:mr>
                          </m:m>
                        </m:e>
                      </m:d>
                      <m:r>
                        <a:rPr lang="zh-CN" altLang="en-US" sz="1400" i="0">
                          <a:solidFill>
                            <a:schemeClr val="tx1"/>
                          </a:solidFill>
                          <a:latin typeface="Cambria Math" panose="02040503050406030204" pitchFamily="18" charset="0"/>
                        </a:rPr>
                        <m:t>×</m:t>
                      </m:r>
                      <m:d>
                        <m:dPr>
                          <m:begChr m:val="["/>
                          <m:endChr m:val="]"/>
                          <m:ctrlPr>
                            <a:rPr lang="zh-CN" altLang="en-US" sz="1400" i="1">
                              <a:solidFill>
                                <a:schemeClr val="tx1"/>
                              </a:solidFill>
                              <a:latin typeface="Cambria Math" panose="02040503050406030204" pitchFamily="18" charset="0"/>
                            </a:rPr>
                          </m:ctrlPr>
                        </m:dPr>
                        <m:e>
                          <m:eqArr>
                            <m:eqArrPr>
                              <m:ctrlPr>
                                <a:rPr lang="zh-CN" altLang="en-US" sz="1400" i="1">
                                  <a:solidFill>
                                    <a:schemeClr val="tx1"/>
                                  </a:solidFill>
                                  <a:latin typeface="Cambria Math" panose="02040503050406030204" pitchFamily="18" charset="0"/>
                                </a:rPr>
                              </m:ctrlPr>
                            </m:eqArrPr>
                            <m:e>
                              <m:r>
                                <a:rPr lang="zh-CN" altLang="en-US" sz="1400" i="0">
                                  <a:solidFill>
                                    <a:schemeClr val="tx1"/>
                                  </a:solidFill>
                                  <a:latin typeface="Cambria Math" panose="02040503050406030204" pitchFamily="18" charset="0"/>
                                </a:rPr>
                                <m:t>&amp;0</m:t>
                              </m:r>
                            </m:e>
                            <m:e>
                              <m:r>
                                <a:rPr lang="zh-CN" altLang="en-US" sz="1400" i="0">
                                  <a:solidFill>
                                    <a:schemeClr val="tx1"/>
                                  </a:solidFill>
                                  <a:latin typeface="Cambria Math" panose="02040503050406030204" pitchFamily="18" charset="0"/>
                                </a:rPr>
                                <m:t>&amp;</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𝑥</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𝑥</m:t>
                                      </m:r>
                                    </m:e>
                                    <m:sub>
                                      <m:r>
                                        <a:rPr lang="zh-CN" altLang="en-US" sz="1400">
                                          <a:latin typeface="Cambria Math" panose="02040503050406030204" pitchFamily="18" charset="0"/>
                                        </a:rPr>
                                        <m:t>0</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𝑓</m:t>
                                      </m:r>
                                    </m:e>
                                    <m:sub>
                                      <m:r>
                                        <a:rPr lang="zh-CN" altLang="en-US" sz="1400">
                                          <a:latin typeface="Cambria Math" panose="02040503050406030204" pitchFamily="18" charset="0"/>
                                        </a:rPr>
                                        <m:t>1</m:t>
                                      </m:r>
                                    </m:sub>
                                  </m:sSub>
                                </m:den>
                              </m:f>
                            </m:e>
                            <m:e>
                              <m:r>
                                <a:rPr lang="zh-CN" altLang="en-US" sz="1400" i="0">
                                  <a:solidFill>
                                    <a:schemeClr val="tx1"/>
                                  </a:solidFill>
                                  <a:latin typeface="Cambria Math" panose="02040503050406030204" pitchFamily="18" charset="0"/>
                                </a:rPr>
                                <m:t>&amp;</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1</m:t>
                                  </m:r>
                                </m:sub>
                              </m:sSub>
                            </m:e>
                            <m:e>
                              <m:r>
                                <a:rPr lang="zh-CN" altLang="en-US" sz="1400" i="0">
                                  <a:solidFill>
                                    <a:schemeClr val="tx1"/>
                                  </a:solidFill>
                                  <a:latin typeface="Cambria Math" panose="02040503050406030204" pitchFamily="18" charset="0"/>
                                </a:rPr>
                                <m:t>&amp;</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𝑦</m:t>
                                  </m:r>
                                  <m:r>
                                    <a:rPr lang="en-US" altLang="zh-CN" sz="1400" b="0" i="0" smtClean="0">
                                      <a:latin typeface="Cambria Math" panose="02040503050406030204" pitchFamily="18" charset="0"/>
                                    </a:rPr>
                                    <m:t>2</m:t>
                                  </m:r>
                                </m:sub>
                              </m:sSub>
                            </m:e>
                          </m:eqArr>
                        </m:e>
                      </m:d>
                    </m:oMath>
                  </m:oMathPara>
                </a14:m>
                <a:endParaRPr lang="zh-CN" altLang="en-US" sz="1400" dirty="0">
                  <a:solidFill>
                    <a:schemeClr val="tx1"/>
                  </a:solidFill>
                </a:endParaRPr>
              </a:p>
            </p:txBody>
          </p:sp>
        </mc:Choice>
        <mc:Fallback xmlns="">
          <p:sp>
            <p:nvSpPr>
              <p:cNvPr id="61" name="文本框 60">
                <a:extLst>
                  <a:ext uri="{FF2B5EF4-FFF2-40B4-BE49-F238E27FC236}">
                    <a16:creationId xmlns:a16="http://schemas.microsoft.com/office/drawing/2014/main" id="{2D6A550B-F3EE-41CA-AFAB-169C577BB65B}"/>
                  </a:ext>
                </a:extLst>
              </p:cNvPr>
              <p:cNvSpPr txBox="1">
                <a:spLocks noRot="1" noChangeAspect="1" noMove="1" noResize="1" noEditPoints="1" noAdjustHandles="1" noChangeArrowheads="1" noChangeShapeType="1" noTextEdit="1"/>
              </p:cNvSpPr>
              <p:nvPr/>
            </p:nvSpPr>
            <p:spPr>
              <a:xfrm>
                <a:off x="7708761" y="1720174"/>
                <a:ext cx="4280337" cy="1503360"/>
              </a:xfrm>
              <a:prstGeom prst="rect">
                <a:avLst/>
              </a:prstGeom>
              <a:blipFill>
                <a:blip r:embed="rId7"/>
                <a:stretch>
                  <a:fillRect/>
                </a:stretch>
              </a:blipFill>
            </p:spPr>
            <p:txBody>
              <a:bodyPr/>
              <a:lstStyle/>
              <a:p>
                <a:r>
                  <a:rPr lang="zh-CN" altLang="en-US">
                    <a:noFill/>
                  </a:rPr>
                  <a:t> </a:t>
                </a:r>
              </a:p>
            </p:txBody>
          </p:sp>
        </mc:Fallback>
      </mc:AlternateContent>
      <p:cxnSp>
        <p:nvCxnSpPr>
          <p:cNvPr id="62" name="直接箭头连接符 61">
            <a:extLst>
              <a:ext uri="{FF2B5EF4-FFF2-40B4-BE49-F238E27FC236}">
                <a16:creationId xmlns:a16="http://schemas.microsoft.com/office/drawing/2014/main" id="{20034957-BB4C-4B3C-A8F5-E5388859717A}"/>
              </a:ext>
            </a:extLst>
          </p:cNvPr>
          <p:cNvCxnSpPr>
            <a:cxnSpLocks/>
          </p:cNvCxnSpPr>
          <p:nvPr/>
        </p:nvCxnSpPr>
        <p:spPr>
          <a:xfrm>
            <a:off x="7163555" y="2205697"/>
            <a:ext cx="732932" cy="178474"/>
          </a:xfrm>
          <a:prstGeom prst="straightConnector1">
            <a:avLst/>
          </a:prstGeom>
          <a:ln w="127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4" name="Rectangle 90">
            <a:extLst>
              <a:ext uri="{FF2B5EF4-FFF2-40B4-BE49-F238E27FC236}">
                <a16:creationId xmlns:a16="http://schemas.microsoft.com/office/drawing/2014/main" id="{03C5618B-94AE-4829-96C6-3DE3C70881F6}"/>
              </a:ext>
            </a:extLst>
          </p:cNvPr>
          <p:cNvSpPr/>
          <p:nvPr/>
        </p:nvSpPr>
        <p:spPr>
          <a:xfrm>
            <a:off x="6768990" y="3670656"/>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TextBox 91">
            <a:extLst>
              <a:ext uri="{FF2B5EF4-FFF2-40B4-BE49-F238E27FC236}">
                <a16:creationId xmlns:a16="http://schemas.microsoft.com/office/drawing/2014/main" id="{B43B245B-9C06-4866-B2C1-E42BBC2E2C2E}"/>
              </a:ext>
            </a:extLst>
          </p:cNvPr>
          <p:cNvSpPr txBox="1"/>
          <p:nvPr/>
        </p:nvSpPr>
        <p:spPr>
          <a:xfrm>
            <a:off x="6915294" y="3632294"/>
            <a:ext cx="4297680" cy="369332"/>
          </a:xfrm>
          <a:prstGeom prst="rect">
            <a:avLst/>
          </a:prstGeom>
          <a:noFill/>
        </p:spPr>
        <p:txBody>
          <a:bodyPr wrap="square" lIns="0" tIns="0" rIns="0" bIns="0" anchor="ctr">
            <a:spAutoFit/>
          </a:bodyPr>
          <a:lstStyle/>
          <a:p>
            <a:pPr algn="l"/>
            <a:r>
              <a:rPr sz="2400" b="1" i="0" dirty="0">
                <a:solidFill>
                  <a:srgbClr val="4D16C3"/>
                </a:solidFill>
                <a:latin typeface="Arial"/>
              </a:rPr>
              <a:t>粒子数守恒</a:t>
            </a:r>
          </a:p>
        </p:txBody>
      </p:sp>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C72C3EA4-5770-41EE-AFC0-C301ED26B9CB}"/>
                  </a:ext>
                </a:extLst>
              </p:cNvPr>
              <p:cNvSpPr txBox="1"/>
              <p:nvPr/>
            </p:nvSpPr>
            <p:spPr>
              <a:xfrm>
                <a:off x="6569495" y="3965852"/>
                <a:ext cx="2240279" cy="307777"/>
              </a:xfrm>
              <a:prstGeom prst="rect">
                <a:avLst/>
              </a:prstGeom>
              <a:noFill/>
            </p:spPr>
            <p:txBody>
              <a:bodyPr wrap="square">
                <a:spAutoFit/>
              </a:bodyPr>
              <a:lstStyle/>
              <a:p>
                <a:pPr/>
                <a14:m>
                  <m:oMathPara xmlns:m="http://schemas.openxmlformats.org/officeDocument/2006/math">
                    <m:oMath>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𝜌</m:t>
                          </m:r>
                        </m:e>
                        <m:sub>
                          <m:r>
                            <a:rPr lang="zh-CN" altLang="en-US" sz="1400" i="0">
                              <a:latin typeface="Cambria Math" panose="02040503050406030204" pitchFamily="18" charset="0"/>
                            </a:rPr>
                            <m:t>0</m:t>
                          </m:r>
                        </m:sub>
                      </m:sSub>
                      <m:r>
                        <m:rPr>
                          <m:sty m:val="p"/>
                        </m:rPr>
                        <a:rPr lang="zh-CN" altLang="en-US" sz="1400" i="0">
                          <a:latin typeface="Cambria Math" panose="02040503050406030204" pitchFamily="18" charset="0"/>
                        </a:rPr>
                        <m:t>d</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i="0">
                              <a:latin typeface="Cambria Math" panose="02040503050406030204" pitchFamily="18" charset="0"/>
                            </a:rPr>
                            <m:t>0</m:t>
                          </m:r>
                        </m:sub>
                      </m:sSub>
                      <m:r>
                        <a:rPr lang="zh-CN" altLang="en-US" sz="1400" i="0">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𝜌</m:t>
                          </m:r>
                        </m:e>
                        <m:sub>
                          <m:r>
                            <a:rPr lang="en-US" altLang="zh-CN" sz="1400" b="0" i="0" smtClean="0">
                              <a:latin typeface="Cambria Math" panose="02040503050406030204" pitchFamily="18" charset="0"/>
                            </a:rPr>
                            <m:t>2</m:t>
                          </m:r>
                        </m:sub>
                      </m:sSub>
                      <m:r>
                        <m:rPr>
                          <m:sty m:val="p"/>
                        </m:rPr>
                        <a:rPr lang="zh-CN" altLang="en-US" sz="1400" i="0">
                          <a:latin typeface="Cambria Math" panose="02040503050406030204" pitchFamily="18" charset="0"/>
                        </a:rPr>
                        <m:t>d</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en-US" altLang="zh-CN" sz="1400" b="0" i="0" smtClean="0">
                              <a:latin typeface="Cambria Math" panose="02040503050406030204" pitchFamily="18" charset="0"/>
                            </a:rPr>
                            <m:t>2</m:t>
                          </m:r>
                        </m:sub>
                      </m:sSub>
                    </m:oMath>
                  </m:oMathPara>
                </a14:m>
                <a:endParaRPr lang="zh-CN" altLang="en-US" sz="1400" dirty="0"/>
              </a:p>
            </p:txBody>
          </p:sp>
        </mc:Choice>
        <mc:Fallback xmlns="">
          <p:sp>
            <p:nvSpPr>
              <p:cNvPr id="69" name="文本框 68">
                <a:extLst>
                  <a:ext uri="{FF2B5EF4-FFF2-40B4-BE49-F238E27FC236}">
                    <a16:creationId xmlns:a16="http://schemas.microsoft.com/office/drawing/2014/main" id="{C72C3EA4-5770-41EE-AFC0-C301ED26B9CB}"/>
                  </a:ext>
                </a:extLst>
              </p:cNvPr>
              <p:cNvSpPr txBox="1">
                <a:spLocks noRot="1" noChangeAspect="1" noMove="1" noResize="1" noEditPoints="1" noAdjustHandles="1" noChangeArrowheads="1" noChangeShapeType="1" noTextEdit="1"/>
              </p:cNvSpPr>
              <p:nvPr/>
            </p:nvSpPr>
            <p:spPr>
              <a:xfrm>
                <a:off x="6569495" y="3965852"/>
                <a:ext cx="2240279" cy="307777"/>
              </a:xfrm>
              <a:prstGeom prst="rect">
                <a:avLst/>
              </a:prstGeom>
              <a:blipFill>
                <a:blip r:embed="rId8"/>
                <a:stretch>
                  <a:fillRect b="-4000"/>
                </a:stretch>
              </a:blipFill>
            </p:spPr>
            <p:txBody>
              <a:bodyPr/>
              <a:lstStyle/>
              <a:p>
                <a:r>
                  <a:rPr lang="zh-CN" altLang="en-US">
                    <a:noFill/>
                  </a:rPr>
                  <a:t> </a:t>
                </a:r>
              </a:p>
            </p:txBody>
          </p:sp>
        </mc:Fallback>
      </mc:AlternateContent>
      <p:sp>
        <p:nvSpPr>
          <p:cNvPr id="98" name="Right Arrow 30">
            <a:extLst>
              <a:ext uri="{FF2B5EF4-FFF2-40B4-BE49-F238E27FC236}">
                <a16:creationId xmlns:a16="http://schemas.microsoft.com/office/drawing/2014/main" id="{AE5A759E-E8F3-4F80-A21E-1F1F938BE294}"/>
              </a:ext>
            </a:extLst>
          </p:cNvPr>
          <p:cNvSpPr/>
          <p:nvPr/>
        </p:nvSpPr>
        <p:spPr>
          <a:xfrm>
            <a:off x="6278150" y="4430097"/>
            <a:ext cx="457200" cy="256032"/>
          </a:xfrm>
          <a:prstGeom prst="rightArrow">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mc:AlternateContent xmlns:mc="http://schemas.openxmlformats.org/markup-compatibility/2006" xmlns:a14="http://schemas.microsoft.com/office/drawing/2010/main">
        <mc:Choice Requires="a14">
          <p:sp>
            <p:nvSpPr>
              <p:cNvPr id="99" name="文本框 98">
                <a:extLst>
                  <a:ext uri="{FF2B5EF4-FFF2-40B4-BE49-F238E27FC236}">
                    <a16:creationId xmlns:a16="http://schemas.microsoft.com/office/drawing/2014/main" id="{7EB955AD-0BC3-40EF-BD65-3933E0ACF927}"/>
                  </a:ext>
                </a:extLst>
              </p:cNvPr>
              <p:cNvSpPr txBox="1"/>
              <p:nvPr/>
            </p:nvSpPr>
            <p:spPr>
              <a:xfrm>
                <a:off x="6460957" y="4248893"/>
                <a:ext cx="2651706" cy="618439"/>
              </a:xfrm>
              <a:prstGeom prst="rect">
                <a:avLst/>
              </a:prstGeom>
              <a:noFill/>
            </p:spPr>
            <p:txBody>
              <a:bodyPr wrap="square">
                <a:spAutoFit/>
              </a:bodyPr>
              <a:lstStyle/>
              <a:p>
                <a:pPr/>
                <a14:m>
                  <m:oMathPara xmlns:m="http://schemas.openxmlformats.org/officeDocument/2006/math">
                    <m:oMath>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𝜌</m:t>
                          </m:r>
                        </m:e>
                        <m:sub>
                          <m:r>
                            <a:rPr lang="zh-CN" altLang="en-US" sz="1400" i="0">
                              <a:solidFill>
                                <a:schemeClr val="tx1"/>
                              </a:solidFill>
                              <a:latin typeface="Cambria Math" panose="02040503050406030204" pitchFamily="18" charset="0"/>
                            </a:rPr>
                            <m:t>2</m:t>
                          </m:r>
                        </m:sub>
                      </m:sSub>
                      <m:r>
                        <a:rPr lang="zh-CN" altLang="en-US" sz="1400" i="0">
                          <a:solidFill>
                            <a:schemeClr val="tx1"/>
                          </a:solidFill>
                          <a:latin typeface="Cambria Math" panose="02040503050406030204" pitchFamily="18" charset="0"/>
                        </a:rPr>
                        <m:t>=</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𝜌</m:t>
                          </m:r>
                        </m:e>
                        <m:sub>
                          <m:r>
                            <a:rPr lang="zh-CN" altLang="en-US" sz="1400" i="0">
                              <a:solidFill>
                                <a:schemeClr val="tx1"/>
                              </a:solidFill>
                              <a:latin typeface="Cambria Math" panose="02040503050406030204" pitchFamily="18" charset="0"/>
                            </a:rPr>
                            <m:t>0</m:t>
                          </m:r>
                        </m:sub>
                      </m:sSub>
                      <m:r>
                        <a:rPr lang="zh-CN" altLang="en-US" sz="1400" i="0">
                          <a:solidFill>
                            <a:schemeClr val="tx1"/>
                          </a:solidFill>
                          <a:latin typeface="Cambria Math" panose="02040503050406030204" pitchFamily="18" charset="0"/>
                        </a:rPr>
                        <m:t>⋅</m:t>
                      </m:r>
                      <m:sSup>
                        <m:sSupPr>
                          <m:ctrlPr>
                            <a:rPr lang="zh-CN" altLang="en-US" sz="1400" i="1">
                              <a:solidFill>
                                <a:schemeClr val="tx1"/>
                              </a:solidFill>
                              <a:latin typeface="Cambria Math" panose="02040503050406030204" pitchFamily="18" charset="0"/>
                            </a:rPr>
                          </m:ctrlPr>
                        </m:sSupPr>
                        <m:e>
                          <m:d>
                            <m:dPr>
                              <m:ctrlPr>
                                <a:rPr lang="zh-CN" altLang="en-US" sz="1400" i="1">
                                  <a:solidFill>
                                    <a:schemeClr val="tx1"/>
                                  </a:solidFill>
                                  <a:latin typeface="Cambria Math" panose="02040503050406030204" pitchFamily="18" charset="0"/>
                                </a:rPr>
                              </m:ctrlPr>
                            </m:dPr>
                            <m:e>
                              <m:f>
                                <m:fPr>
                                  <m:ctrlPr>
                                    <a:rPr lang="zh-CN" altLang="en-US" sz="1400" i="1">
                                      <a:solidFill>
                                        <a:schemeClr val="tx1"/>
                                      </a:solidFill>
                                      <a:latin typeface="Cambria Math" panose="02040503050406030204" pitchFamily="18" charset="0"/>
                                    </a:rPr>
                                  </m:ctrlPr>
                                </m:fPr>
                                <m:num>
                                  <m:r>
                                    <a:rPr lang="zh-CN" altLang="en-US" sz="1400" i="1">
                                      <a:solidFill>
                                        <a:schemeClr val="tx1"/>
                                      </a:solidFill>
                                      <a:latin typeface="Cambria Math" panose="02040503050406030204" pitchFamily="18" charset="0"/>
                                    </a:rPr>
                                    <m:t>𝑑</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2</m:t>
                                      </m:r>
                                    </m:sub>
                                  </m:sSub>
                                </m:num>
                                <m:den>
                                  <m:r>
                                    <a:rPr lang="zh-CN" altLang="en-US" sz="1400" i="1">
                                      <a:solidFill>
                                        <a:schemeClr val="tx1"/>
                                      </a:solidFill>
                                      <a:latin typeface="Cambria Math" panose="02040503050406030204" pitchFamily="18" charset="0"/>
                                    </a:rPr>
                                    <m:t>𝑑</m:t>
                                  </m:r>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𝑦</m:t>
                                      </m:r>
                                    </m:e>
                                    <m:sub>
                                      <m:r>
                                        <a:rPr lang="zh-CN" altLang="en-US" sz="1400" i="0">
                                          <a:solidFill>
                                            <a:schemeClr val="tx1"/>
                                          </a:solidFill>
                                          <a:latin typeface="Cambria Math" panose="02040503050406030204" pitchFamily="18" charset="0"/>
                                        </a:rPr>
                                        <m:t>0</m:t>
                                      </m:r>
                                    </m:sub>
                                  </m:sSub>
                                </m:den>
                              </m:f>
                            </m:e>
                          </m:d>
                        </m:e>
                        <m:sup>
                          <m:r>
                            <a:rPr lang="zh-CN" altLang="en-US" sz="1400" i="0">
                              <a:solidFill>
                                <a:schemeClr val="tx1"/>
                              </a:solidFill>
                              <a:latin typeface="Cambria Math" panose="02040503050406030204" pitchFamily="18" charset="0"/>
                            </a:rPr>
                            <m:t>−1</m:t>
                          </m:r>
                        </m:sup>
                      </m:sSup>
                    </m:oMath>
                  </m:oMathPara>
                </a14:m>
                <a:endParaRPr lang="zh-CN" altLang="en-US" sz="1600" dirty="0"/>
              </a:p>
            </p:txBody>
          </p:sp>
        </mc:Choice>
        <mc:Fallback xmlns="">
          <p:sp>
            <p:nvSpPr>
              <p:cNvPr id="99" name="文本框 98">
                <a:extLst>
                  <a:ext uri="{FF2B5EF4-FFF2-40B4-BE49-F238E27FC236}">
                    <a16:creationId xmlns:a16="http://schemas.microsoft.com/office/drawing/2014/main" id="{7EB955AD-0BC3-40EF-BD65-3933E0ACF927}"/>
                  </a:ext>
                </a:extLst>
              </p:cNvPr>
              <p:cNvSpPr txBox="1">
                <a:spLocks noRot="1" noChangeAspect="1" noMove="1" noResize="1" noEditPoints="1" noAdjustHandles="1" noChangeArrowheads="1" noChangeShapeType="1" noTextEdit="1"/>
              </p:cNvSpPr>
              <p:nvPr/>
            </p:nvSpPr>
            <p:spPr>
              <a:xfrm>
                <a:off x="6460957" y="4248893"/>
                <a:ext cx="2651706" cy="618439"/>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0" name="文本框 99">
                <a:extLst>
                  <a:ext uri="{FF2B5EF4-FFF2-40B4-BE49-F238E27FC236}">
                    <a16:creationId xmlns:a16="http://schemas.microsoft.com/office/drawing/2014/main" id="{5B335AF8-C98D-43A9-BDA1-16A851B42A93}"/>
                  </a:ext>
                </a:extLst>
              </p:cNvPr>
              <p:cNvSpPr txBox="1"/>
              <p:nvPr/>
            </p:nvSpPr>
            <p:spPr>
              <a:xfrm>
                <a:off x="8483049" y="4488538"/>
                <a:ext cx="3254906" cy="830740"/>
              </a:xfrm>
              <a:prstGeom prst="rect">
                <a:avLst/>
              </a:prstGeom>
              <a:noFill/>
            </p:spPr>
            <p:txBody>
              <a:bodyPr wrap="square">
                <a:spAutoFit/>
              </a:bodyPr>
              <a:lstStyle/>
              <a:p>
                <a:r>
                  <a:rPr lang="en-US" altLang="zh-CN" sz="1520" dirty="0">
                    <a:solidFill>
                      <a:srgbClr val="282B39"/>
                    </a:solidFill>
                    <a:latin typeface="Arial"/>
                  </a:rPr>
                  <a:t>Where</a:t>
                </a:r>
                <a:r>
                  <a:rPr lang="en-US" altLang="zh-CN" sz="1400" dirty="0"/>
                  <a:t> </a:t>
                </a:r>
                <a14:m>
                  <m:oMath xmlns:m="http://schemas.openxmlformats.org/officeDocument/2006/math">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en-US" altLang="zh-CN" sz="1400" b="0" i="0" smtClean="0">
                            <a:latin typeface="Cambria Math" panose="02040503050406030204" pitchFamily="18" charset="0"/>
                          </a:rPr>
                          <m:t>2</m:t>
                        </m:r>
                      </m:sub>
                    </m:sSub>
                    <m:r>
                      <a:rPr lang="en-US" altLang="zh-CN" sz="1400" i="1">
                        <a:latin typeface="Cambria Math" panose="02040503050406030204" pitchFamily="18" charset="0"/>
                      </a:rPr>
                      <m:t>=</m:t>
                    </m:r>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a:latin typeface="Cambria Math" panose="02040503050406030204" pitchFamily="18" charset="0"/>
                          </a:rPr>
                          <m:t>0</m:t>
                        </m:r>
                      </m:sub>
                    </m:sSub>
                    <m:r>
                      <a:rPr lang="en-US" altLang="zh-CN" sz="1400" i="1">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𝐿</m:t>
                        </m:r>
                      </m:e>
                      <m:sub>
                        <m:r>
                          <a:rPr lang="en-US" altLang="zh-CN" sz="1400" i="1">
                            <a:latin typeface="Cambria Math" panose="02040503050406030204" pitchFamily="18" charset="0"/>
                          </a:rPr>
                          <m:t>1</m:t>
                        </m:r>
                      </m:sub>
                    </m:sSub>
                    <m:r>
                      <a:rPr lang="en-US" altLang="zh-CN" sz="1400" i="1">
                        <a:latin typeface="Cambria Math" panose="02040503050406030204" pitchFamily="18" charset="0"/>
                      </a:rPr>
                      <m:t>⋅</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𝑦</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a:latin typeface="Cambria Math" panose="02040503050406030204" pitchFamily="18" charset="0"/>
                                  </a:rPr>
                                  <m:t>0</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𝑓</m:t>
                                </m:r>
                              </m:e>
                              <m:sub>
                                <m:r>
                                  <a:rPr lang="zh-CN" altLang="en-US" sz="1400">
                                    <a:latin typeface="Cambria Math" panose="02040503050406030204" pitchFamily="18" charset="0"/>
                                  </a:rPr>
                                  <m:t>1</m:t>
                                </m:r>
                              </m:sub>
                            </m:sSub>
                          </m:den>
                        </m:f>
                      </m:e>
                    </m:d>
                    <m:r>
                      <a:rPr lang="en-US" altLang="zh-CN" sz="1400" b="0" i="1" smtClean="0">
                        <a:solidFill>
                          <a:schemeClr val="tx1"/>
                        </a:solidFill>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𝐿</m:t>
                        </m:r>
                      </m:e>
                      <m:sub>
                        <m:r>
                          <a:rPr lang="en-US" altLang="zh-CN" sz="1400" b="0" i="1" smtClean="0">
                            <a:latin typeface="Cambria Math" panose="02040503050406030204" pitchFamily="18" charset="0"/>
                          </a:rPr>
                          <m:t>2</m:t>
                        </m:r>
                      </m:sub>
                    </m:sSub>
                    <m:r>
                      <a:rPr lang="en-US" altLang="zh-CN" sz="1400" i="1">
                        <a:latin typeface="Cambria Math" panose="02040503050406030204" pitchFamily="18" charset="0"/>
                      </a:rPr>
                      <m:t>⋅</m:t>
                    </m:r>
                    <m:d>
                      <m:dPr>
                        <m:begChr m:val="{"/>
                        <m:endChr m:val="}"/>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𝑦</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a:latin typeface="Cambria Math" panose="02040503050406030204" pitchFamily="18" charset="0"/>
                                  </a:rPr>
                                  <m:t>0</m:t>
                                </m:r>
                              </m:sub>
                            </m:sSub>
                          </m:num>
                          <m:den>
                            <m:r>
                              <a:rPr lang="zh-CN" altLang="en-US" sz="1400" i="1">
                                <a:latin typeface="Cambria Math" panose="02040503050406030204" pitchFamily="18" charset="0"/>
                              </a:rPr>
                              <m:t>𝑓</m:t>
                            </m:r>
                            <m:r>
                              <a:rPr lang="zh-CN" altLang="en-US" sz="1400">
                                <a:latin typeface="Cambria Math" panose="02040503050406030204" pitchFamily="18" charset="0"/>
                              </a:rPr>
                              <m:t>1</m:t>
                            </m:r>
                          </m:den>
                        </m:f>
                        <m:r>
                          <a:rPr lang="en-US" altLang="zh-CN"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𝐾</m:t>
                                </m:r>
                              </m:e>
                              <m:sub>
                                <m:r>
                                  <a:rPr lang="zh-CN" altLang="en-US" sz="1400">
                                    <a:latin typeface="Cambria Math" panose="02040503050406030204" pitchFamily="18" charset="0"/>
                                  </a:rPr>
                                  <m:t>8</m:t>
                                </m:r>
                              </m:sub>
                            </m:sSub>
                          </m:num>
                          <m:den>
                            <m:r>
                              <a:rPr lang="zh-CN" altLang="en-US" sz="1400">
                                <a:latin typeface="Cambria Math" panose="02040503050406030204" pitchFamily="18" charset="0"/>
                              </a:rPr>
                              <m:t>6</m:t>
                            </m:r>
                          </m:den>
                        </m:f>
                        <m:r>
                          <a:rPr lang="zh-CN" altLang="en-US" sz="1400">
                            <a:latin typeface="Cambria Math" panose="02040503050406030204" pitchFamily="18" charset="0"/>
                          </a:rPr>
                          <m:t>⋅</m:t>
                        </m:r>
                        <m:sSup>
                          <m:sSupPr>
                            <m:ctrlPr>
                              <a:rPr lang="zh-CN" altLang="en-US" sz="1400" i="1">
                                <a:latin typeface="Cambria Math" panose="02040503050406030204" pitchFamily="18" charset="0"/>
                              </a:rPr>
                            </m:ctrlPr>
                          </m:sSupPr>
                          <m:e>
                            <m:d>
                              <m:dPr>
                                <m:begChr m:val="["/>
                                <m:endChr m:val="]"/>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a:latin typeface="Cambria Math" panose="02040503050406030204" pitchFamily="18" charset="0"/>
                                      </a:rPr>
                                      <m:t>0</m:t>
                                    </m:r>
                                  </m:sub>
                                </m:sSub>
                                <m:r>
                                  <a:rPr lang="en-US" altLang="zh-CN" sz="1400" i="1">
                                    <a:latin typeface="Cambria Math" panose="02040503050406030204" pitchFamily="18" charset="0"/>
                                  </a:rPr>
                                  <m:t>+</m:t>
                                </m:r>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𝐿</m:t>
                                    </m:r>
                                  </m:e>
                                  <m:sub>
                                    <m:r>
                                      <a:rPr lang="en-US" altLang="zh-CN" sz="1400" i="1">
                                        <a:latin typeface="Cambria Math" panose="02040503050406030204" pitchFamily="18" charset="0"/>
                                      </a:rPr>
                                      <m:t>1</m:t>
                                    </m:r>
                                  </m:sub>
                                </m:sSub>
                                <m:r>
                                  <a:rPr lang="en-US" altLang="zh-CN" sz="1400" i="1">
                                    <a:latin typeface="Cambria Math" panose="02040503050406030204" pitchFamily="18" charset="0"/>
                                  </a:rPr>
                                  <m:t>⋅</m:t>
                                </m:r>
                                <m:d>
                                  <m:dPr>
                                    <m:ctrlPr>
                                      <a:rPr lang="zh-CN" altLang="en-US" sz="1400" i="1">
                                        <a:latin typeface="Cambria Math" panose="02040503050406030204" pitchFamily="18" charset="0"/>
                                      </a:rPr>
                                    </m:ctrlPr>
                                  </m:dPr>
                                  <m:e>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𝑝</m:t>
                                        </m:r>
                                      </m:e>
                                      <m:sub>
                                        <m:r>
                                          <a:rPr lang="zh-CN" altLang="en-US" sz="1400" i="1">
                                            <a:latin typeface="Cambria Math" panose="02040503050406030204" pitchFamily="18" charset="0"/>
                                          </a:rPr>
                                          <m:t>𝑦</m:t>
                                        </m:r>
                                        <m:r>
                                          <a:rPr lang="zh-CN" altLang="en-US" sz="1400">
                                            <a:latin typeface="Cambria Math" panose="02040503050406030204" pitchFamily="18" charset="0"/>
                                          </a:rPr>
                                          <m:t>0</m:t>
                                        </m:r>
                                      </m:sub>
                                    </m:sSub>
                                    <m:r>
                                      <a:rPr lang="zh-CN" altLang="en-US" sz="1400">
                                        <a:latin typeface="Cambria Math" panose="02040503050406030204" pitchFamily="18" charset="0"/>
                                      </a:rPr>
                                      <m:t>+</m:t>
                                    </m:r>
                                    <m:f>
                                      <m:fPr>
                                        <m:ctrlPr>
                                          <a:rPr lang="zh-CN" altLang="en-US" sz="1400" i="1">
                                            <a:latin typeface="Cambria Math" panose="02040503050406030204" pitchFamily="18" charset="0"/>
                                          </a:rPr>
                                        </m:ctrlPr>
                                      </m:fPr>
                                      <m:num>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𝑦</m:t>
                                            </m:r>
                                          </m:e>
                                          <m:sub>
                                            <m:r>
                                              <a:rPr lang="zh-CN" altLang="en-US" sz="1400">
                                                <a:latin typeface="Cambria Math" panose="02040503050406030204" pitchFamily="18" charset="0"/>
                                              </a:rPr>
                                              <m:t>0</m:t>
                                            </m:r>
                                          </m:sub>
                                        </m:sSub>
                                      </m:num>
                                      <m:den>
                                        <m:sSub>
                                          <m:sSubPr>
                                            <m:ctrlPr>
                                              <a:rPr lang="zh-CN" altLang="en-US" sz="1400" i="1">
                                                <a:latin typeface="Cambria Math" panose="02040503050406030204" pitchFamily="18" charset="0"/>
                                              </a:rPr>
                                            </m:ctrlPr>
                                          </m:sSubPr>
                                          <m:e>
                                            <m:r>
                                              <a:rPr lang="zh-CN" altLang="en-US" sz="1400" i="1">
                                                <a:latin typeface="Cambria Math" panose="02040503050406030204" pitchFamily="18" charset="0"/>
                                              </a:rPr>
                                              <m:t>𝑓</m:t>
                                            </m:r>
                                          </m:e>
                                          <m:sub>
                                            <m:r>
                                              <a:rPr lang="zh-CN" altLang="en-US" sz="1400">
                                                <a:latin typeface="Cambria Math" panose="02040503050406030204" pitchFamily="18" charset="0"/>
                                              </a:rPr>
                                              <m:t>1</m:t>
                                            </m:r>
                                          </m:sub>
                                        </m:sSub>
                                      </m:den>
                                    </m:f>
                                  </m:e>
                                </m:d>
                              </m:e>
                            </m:d>
                          </m:e>
                          <m:sup>
                            <m:r>
                              <a:rPr lang="en-US" altLang="zh-CN" sz="1400" b="0" i="1" smtClean="0">
                                <a:latin typeface="Cambria Math" panose="02040503050406030204" pitchFamily="18" charset="0"/>
                              </a:rPr>
                              <m:t>3</m:t>
                            </m:r>
                          </m:sup>
                        </m:sSup>
                      </m:e>
                    </m:d>
                  </m:oMath>
                </a14:m>
                <a:endParaRPr lang="zh-CN" altLang="en-US" dirty="0"/>
              </a:p>
            </p:txBody>
          </p:sp>
        </mc:Choice>
        <mc:Fallback xmlns="">
          <p:sp>
            <p:nvSpPr>
              <p:cNvPr id="100" name="文本框 99">
                <a:extLst>
                  <a:ext uri="{FF2B5EF4-FFF2-40B4-BE49-F238E27FC236}">
                    <a16:creationId xmlns:a16="http://schemas.microsoft.com/office/drawing/2014/main" id="{5B335AF8-C98D-43A9-BDA1-16A851B42A93}"/>
                  </a:ext>
                </a:extLst>
              </p:cNvPr>
              <p:cNvSpPr txBox="1">
                <a:spLocks noRot="1" noChangeAspect="1" noMove="1" noResize="1" noEditPoints="1" noAdjustHandles="1" noChangeArrowheads="1" noChangeShapeType="1" noTextEdit="1"/>
              </p:cNvSpPr>
              <p:nvPr/>
            </p:nvSpPr>
            <p:spPr>
              <a:xfrm>
                <a:off x="8483049" y="4488538"/>
                <a:ext cx="3254906" cy="830740"/>
              </a:xfrm>
              <a:prstGeom prst="rect">
                <a:avLst/>
              </a:prstGeom>
              <a:blipFill>
                <a:blip r:embed="rId10"/>
                <a:stretch>
                  <a:fillRect l="-93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40A47291-F950-4206-9EBD-16D4BFFA0B9F}"/>
                  </a:ext>
                </a:extLst>
              </p:cNvPr>
              <p:cNvSpPr txBox="1"/>
              <p:nvPr/>
            </p:nvSpPr>
            <p:spPr>
              <a:xfrm>
                <a:off x="8267990" y="3932164"/>
                <a:ext cx="3649821" cy="345287"/>
              </a:xfrm>
              <a:prstGeom prst="rect">
                <a:avLst/>
              </a:prstGeom>
              <a:noFill/>
            </p:spPr>
            <p:txBody>
              <a:bodyPr wrap="square">
                <a:spAutoFit/>
              </a:bodyPr>
              <a:lstStyle/>
              <a:p>
                <a:r>
                  <a:rPr lang="en-US" altLang="zh-CN" sz="1400" dirty="0">
                    <a:solidFill>
                      <a:srgbClr val="282B39"/>
                    </a:solidFill>
                  </a:rPr>
                  <a:t>Where </a:t>
                </a:r>
                <a14:m>
                  <m:oMath xmlns:m="http://schemas.openxmlformats.org/officeDocument/2006/math">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𝜌</m:t>
                        </m:r>
                      </m:e>
                      <m:sub>
                        <m:r>
                          <a:rPr lang="zh-CN" altLang="en-US" sz="1400" i="0">
                            <a:solidFill>
                              <a:schemeClr val="tx1"/>
                            </a:solidFill>
                            <a:latin typeface="Cambria Math" panose="02040503050406030204" pitchFamily="18" charset="0"/>
                          </a:rPr>
                          <m:t>0</m:t>
                        </m:r>
                      </m:sub>
                    </m:sSub>
                    <m:r>
                      <a:rPr lang="zh-CN" altLang="en-US" sz="1400" i="0">
                        <a:solidFill>
                          <a:schemeClr val="tx1"/>
                        </a:solidFill>
                        <a:latin typeface="Cambria Math" panose="02040503050406030204" pitchFamily="18" charset="0"/>
                      </a:rPr>
                      <m:t>=</m:t>
                    </m:r>
                    <m:f>
                      <m:fPr>
                        <m:type m:val="lin"/>
                        <m:ctrlPr>
                          <a:rPr lang="zh-CN" altLang="en-US" sz="1400" i="1">
                            <a:solidFill>
                              <a:schemeClr val="tx1"/>
                            </a:solidFill>
                            <a:latin typeface="Cambria Math" panose="02040503050406030204" pitchFamily="18" charset="0"/>
                          </a:rPr>
                        </m:ctrlPr>
                      </m:fPr>
                      <m:num>
                        <m:r>
                          <a:rPr lang="zh-CN" altLang="en-US" sz="1400" i="1">
                            <a:solidFill>
                              <a:schemeClr val="tx1"/>
                            </a:solidFill>
                            <a:latin typeface="Cambria Math" panose="02040503050406030204" pitchFamily="18" charset="0"/>
                          </a:rPr>
                          <m:t>𝑁</m:t>
                        </m:r>
                      </m:num>
                      <m:den>
                        <m:d>
                          <m:dPr>
                            <m:ctrlPr>
                              <a:rPr lang="zh-CN" altLang="en-US" sz="1400" i="1">
                                <a:solidFill>
                                  <a:schemeClr val="tx1"/>
                                </a:solidFill>
                                <a:latin typeface="Cambria Math" panose="02040503050406030204" pitchFamily="18" charset="0"/>
                              </a:rPr>
                            </m:ctrlPr>
                          </m:dPr>
                          <m:e>
                            <m:rad>
                              <m:radPr>
                                <m:degHide m:val="on"/>
                                <m:ctrlPr>
                                  <a:rPr lang="zh-CN" altLang="en-US" sz="1400" i="1">
                                    <a:solidFill>
                                      <a:schemeClr val="tx1"/>
                                    </a:solidFill>
                                    <a:latin typeface="Cambria Math" panose="02040503050406030204" pitchFamily="18" charset="0"/>
                                  </a:rPr>
                                </m:ctrlPr>
                              </m:radPr>
                              <m:deg/>
                              <m:e>
                                <m:r>
                                  <a:rPr lang="zh-CN" altLang="en-US" sz="1400" i="0">
                                    <a:solidFill>
                                      <a:schemeClr val="tx1"/>
                                    </a:solidFill>
                                    <a:latin typeface="Cambria Math" panose="02040503050406030204" pitchFamily="18" charset="0"/>
                                  </a:rPr>
                                  <m:t>2</m:t>
                                </m:r>
                                <m:r>
                                  <a:rPr lang="zh-CN" altLang="en-US" sz="1400" i="1">
                                    <a:solidFill>
                                      <a:schemeClr val="tx1"/>
                                    </a:solidFill>
                                    <a:latin typeface="Cambria Math" panose="02040503050406030204" pitchFamily="18" charset="0"/>
                                  </a:rPr>
                                  <m:t>𝜋</m:t>
                                </m:r>
                              </m:e>
                            </m:rad>
                            <m:sSub>
                              <m:sSubPr>
                                <m:ctrlPr>
                                  <a:rPr lang="zh-CN" altLang="en-US" sz="1400" i="1">
                                    <a:solidFill>
                                      <a:schemeClr val="tx1"/>
                                    </a:solidFill>
                                    <a:latin typeface="Cambria Math" panose="02040503050406030204" pitchFamily="18" charset="0"/>
                                  </a:rPr>
                                </m:ctrlPr>
                              </m:sSubPr>
                              <m:e>
                                <m:r>
                                  <a:rPr lang="zh-CN" altLang="en-US" sz="1400" i="1">
                                    <a:solidFill>
                                      <a:schemeClr val="tx1"/>
                                    </a:solidFill>
                                    <a:latin typeface="Cambria Math" panose="02040503050406030204" pitchFamily="18" charset="0"/>
                                  </a:rPr>
                                  <m:t>𝜎</m:t>
                                </m:r>
                              </m:e>
                              <m:sub>
                                <m:r>
                                  <a:rPr lang="zh-CN" altLang="en-US" sz="1400" i="0">
                                    <a:solidFill>
                                      <a:schemeClr val="tx1"/>
                                    </a:solidFill>
                                    <a:latin typeface="Cambria Math" panose="02040503050406030204" pitchFamily="18" charset="0"/>
                                  </a:rPr>
                                  <m:t>0</m:t>
                                </m:r>
                              </m:sub>
                            </m:sSub>
                          </m:e>
                        </m:d>
                      </m:den>
                    </m:f>
                    <m:r>
                      <a:rPr lang="zh-CN" altLang="en-US" sz="1400" i="0">
                        <a:solidFill>
                          <a:schemeClr val="tx1"/>
                        </a:solidFill>
                        <a:latin typeface="Cambria Math" panose="02040503050406030204" pitchFamily="18" charset="0"/>
                      </a:rPr>
                      <m:t>×</m:t>
                    </m:r>
                    <m:r>
                      <m:rPr>
                        <m:sty m:val="p"/>
                      </m:rPr>
                      <a:rPr lang="zh-CN" altLang="en-US" sz="1400" i="0">
                        <a:solidFill>
                          <a:schemeClr val="tx1"/>
                        </a:solidFill>
                        <a:latin typeface="Cambria Math" panose="02040503050406030204" pitchFamily="18" charset="0"/>
                      </a:rPr>
                      <m:t>exp</m:t>
                    </m:r>
                    <m:d>
                      <m:dPr>
                        <m:begChr m:val="["/>
                        <m:endChr m:val="]"/>
                        <m:ctrlPr>
                          <a:rPr lang="zh-CN" altLang="en-US" sz="1400">
                            <a:latin typeface="Cambria Math" panose="02040503050406030204" pitchFamily="18" charset="0"/>
                          </a:rPr>
                        </m:ctrlPr>
                      </m:dPr>
                      <m:e>
                        <m:r>
                          <a:rPr lang="zh-CN" altLang="en-US" sz="1400">
                            <a:latin typeface="Cambria Math" panose="02040503050406030204" pitchFamily="18" charset="0"/>
                          </a:rPr>
                          <m:t>−</m:t>
                        </m:r>
                        <m:f>
                          <m:fPr>
                            <m:type m:val="lin"/>
                            <m:ctrlPr>
                              <a:rPr lang="zh-CN" altLang="en-US" sz="1400" i="1">
                                <a:latin typeface="Cambria Math" panose="02040503050406030204" pitchFamily="18" charset="0"/>
                              </a:rPr>
                            </m:ctrlPr>
                          </m:fPr>
                          <m:num>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𝑥</m:t>
                                </m:r>
                              </m:e>
                              <m:sub>
                                <m:r>
                                  <a:rPr lang="zh-CN" altLang="en-US" sz="1400">
                                    <a:latin typeface="Cambria Math" panose="02040503050406030204" pitchFamily="18" charset="0"/>
                                  </a:rPr>
                                  <m:t>0</m:t>
                                </m:r>
                              </m:sub>
                              <m:sup>
                                <m:r>
                                  <a:rPr lang="zh-CN" altLang="en-US" sz="1400">
                                    <a:latin typeface="Cambria Math" panose="02040503050406030204" pitchFamily="18" charset="0"/>
                                  </a:rPr>
                                  <m:t>2</m:t>
                                </m:r>
                              </m:sup>
                            </m:sSubSup>
                          </m:num>
                          <m:den>
                            <m:d>
                              <m:dPr>
                                <m:ctrlPr>
                                  <a:rPr lang="zh-CN" altLang="en-US" sz="1400">
                                    <a:latin typeface="Cambria Math" panose="02040503050406030204" pitchFamily="18" charset="0"/>
                                  </a:rPr>
                                </m:ctrlPr>
                              </m:dPr>
                              <m:e>
                                <m:r>
                                  <a:rPr lang="zh-CN" altLang="en-US" sz="1400">
                                    <a:latin typeface="Cambria Math" panose="02040503050406030204" pitchFamily="18" charset="0"/>
                                  </a:rPr>
                                  <m:t>2</m:t>
                                </m:r>
                                <m:sSubSup>
                                  <m:sSubSupPr>
                                    <m:ctrlPr>
                                      <a:rPr lang="zh-CN" altLang="en-US" sz="1400" i="1">
                                        <a:latin typeface="Cambria Math" panose="02040503050406030204" pitchFamily="18" charset="0"/>
                                      </a:rPr>
                                    </m:ctrlPr>
                                  </m:sSubSupPr>
                                  <m:e>
                                    <m:r>
                                      <a:rPr lang="zh-CN" altLang="en-US" sz="1400" i="1">
                                        <a:latin typeface="Cambria Math" panose="02040503050406030204" pitchFamily="18" charset="0"/>
                                      </a:rPr>
                                      <m:t>𝜎</m:t>
                                    </m:r>
                                  </m:e>
                                  <m:sub>
                                    <m:r>
                                      <a:rPr lang="zh-CN" altLang="en-US" sz="1400">
                                        <a:latin typeface="Cambria Math" panose="02040503050406030204" pitchFamily="18" charset="0"/>
                                      </a:rPr>
                                      <m:t>0</m:t>
                                    </m:r>
                                  </m:sub>
                                  <m:sup>
                                    <m:r>
                                      <a:rPr lang="zh-CN" altLang="en-US" sz="1400">
                                        <a:latin typeface="Cambria Math" panose="02040503050406030204" pitchFamily="18" charset="0"/>
                                      </a:rPr>
                                      <m:t>2</m:t>
                                    </m:r>
                                  </m:sup>
                                </m:sSubSup>
                              </m:e>
                            </m:d>
                          </m:den>
                        </m:f>
                      </m:e>
                    </m:d>
                  </m:oMath>
                </a14:m>
                <a:endParaRPr lang="zh-CN" altLang="en-US" sz="1400" dirty="0">
                  <a:solidFill>
                    <a:schemeClr val="tx1"/>
                  </a:solidFill>
                </a:endParaRPr>
              </a:p>
            </p:txBody>
          </p:sp>
        </mc:Choice>
        <mc:Fallback xmlns="">
          <p:sp>
            <p:nvSpPr>
              <p:cNvPr id="101" name="文本框 100">
                <a:extLst>
                  <a:ext uri="{FF2B5EF4-FFF2-40B4-BE49-F238E27FC236}">
                    <a16:creationId xmlns:a16="http://schemas.microsoft.com/office/drawing/2014/main" id="{40A47291-F950-4206-9EBD-16D4BFFA0B9F}"/>
                  </a:ext>
                </a:extLst>
              </p:cNvPr>
              <p:cNvSpPr txBox="1">
                <a:spLocks noRot="1" noChangeAspect="1" noMove="1" noResize="1" noEditPoints="1" noAdjustHandles="1" noChangeArrowheads="1" noChangeShapeType="1" noTextEdit="1"/>
              </p:cNvSpPr>
              <p:nvPr/>
            </p:nvSpPr>
            <p:spPr>
              <a:xfrm>
                <a:off x="8267990" y="3932164"/>
                <a:ext cx="3649821" cy="345287"/>
              </a:xfrm>
              <a:prstGeom prst="rect">
                <a:avLst/>
              </a:prstGeom>
              <a:blipFill>
                <a:blip r:embed="rId11"/>
                <a:stretch>
                  <a:fillRect l="-501" t="-75439" b="-133333"/>
                </a:stretch>
              </a:blipFill>
            </p:spPr>
            <p:txBody>
              <a:bodyPr/>
              <a:lstStyle/>
              <a:p>
                <a:r>
                  <a:rPr lang="zh-CN" altLang="en-US">
                    <a:noFill/>
                  </a:rPr>
                  <a:t> </a:t>
                </a:r>
              </a:p>
            </p:txBody>
          </p:sp>
        </mc:Fallback>
      </mc:AlternateContent>
      <p:sp>
        <p:nvSpPr>
          <p:cNvPr id="102" name="TextBox 96">
            <a:extLst>
              <a:ext uri="{FF2B5EF4-FFF2-40B4-BE49-F238E27FC236}">
                <a16:creationId xmlns:a16="http://schemas.microsoft.com/office/drawing/2014/main" id="{7EBC7B8A-E0DB-48D2-9984-24C36E6D9A4E}"/>
              </a:ext>
            </a:extLst>
          </p:cNvPr>
          <p:cNvSpPr txBox="1"/>
          <p:nvPr/>
        </p:nvSpPr>
        <p:spPr>
          <a:xfrm>
            <a:off x="447800" y="6495228"/>
            <a:ext cx="7201429" cy="169277"/>
          </a:xfrm>
          <a:prstGeom prst="rect">
            <a:avLst/>
          </a:prstGeom>
          <a:noFill/>
        </p:spPr>
        <p:txBody>
          <a:bodyPr wrap="square" lIns="0" tIns="0" rIns="0" bIns="0" anchor="ctr">
            <a:spAutoFit/>
          </a:bodyPr>
          <a:lstStyle/>
          <a:p>
            <a:pPr algn="l"/>
            <a:r>
              <a:rPr lang="en-US" altLang="zh-CN" sz="1100" dirty="0">
                <a:solidFill>
                  <a:srgbClr val="000000"/>
                </a:solidFill>
                <a:latin typeface="Arial"/>
              </a:rPr>
              <a:t>[1] </a:t>
            </a:r>
            <a:r>
              <a:rPr lang="en-US" altLang="zh-CN" sz="1100" dirty="0">
                <a:solidFill>
                  <a:srgbClr val="282B39"/>
                </a:solidFill>
                <a:latin typeface="Arial"/>
              </a:rPr>
              <a:t>解析推导参考并改写自 Y. Yuri 等，Phys. Rev. ST Accel. Beams 10, 104001 (2007).</a:t>
            </a:r>
            <a:endParaRPr lang="en-US" altLang="zh-CN" sz="1100" b="0" i="0" dirty="0">
              <a:solidFill>
                <a:srgbClr val="282B39"/>
              </a:solidFill>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4">
            <a:extLst>
              <a:ext uri="{FF2B5EF4-FFF2-40B4-BE49-F238E27FC236}">
                <a16:creationId xmlns:a16="http://schemas.microsoft.com/office/drawing/2014/main" id="{7555F7C6-7229-413F-ABA4-69E7233841E2}"/>
              </a:ext>
            </a:extLst>
          </p:cNvPr>
          <p:cNvSpPr txBox="1"/>
          <p:nvPr/>
        </p:nvSpPr>
        <p:spPr>
          <a:xfrm>
            <a:off x="399404" y="264339"/>
            <a:ext cx="10058400" cy="438582"/>
          </a:xfrm>
          <a:prstGeom prst="rect">
            <a:avLst/>
          </a:prstGeom>
          <a:noFill/>
        </p:spPr>
        <p:txBody>
          <a:bodyPr wrap="square" lIns="0" tIns="0" rIns="0" bIns="0">
            <a:spAutoFit/>
          </a:bodyPr>
          <a:lstStyle/>
          <a:p>
            <a:r>
              <a:rPr lang="en-US" sz="2800" b="1" dirty="0">
                <a:solidFill>
                  <a:srgbClr val="000000"/>
                </a:solidFill>
                <a:latin typeface="Arial"/>
              </a:rPr>
              <a:t>仿真设置</a:t>
            </a:r>
          </a:p>
        </p:txBody>
      </p:sp>
      <p:sp>
        <p:nvSpPr>
          <p:cNvPr id="71" name="Rectangle 5">
            <a:extLst>
              <a:ext uri="{FF2B5EF4-FFF2-40B4-BE49-F238E27FC236}">
                <a16:creationId xmlns:a16="http://schemas.microsoft.com/office/drawing/2014/main" id="{2B0F2BD5-83D6-43EC-A5BD-EE6AB8372D97}"/>
              </a:ext>
            </a:extLst>
          </p:cNvPr>
          <p:cNvSpPr/>
          <p:nvPr/>
        </p:nvSpPr>
        <p:spPr>
          <a:xfrm>
            <a:off x="447800" y="818301"/>
            <a:ext cx="9015984" cy="20116"/>
          </a:xfrm>
          <a:prstGeom prst="rect">
            <a:avLst/>
          </a:prstGeom>
          <a:solidFill>
            <a:srgbClr val="561F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Rectangle 71"/>
          <p:cNvSpPr/>
          <p:nvPr/>
        </p:nvSpPr>
        <p:spPr>
          <a:xfrm>
            <a:off x="566928" y="1258932"/>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713232" y="1220570"/>
            <a:ext cx="3657600" cy="369332"/>
          </a:xfrm>
          <a:prstGeom prst="rect">
            <a:avLst/>
          </a:prstGeom>
          <a:noFill/>
        </p:spPr>
        <p:txBody>
          <a:bodyPr wrap="square" lIns="0" tIns="0" rIns="0" bIns="0" anchor="ctr">
            <a:spAutoFit/>
          </a:bodyPr>
          <a:lstStyle/>
          <a:p>
            <a:r>
              <a:rPr lang="zh-CN" altLang="en-US" sz="2400" b="1" dirty="0">
                <a:solidFill>
                  <a:srgbClr val="4D16C3"/>
                </a:solidFill>
              </a:rPr>
              <a:t>磁铁配置</a:t>
            </a:r>
          </a:p>
        </p:txBody>
      </p:sp>
      <p:sp>
        <p:nvSpPr>
          <p:cNvPr id="74" name="TextBox 73"/>
          <p:cNvSpPr txBox="1"/>
          <p:nvPr/>
        </p:nvSpPr>
        <p:spPr>
          <a:xfrm>
            <a:off x="594360" y="1661268"/>
            <a:ext cx="201168" cy="274320"/>
          </a:xfrm>
          <a:prstGeom prst="rect">
            <a:avLst/>
          </a:prstGeom>
          <a:noFill/>
        </p:spPr>
        <p:txBody>
          <a:bodyPr wrap="square" lIns="0" tIns="0" rIns="0" bIns="0" anchor="ctr">
            <a:spAutoFit/>
          </a:bodyPr>
          <a:lstStyle/>
          <a:p>
            <a:pPr algn="l"/>
            <a:r>
              <a:rPr sz="1980" b="1" i="0">
                <a:solidFill>
                  <a:srgbClr val="551CDC"/>
                </a:solidFill>
                <a:latin typeface="Arial"/>
              </a:rPr>
              <a:t>•</a:t>
            </a:r>
          </a:p>
        </p:txBody>
      </p:sp>
      <p:sp>
        <p:nvSpPr>
          <p:cNvPr id="75" name="TextBox 74"/>
          <p:cNvSpPr txBox="1"/>
          <p:nvPr/>
        </p:nvSpPr>
        <p:spPr>
          <a:xfrm>
            <a:off x="850392" y="1702749"/>
            <a:ext cx="3657600" cy="246221"/>
          </a:xfrm>
          <a:prstGeom prst="rect">
            <a:avLst/>
          </a:prstGeom>
          <a:noFill/>
        </p:spPr>
        <p:txBody>
          <a:bodyPr wrap="square" lIns="0" tIns="0" rIns="0" bIns="0" anchor="ctr">
            <a:spAutoFit/>
          </a:bodyPr>
          <a:lstStyle/>
          <a:p>
            <a:r>
              <a:rPr lang="zh-CN" altLang="en-US" sz="1600" dirty="0">
                <a:solidFill>
                  <a:srgbClr val="282B39"/>
                </a:solidFill>
              </a:rPr>
              <a:t>两块</a:t>
            </a:r>
            <a:r>
              <a:rPr lang="en-US" altLang="zh-CN" sz="1600" dirty="0">
                <a:solidFill>
                  <a:srgbClr val="282B39"/>
                </a:solidFill>
              </a:rPr>
              <a:t>Halbach</a:t>
            </a:r>
            <a:r>
              <a:rPr lang="zh-CN" altLang="en-US" sz="1600" dirty="0">
                <a:solidFill>
                  <a:srgbClr val="282B39"/>
                </a:solidFill>
              </a:rPr>
              <a:t>四极磁铁</a:t>
            </a:r>
          </a:p>
        </p:txBody>
      </p:sp>
      <p:sp>
        <p:nvSpPr>
          <p:cNvPr id="76" name="TextBox 75"/>
          <p:cNvSpPr txBox="1"/>
          <p:nvPr/>
        </p:nvSpPr>
        <p:spPr>
          <a:xfrm>
            <a:off x="594360" y="1990452"/>
            <a:ext cx="201168" cy="274320"/>
          </a:xfrm>
          <a:prstGeom prst="rect">
            <a:avLst/>
          </a:prstGeom>
          <a:noFill/>
        </p:spPr>
        <p:txBody>
          <a:bodyPr wrap="square" lIns="0" tIns="0" rIns="0" bIns="0" anchor="ctr">
            <a:spAutoFit/>
          </a:bodyPr>
          <a:lstStyle/>
          <a:p>
            <a:pPr algn="l"/>
            <a:r>
              <a:rPr sz="1980" b="1" i="0">
                <a:solidFill>
                  <a:srgbClr val="551CDC"/>
                </a:solidFill>
                <a:latin typeface="Arial"/>
              </a:rPr>
              <a:t>•</a:t>
            </a:r>
          </a:p>
        </p:txBody>
      </p:sp>
      <p:sp>
        <p:nvSpPr>
          <p:cNvPr id="77" name="TextBox 76"/>
          <p:cNvSpPr txBox="1"/>
          <p:nvPr/>
        </p:nvSpPr>
        <p:spPr>
          <a:xfrm>
            <a:off x="850392" y="2031933"/>
            <a:ext cx="3657600" cy="246221"/>
          </a:xfrm>
          <a:prstGeom prst="rect">
            <a:avLst/>
          </a:prstGeom>
          <a:noFill/>
        </p:spPr>
        <p:txBody>
          <a:bodyPr wrap="square" lIns="0" tIns="0" rIns="0" bIns="0" anchor="ctr">
            <a:spAutoFit/>
          </a:bodyPr>
          <a:lstStyle/>
          <a:p>
            <a:r>
              <a:rPr lang="zh-CN" altLang="en-US" sz="1600" dirty="0">
                <a:solidFill>
                  <a:srgbClr val="282B39"/>
                </a:solidFill>
              </a:rPr>
              <a:t>两块</a:t>
            </a:r>
            <a:r>
              <a:rPr lang="en-US" altLang="zh-CN" sz="1600" dirty="0">
                <a:solidFill>
                  <a:srgbClr val="282B39"/>
                </a:solidFill>
              </a:rPr>
              <a:t>Halbach</a:t>
            </a:r>
            <a:r>
              <a:rPr lang="zh-CN" altLang="en-US" sz="1600" dirty="0">
                <a:solidFill>
                  <a:srgbClr val="282B39"/>
                </a:solidFill>
              </a:rPr>
              <a:t>八极磁铁</a:t>
            </a:r>
          </a:p>
        </p:txBody>
      </p:sp>
      <p:sp>
        <p:nvSpPr>
          <p:cNvPr id="78" name="TextBox 77"/>
          <p:cNvSpPr txBox="1"/>
          <p:nvPr/>
        </p:nvSpPr>
        <p:spPr>
          <a:xfrm>
            <a:off x="594360" y="2319636"/>
            <a:ext cx="201168" cy="274320"/>
          </a:xfrm>
          <a:prstGeom prst="rect">
            <a:avLst/>
          </a:prstGeom>
          <a:noFill/>
        </p:spPr>
        <p:txBody>
          <a:bodyPr wrap="square" lIns="0" tIns="0" rIns="0" bIns="0" anchor="ctr">
            <a:spAutoFit/>
          </a:bodyPr>
          <a:lstStyle/>
          <a:p>
            <a:pPr algn="l"/>
            <a:r>
              <a:rPr sz="1980" b="1" i="0">
                <a:solidFill>
                  <a:srgbClr val="551CDC"/>
                </a:solidFill>
                <a:latin typeface="Arial"/>
              </a:rPr>
              <a:t>•</a:t>
            </a:r>
          </a:p>
        </p:txBody>
      </p:sp>
      <p:sp>
        <p:nvSpPr>
          <p:cNvPr id="79" name="TextBox 78"/>
          <p:cNvSpPr txBox="1"/>
          <p:nvPr/>
        </p:nvSpPr>
        <p:spPr>
          <a:xfrm>
            <a:off x="850392" y="2376505"/>
            <a:ext cx="3657600" cy="215444"/>
          </a:xfrm>
          <a:prstGeom prst="rect">
            <a:avLst/>
          </a:prstGeom>
          <a:noFill/>
        </p:spPr>
        <p:txBody>
          <a:bodyPr wrap="square" lIns="0" tIns="0" rIns="0" bIns="0" anchor="ctr">
            <a:spAutoFit/>
          </a:bodyPr>
          <a:lstStyle/>
          <a:p>
            <a:r>
              <a:rPr lang="en-US" altLang="zh-CN" sz="1400" dirty="0">
                <a:solidFill>
                  <a:srgbClr val="282B39"/>
                </a:solidFill>
              </a:rPr>
              <a:t>NdFeB</a:t>
            </a:r>
            <a:r>
              <a:rPr lang="zh-CN" altLang="en-US" sz="1400" dirty="0">
                <a:solidFill>
                  <a:srgbClr val="282B39"/>
                </a:solidFill>
              </a:rPr>
              <a:t>剩磁：</a:t>
            </a:r>
          </a:p>
        </p:txBody>
      </p:sp>
      <p:sp>
        <p:nvSpPr>
          <p:cNvPr id="80" name="TextBox 79"/>
          <p:cNvSpPr txBox="1"/>
          <p:nvPr/>
        </p:nvSpPr>
        <p:spPr>
          <a:xfrm>
            <a:off x="1060704" y="2621388"/>
            <a:ext cx="2011680" cy="347472"/>
          </a:xfrm>
          <a:prstGeom prst="rect">
            <a:avLst/>
          </a:prstGeom>
          <a:noFill/>
        </p:spPr>
        <p:txBody>
          <a:bodyPr wrap="square" lIns="0" tIns="0" rIns="0" bIns="0" anchor="ctr">
            <a:spAutoFit/>
          </a:bodyPr>
          <a:lstStyle/>
          <a:p>
            <a:pPr algn="l"/>
            <a:r>
              <a:rPr sz="2000" b="0" i="0">
                <a:solidFill>
                  <a:srgbClr val="000000"/>
                </a:solidFill>
                <a:latin typeface="Cambria Math"/>
              </a:rPr>
              <a:t>Bᵣ = 1.41 T</a:t>
            </a:r>
          </a:p>
        </p:txBody>
      </p:sp>
      <p:sp>
        <p:nvSpPr>
          <p:cNvPr id="81" name="Rectangle 80"/>
          <p:cNvSpPr/>
          <p:nvPr/>
        </p:nvSpPr>
        <p:spPr>
          <a:xfrm>
            <a:off x="566928" y="3322399"/>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TextBox 81"/>
          <p:cNvSpPr txBox="1"/>
          <p:nvPr/>
        </p:nvSpPr>
        <p:spPr>
          <a:xfrm>
            <a:off x="713232" y="3284038"/>
            <a:ext cx="3657600" cy="369332"/>
          </a:xfrm>
          <a:prstGeom prst="rect">
            <a:avLst/>
          </a:prstGeom>
          <a:noFill/>
        </p:spPr>
        <p:txBody>
          <a:bodyPr wrap="square" lIns="0" tIns="0" rIns="0" bIns="0" anchor="ctr">
            <a:spAutoFit/>
          </a:bodyPr>
          <a:lstStyle/>
          <a:p>
            <a:r>
              <a:rPr lang="zh-CN" altLang="en-US" sz="2400" b="1" dirty="0">
                <a:solidFill>
                  <a:srgbClr val="4D16C3"/>
                </a:solidFill>
              </a:rPr>
              <a:t>主要参数</a:t>
            </a:r>
          </a:p>
        </p:txBody>
      </p:sp>
      <p:graphicFrame>
        <p:nvGraphicFramePr>
          <p:cNvPr id="83" name="Table 82"/>
          <p:cNvGraphicFramePr>
            <a:graphicFrameLocks noGrp="1"/>
          </p:cNvGraphicFramePr>
          <p:nvPr>
            <p:extLst>
              <p:ext uri="{D42A27DB-BD31-4B8C-83A1-F6EECF244321}">
                <p14:modId xmlns:p14="http://schemas.microsoft.com/office/powerpoint/2010/main" val="3956246868"/>
              </p:ext>
            </p:extLst>
          </p:nvPr>
        </p:nvGraphicFramePr>
        <p:xfrm>
          <a:off x="594360" y="3819251"/>
          <a:ext cx="3977640" cy="1901952"/>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261872">
                  <a:extLst>
                    <a:ext uri="{9D8B030D-6E8A-4147-A177-3AD203B41FA5}">
                      <a16:colId xmlns:a16="http://schemas.microsoft.com/office/drawing/2014/main" val="20002"/>
                    </a:ext>
                  </a:extLst>
                </a:gridCol>
                <a:gridCol w="960120">
                  <a:extLst>
                    <a:ext uri="{9D8B030D-6E8A-4147-A177-3AD203B41FA5}">
                      <a16:colId xmlns:a16="http://schemas.microsoft.com/office/drawing/2014/main" val="20003"/>
                    </a:ext>
                  </a:extLst>
                </a:gridCol>
              </a:tblGrid>
              <a:tr h="374903">
                <a:tc>
                  <a:txBody>
                    <a:bodyPr/>
                    <a:lstStyle/>
                    <a:p>
                      <a:pPr algn="ctr"/>
                      <a:endParaRPr sz="2400" dirty="0"/>
                    </a:p>
                  </a:txBody>
                  <a:tcPr marL="27432" marR="27432" marT="18288" marB="18288">
                    <a:solidFill>
                      <a:srgbClr val="F0EAFF"/>
                    </a:solidFill>
                  </a:tcPr>
                </a:tc>
                <a:tc>
                  <a:txBody>
                    <a:bodyPr/>
                    <a:lstStyle/>
                    <a:p>
                      <a:pPr algn="ctr"/>
                      <a:r>
                        <a:rPr sz="1600" b="1" dirty="0">
                          <a:solidFill>
                            <a:srgbClr val="282B39"/>
                          </a:solidFill>
                          <a:latin typeface="Arial"/>
                        </a:rPr>
                        <a:t>纵向位置</a:t>
                      </a:r>
                    </a:p>
                  </a:txBody>
                  <a:tcPr marL="27432" marR="27432" marT="18288" marB="18288">
                    <a:solidFill>
                      <a:srgbClr val="F0EAFF"/>
                    </a:solidFill>
                  </a:tcPr>
                </a:tc>
                <a:tc>
                  <a:txBody>
                    <a:bodyPr/>
                    <a:lstStyle/>
                    <a:p>
                      <a:pPr algn="ctr"/>
                      <a:r>
                        <a:rPr sz="1600" b="1" dirty="0">
                          <a:solidFill>
                            <a:srgbClr val="282B39"/>
                          </a:solidFill>
                          <a:latin typeface="Arial"/>
                        </a:rPr>
                        <a:t>内半径</a:t>
                      </a:r>
                    </a:p>
                  </a:txBody>
                  <a:tcPr marL="27432" marR="27432" marT="18288" marB="18288">
                    <a:solidFill>
                      <a:srgbClr val="F0EAFF"/>
                    </a:solidFill>
                  </a:tcPr>
                </a:tc>
                <a:tc>
                  <a:txBody>
                    <a:bodyPr/>
                    <a:lstStyle/>
                    <a:p>
                      <a:pPr algn="ctr"/>
                      <a:r>
                        <a:rPr sz="1600" b="1">
                          <a:solidFill>
                            <a:srgbClr val="282B39"/>
                          </a:solidFill>
                          <a:latin typeface="Arial"/>
                        </a:rPr>
                        <a:t>长度</a:t>
                      </a:r>
                    </a:p>
                  </a:txBody>
                  <a:tcPr marL="27432" marR="27432" marT="18288" marB="18288">
                    <a:solidFill>
                      <a:srgbClr val="F0EAFF"/>
                    </a:solidFill>
                  </a:tcPr>
                </a:tc>
                <a:extLst>
                  <a:ext uri="{0D108BD9-81ED-4DB2-BD59-A6C34878D82A}">
                    <a16:rowId xmlns:a16="http://schemas.microsoft.com/office/drawing/2014/main" val="10000"/>
                  </a:ext>
                </a:extLst>
              </a:tr>
              <a:tr h="374903">
                <a:tc>
                  <a:txBody>
                    <a:bodyPr/>
                    <a:lstStyle/>
                    <a:p>
                      <a:pPr algn="ctr"/>
                      <a:r>
                        <a:rPr sz="1600" b="1">
                          <a:solidFill>
                            <a:srgbClr val="0F1223"/>
                          </a:solidFill>
                          <a:latin typeface="Arial"/>
                        </a:rPr>
                        <a:t>Q1</a:t>
                      </a:r>
                    </a:p>
                  </a:txBody>
                  <a:tcPr marL="27432" marR="27432" marT="18288" marB="18288">
                    <a:solidFill>
                      <a:srgbClr val="F0EAFF"/>
                    </a:solidFill>
                  </a:tcPr>
                </a:tc>
                <a:tc>
                  <a:txBody>
                    <a:bodyPr/>
                    <a:lstStyle/>
                    <a:p>
                      <a:pPr algn="ctr"/>
                      <a:r>
                        <a:rPr sz="1600" b="0" dirty="0">
                          <a:solidFill>
                            <a:srgbClr val="282B39"/>
                          </a:solidFill>
                          <a:latin typeface="Arial"/>
                        </a:rPr>
                        <a:t>13 mm</a:t>
                      </a:r>
                    </a:p>
                  </a:txBody>
                  <a:tcPr marL="27432" marR="27432" marT="18288" marB="18288">
                    <a:solidFill>
                      <a:srgbClr val="FFFFFF"/>
                    </a:solidFill>
                  </a:tcPr>
                </a:tc>
                <a:tc>
                  <a:txBody>
                    <a:bodyPr/>
                    <a:lstStyle/>
                    <a:p>
                      <a:pPr algn="ctr"/>
                      <a:r>
                        <a:rPr sz="1600" b="0" dirty="0">
                          <a:solidFill>
                            <a:srgbClr val="282B39"/>
                          </a:solidFill>
                          <a:latin typeface="Arial"/>
                        </a:rPr>
                        <a:t>7 mm</a:t>
                      </a:r>
                    </a:p>
                  </a:txBody>
                  <a:tcPr marL="27432" marR="27432" marT="18288" marB="18288">
                    <a:solidFill>
                      <a:srgbClr val="FFFFFF"/>
                    </a:solidFill>
                  </a:tcPr>
                </a:tc>
                <a:tc>
                  <a:txBody>
                    <a:bodyPr/>
                    <a:lstStyle/>
                    <a:p>
                      <a:pPr algn="ctr"/>
                      <a:r>
                        <a:rPr sz="1600" b="0">
                          <a:solidFill>
                            <a:srgbClr val="282B39"/>
                          </a:solidFill>
                          <a:latin typeface="Arial"/>
                        </a:rPr>
                        <a:t>10 mm</a:t>
                      </a:r>
                    </a:p>
                  </a:txBody>
                  <a:tcPr marL="27432" marR="27432" marT="18288" marB="18288">
                    <a:solidFill>
                      <a:srgbClr val="FFFFFF"/>
                    </a:solidFill>
                  </a:tcPr>
                </a:tc>
                <a:extLst>
                  <a:ext uri="{0D108BD9-81ED-4DB2-BD59-A6C34878D82A}">
                    <a16:rowId xmlns:a16="http://schemas.microsoft.com/office/drawing/2014/main" val="10001"/>
                  </a:ext>
                </a:extLst>
              </a:tr>
              <a:tr h="374903">
                <a:tc>
                  <a:txBody>
                    <a:bodyPr/>
                    <a:lstStyle/>
                    <a:p>
                      <a:pPr algn="ctr"/>
                      <a:r>
                        <a:rPr sz="1600" b="1">
                          <a:solidFill>
                            <a:srgbClr val="0F1223"/>
                          </a:solidFill>
                          <a:latin typeface="Arial"/>
                        </a:rPr>
                        <a:t>O1</a:t>
                      </a:r>
                    </a:p>
                  </a:txBody>
                  <a:tcPr marL="27432" marR="27432" marT="18288" marB="18288">
                    <a:solidFill>
                      <a:srgbClr val="F0EAFF"/>
                    </a:solidFill>
                  </a:tcPr>
                </a:tc>
                <a:tc>
                  <a:txBody>
                    <a:bodyPr/>
                    <a:lstStyle/>
                    <a:p>
                      <a:pPr algn="ctr"/>
                      <a:r>
                        <a:rPr sz="1600" b="0">
                          <a:solidFill>
                            <a:srgbClr val="282B39"/>
                          </a:solidFill>
                          <a:latin typeface="Arial"/>
                        </a:rPr>
                        <a:t>50 mm</a:t>
                      </a:r>
                    </a:p>
                  </a:txBody>
                  <a:tcPr marL="27432" marR="27432" marT="18288" marB="18288">
                    <a:solidFill>
                      <a:srgbClr val="FFFFFF"/>
                    </a:solidFill>
                  </a:tcPr>
                </a:tc>
                <a:tc>
                  <a:txBody>
                    <a:bodyPr/>
                    <a:lstStyle/>
                    <a:p>
                      <a:pPr algn="ctr"/>
                      <a:r>
                        <a:rPr sz="1600" b="0">
                          <a:solidFill>
                            <a:srgbClr val="282B39"/>
                          </a:solidFill>
                          <a:latin typeface="Arial"/>
                        </a:rPr>
                        <a:t>9 mm</a:t>
                      </a:r>
                    </a:p>
                  </a:txBody>
                  <a:tcPr marL="27432" marR="27432" marT="18288" marB="18288">
                    <a:solidFill>
                      <a:srgbClr val="FFFFFF"/>
                    </a:solidFill>
                  </a:tcPr>
                </a:tc>
                <a:tc>
                  <a:txBody>
                    <a:bodyPr/>
                    <a:lstStyle/>
                    <a:p>
                      <a:pPr algn="ctr"/>
                      <a:r>
                        <a:rPr sz="1600" b="0">
                          <a:solidFill>
                            <a:srgbClr val="282B39"/>
                          </a:solidFill>
                          <a:latin typeface="Arial"/>
                        </a:rPr>
                        <a:t>12 mm</a:t>
                      </a:r>
                    </a:p>
                  </a:txBody>
                  <a:tcPr marL="27432" marR="27432" marT="18288" marB="18288">
                    <a:solidFill>
                      <a:srgbClr val="FFFFFF"/>
                    </a:solidFill>
                  </a:tcPr>
                </a:tc>
                <a:extLst>
                  <a:ext uri="{0D108BD9-81ED-4DB2-BD59-A6C34878D82A}">
                    <a16:rowId xmlns:a16="http://schemas.microsoft.com/office/drawing/2014/main" val="10002"/>
                  </a:ext>
                </a:extLst>
              </a:tr>
              <a:tr h="374903">
                <a:tc>
                  <a:txBody>
                    <a:bodyPr/>
                    <a:lstStyle/>
                    <a:p>
                      <a:pPr algn="ctr"/>
                      <a:r>
                        <a:rPr sz="1600" b="1">
                          <a:solidFill>
                            <a:srgbClr val="0F1223"/>
                          </a:solidFill>
                          <a:latin typeface="Arial"/>
                        </a:rPr>
                        <a:t>Q2</a:t>
                      </a:r>
                    </a:p>
                  </a:txBody>
                  <a:tcPr marL="27432" marR="27432" marT="18288" marB="18288">
                    <a:solidFill>
                      <a:srgbClr val="F0EAFF"/>
                    </a:solidFill>
                  </a:tcPr>
                </a:tc>
                <a:tc>
                  <a:txBody>
                    <a:bodyPr/>
                    <a:lstStyle/>
                    <a:p>
                      <a:pPr algn="ctr"/>
                      <a:r>
                        <a:rPr sz="1600" b="0">
                          <a:solidFill>
                            <a:srgbClr val="282B39"/>
                          </a:solidFill>
                          <a:latin typeface="Arial"/>
                        </a:rPr>
                        <a:t>192 mm</a:t>
                      </a:r>
                    </a:p>
                  </a:txBody>
                  <a:tcPr marL="27432" marR="27432" marT="18288" marB="18288">
                    <a:solidFill>
                      <a:srgbClr val="FFFFFF"/>
                    </a:solidFill>
                  </a:tcPr>
                </a:tc>
                <a:tc>
                  <a:txBody>
                    <a:bodyPr/>
                    <a:lstStyle/>
                    <a:p>
                      <a:pPr algn="ctr"/>
                      <a:r>
                        <a:rPr sz="1600" b="0">
                          <a:solidFill>
                            <a:srgbClr val="282B39"/>
                          </a:solidFill>
                          <a:latin typeface="Arial"/>
                        </a:rPr>
                        <a:t>23 mm</a:t>
                      </a:r>
                    </a:p>
                  </a:txBody>
                  <a:tcPr marL="27432" marR="27432" marT="18288" marB="18288">
                    <a:solidFill>
                      <a:srgbClr val="FFFFFF"/>
                    </a:solidFill>
                  </a:tcPr>
                </a:tc>
                <a:tc>
                  <a:txBody>
                    <a:bodyPr/>
                    <a:lstStyle/>
                    <a:p>
                      <a:pPr algn="ctr"/>
                      <a:r>
                        <a:rPr sz="1600" b="0">
                          <a:solidFill>
                            <a:srgbClr val="282B39"/>
                          </a:solidFill>
                          <a:latin typeface="Arial"/>
                        </a:rPr>
                        <a:t>13 mm</a:t>
                      </a:r>
                    </a:p>
                  </a:txBody>
                  <a:tcPr marL="27432" marR="27432" marT="18288" marB="18288">
                    <a:solidFill>
                      <a:srgbClr val="FFFFFF"/>
                    </a:solidFill>
                  </a:tcPr>
                </a:tc>
                <a:extLst>
                  <a:ext uri="{0D108BD9-81ED-4DB2-BD59-A6C34878D82A}">
                    <a16:rowId xmlns:a16="http://schemas.microsoft.com/office/drawing/2014/main" val="10003"/>
                  </a:ext>
                </a:extLst>
              </a:tr>
              <a:tr h="374907">
                <a:tc>
                  <a:txBody>
                    <a:bodyPr/>
                    <a:lstStyle/>
                    <a:p>
                      <a:pPr algn="ctr"/>
                      <a:r>
                        <a:rPr sz="1600" b="1">
                          <a:solidFill>
                            <a:srgbClr val="0F1223"/>
                          </a:solidFill>
                          <a:latin typeface="Arial"/>
                        </a:rPr>
                        <a:t>O2</a:t>
                      </a:r>
                    </a:p>
                  </a:txBody>
                  <a:tcPr marL="27432" marR="27432" marT="18288" marB="18288">
                    <a:solidFill>
                      <a:srgbClr val="F0EAFF"/>
                    </a:solidFill>
                  </a:tcPr>
                </a:tc>
                <a:tc>
                  <a:txBody>
                    <a:bodyPr/>
                    <a:lstStyle/>
                    <a:p>
                      <a:pPr algn="ctr"/>
                      <a:r>
                        <a:rPr sz="1600" b="0">
                          <a:solidFill>
                            <a:srgbClr val="282B39"/>
                          </a:solidFill>
                          <a:latin typeface="Arial"/>
                        </a:rPr>
                        <a:t>260 mm</a:t>
                      </a:r>
                    </a:p>
                  </a:txBody>
                  <a:tcPr marL="27432" marR="27432" marT="18288" marB="18288">
                    <a:solidFill>
                      <a:srgbClr val="FFFFFF"/>
                    </a:solidFill>
                  </a:tcPr>
                </a:tc>
                <a:tc>
                  <a:txBody>
                    <a:bodyPr/>
                    <a:lstStyle/>
                    <a:p>
                      <a:pPr algn="ctr"/>
                      <a:r>
                        <a:rPr sz="1600" b="0">
                          <a:solidFill>
                            <a:srgbClr val="282B39"/>
                          </a:solidFill>
                          <a:latin typeface="Arial"/>
                        </a:rPr>
                        <a:t>58 mm</a:t>
                      </a:r>
                    </a:p>
                  </a:txBody>
                  <a:tcPr marL="27432" marR="27432" marT="18288" marB="18288">
                    <a:solidFill>
                      <a:srgbClr val="FFFFFF"/>
                    </a:solidFill>
                  </a:tcPr>
                </a:tc>
                <a:tc>
                  <a:txBody>
                    <a:bodyPr/>
                    <a:lstStyle/>
                    <a:p>
                      <a:pPr algn="ctr"/>
                      <a:r>
                        <a:rPr sz="1600" b="0" dirty="0">
                          <a:solidFill>
                            <a:srgbClr val="282B39"/>
                          </a:solidFill>
                          <a:latin typeface="Arial"/>
                        </a:rPr>
                        <a:t>25 mm</a:t>
                      </a:r>
                    </a:p>
                  </a:txBody>
                  <a:tcPr marL="27432" marR="27432" marT="18288" marB="18288">
                    <a:solidFill>
                      <a:srgbClr val="FFFFFF"/>
                    </a:solidFill>
                  </a:tcPr>
                </a:tc>
                <a:extLst>
                  <a:ext uri="{0D108BD9-81ED-4DB2-BD59-A6C34878D82A}">
                    <a16:rowId xmlns:a16="http://schemas.microsoft.com/office/drawing/2014/main" val="10004"/>
                  </a:ext>
                </a:extLst>
              </a:tr>
            </a:tbl>
          </a:graphicData>
        </a:graphic>
      </p:graphicFrame>
      <p:sp>
        <p:nvSpPr>
          <p:cNvPr id="18" name="Rectangle 5">
            <a:extLst>
              <a:ext uri="{FF2B5EF4-FFF2-40B4-BE49-F238E27FC236}">
                <a16:creationId xmlns:a16="http://schemas.microsoft.com/office/drawing/2014/main" id="{E12132C1-2EAA-49AD-A7A3-A1C0A4A274FE}"/>
              </a:ext>
            </a:extLst>
          </p:cNvPr>
          <p:cNvSpPr/>
          <p:nvPr/>
        </p:nvSpPr>
        <p:spPr>
          <a:xfrm>
            <a:off x="5375304" y="1258931"/>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6">
            <a:extLst>
              <a:ext uri="{FF2B5EF4-FFF2-40B4-BE49-F238E27FC236}">
                <a16:creationId xmlns:a16="http://schemas.microsoft.com/office/drawing/2014/main" id="{50A9B9B4-FB5D-483A-AF64-EA128CBAE52A}"/>
              </a:ext>
            </a:extLst>
          </p:cNvPr>
          <p:cNvSpPr txBox="1"/>
          <p:nvPr/>
        </p:nvSpPr>
        <p:spPr>
          <a:xfrm>
            <a:off x="5521608" y="1229713"/>
            <a:ext cx="3657600" cy="369332"/>
          </a:xfrm>
          <a:prstGeom prst="rect">
            <a:avLst/>
          </a:prstGeom>
          <a:noFill/>
        </p:spPr>
        <p:txBody>
          <a:bodyPr wrap="square" lIns="0" tIns="0" rIns="0" bIns="0" anchor="ctr">
            <a:spAutoFit/>
          </a:bodyPr>
          <a:lstStyle/>
          <a:p>
            <a:r>
              <a:rPr lang="zh-CN" altLang="en-US" sz="2400" b="1" dirty="0">
                <a:solidFill>
                  <a:srgbClr val="4D16C3"/>
                </a:solidFill>
              </a:rPr>
              <a:t>初始电子束</a:t>
            </a:r>
          </a:p>
        </p:txBody>
      </p:sp>
      <p:sp>
        <p:nvSpPr>
          <p:cNvPr id="20" name="Rounded Rectangle 7">
            <a:extLst>
              <a:ext uri="{FF2B5EF4-FFF2-40B4-BE49-F238E27FC236}">
                <a16:creationId xmlns:a16="http://schemas.microsoft.com/office/drawing/2014/main" id="{1EC18B77-3569-4319-BB40-1B23433376C8}"/>
              </a:ext>
            </a:extLst>
          </p:cNvPr>
          <p:cNvSpPr/>
          <p:nvPr/>
        </p:nvSpPr>
        <p:spPr>
          <a:xfrm>
            <a:off x="5567328" y="1734419"/>
            <a:ext cx="5074920" cy="1303051"/>
          </a:xfrm>
          <a:prstGeom prst="roundRect">
            <a:avLst/>
          </a:prstGeom>
          <a:solidFill>
            <a:srgbClr val="F8F6FD"/>
          </a:solidFill>
          <a:ln w="10160">
            <a:solidFill>
              <a:srgbClr val="D2CB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8">
            <a:extLst>
              <a:ext uri="{FF2B5EF4-FFF2-40B4-BE49-F238E27FC236}">
                <a16:creationId xmlns:a16="http://schemas.microsoft.com/office/drawing/2014/main" id="{E0F67AD9-13DA-4C7F-A779-F25AB991FDE7}"/>
              </a:ext>
            </a:extLst>
          </p:cNvPr>
          <p:cNvSpPr txBox="1"/>
          <p:nvPr/>
        </p:nvSpPr>
        <p:spPr>
          <a:xfrm>
            <a:off x="5768496" y="1820777"/>
            <a:ext cx="201168" cy="274320"/>
          </a:xfrm>
          <a:prstGeom prst="rect">
            <a:avLst/>
          </a:prstGeom>
          <a:noFill/>
        </p:spPr>
        <p:txBody>
          <a:bodyPr wrap="square" lIns="0" tIns="0" rIns="0" bIns="0" anchor="ctr">
            <a:spAutoFit/>
          </a:bodyPr>
          <a:lstStyle/>
          <a:p>
            <a:pPr algn="l"/>
            <a:r>
              <a:rPr sz="1900" b="1" i="0">
                <a:solidFill>
                  <a:srgbClr val="551CDC"/>
                </a:solidFill>
                <a:latin typeface="Arial"/>
              </a:rPr>
              <a:t>•</a:t>
            </a:r>
          </a:p>
        </p:txBody>
      </p:sp>
      <p:sp>
        <p:nvSpPr>
          <p:cNvPr id="22" name="TextBox 9">
            <a:extLst>
              <a:ext uri="{FF2B5EF4-FFF2-40B4-BE49-F238E27FC236}">
                <a16:creationId xmlns:a16="http://schemas.microsoft.com/office/drawing/2014/main" id="{C25B08A5-FEF0-4FCE-80C0-BAE1B7E2B737}"/>
              </a:ext>
            </a:extLst>
          </p:cNvPr>
          <p:cNvSpPr txBox="1"/>
          <p:nvPr/>
        </p:nvSpPr>
        <p:spPr>
          <a:xfrm>
            <a:off x="6015384" y="1853114"/>
            <a:ext cx="3337560" cy="246221"/>
          </a:xfrm>
          <a:prstGeom prst="rect">
            <a:avLst/>
          </a:prstGeom>
          <a:noFill/>
        </p:spPr>
        <p:txBody>
          <a:bodyPr wrap="square" lIns="0" tIns="0" rIns="0" bIns="0" anchor="ctr">
            <a:spAutoFit/>
          </a:bodyPr>
          <a:lstStyle/>
          <a:p>
            <a:pPr algn="l"/>
            <a:r>
              <a:rPr sz="1600" b="0" i="0" dirty="0" err="1">
                <a:solidFill>
                  <a:srgbClr val="282B39"/>
                </a:solidFill>
                <a:latin typeface="Arial"/>
              </a:rPr>
              <a:t>束流能量</a:t>
            </a:r>
            <a:endParaRPr sz="1600" b="0" i="0" dirty="0">
              <a:solidFill>
                <a:srgbClr val="282B39"/>
              </a:solidFill>
              <a:latin typeface="Arial"/>
            </a:endParaRPr>
          </a:p>
        </p:txBody>
      </p:sp>
      <p:sp>
        <p:nvSpPr>
          <p:cNvPr id="23" name="TextBox 10">
            <a:extLst>
              <a:ext uri="{FF2B5EF4-FFF2-40B4-BE49-F238E27FC236}">
                <a16:creationId xmlns:a16="http://schemas.microsoft.com/office/drawing/2014/main" id="{748EADF8-2369-4CB1-950C-7FF1842FA991}"/>
              </a:ext>
            </a:extLst>
          </p:cNvPr>
          <p:cNvSpPr txBox="1"/>
          <p:nvPr/>
        </p:nvSpPr>
        <p:spPr>
          <a:xfrm>
            <a:off x="9362088" y="1843970"/>
            <a:ext cx="1234440" cy="246221"/>
          </a:xfrm>
          <a:prstGeom prst="rect">
            <a:avLst/>
          </a:prstGeom>
          <a:noFill/>
        </p:spPr>
        <p:txBody>
          <a:bodyPr wrap="square" lIns="0" tIns="0" rIns="0" bIns="0" anchor="ctr">
            <a:spAutoFit/>
          </a:bodyPr>
          <a:lstStyle/>
          <a:p>
            <a:pPr algn="l"/>
            <a:r>
              <a:rPr sz="1600" b="0" i="0" dirty="0">
                <a:solidFill>
                  <a:srgbClr val="282B39"/>
                </a:solidFill>
                <a:latin typeface="Arial"/>
              </a:rPr>
              <a:t>10 MeV</a:t>
            </a:r>
          </a:p>
        </p:txBody>
      </p:sp>
      <p:sp>
        <p:nvSpPr>
          <p:cNvPr id="24" name="TextBox 11">
            <a:extLst>
              <a:ext uri="{FF2B5EF4-FFF2-40B4-BE49-F238E27FC236}">
                <a16:creationId xmlns:a16="http://schemas.microsoft.com/office/drawing/2014/main" id="{048B887A-7D47-40DC-989F-15A3819FF982}"/>
              </a:ext>
            </a:extLst>
          </p:cNvPr>
          <p:cNvSpPr txBox="1"/>
          <p:nvPr/>
        </p:nvSpPr>
        <p:spPr>
          <a:xfrm>
            <a:off x="5768496" y="2204825"/>
            <a:ext cx="201168" cy="274320"/>
          </a:xfrm>
          <a:prstGeom prst="rect">
            <a:avLst/>
          </a:prstGeom>
          <a:noFill/>
        </p:spPr>
        <p:txBody>
          <a:bodyPr wrap="square" lIns="0" tIns="0" rIns="0" bIns="0" anchor="ctr">
            <a:spAutoFit/>
          </a:bodyPr>
          <a:lstStyle/>
          <a:p>
            <a:pPr algn="l"/>
            <a:r>
              <a:rPr sz="1900" b="1" i="0">
                <a:solidFill>
                  <a:srgbClr val="551CDC"/>
                </a:solidFill>
                <a:latin typeface="Arial"/>
              </a:rPr>
              <a:t>•</a:t>
            </a:r>
          </a:p>
        </p:txBody>
      </p:sp>
      <p:sp>
        <p:nvSpPr>
          <p:cNvPr id="25" name="TextBox 12">
            <a:extLst>
              <a:ext uri="{FF2B5EF4-FFF2-40B4-BE49-F238E27FC236}">
                <a16:creationId xmlns:a16="http://schemas.microsoft.com/office/drawing/2014/main" id="{4A57E731-2839-46AE-BC8F-459694F79CCB}"/>
              </a:ext>
            </a:extLst>
          </p:cNvPr>
          <p:cNvSpPr txBox="1"/>
          <p:nvPr/>
        </p:nvSpPr>
        <p:spPr>
          <a:xfrm>
            <a:off x="6015384" y="2237162"/>
            <a:ext cx="3337560" cy="246221"/>
          </a:xfrm>
          <a:prstGeom prst="rect">
            <a:avLst/>
          </a:prstGeom>
          <a:noFill/>
        </p:spPr>
        <p:txBody>
          <a:bodyPr wrap="square" lIns="0" tIns="0" rIns="0" bIns="0" anchor="ctr">
            <a:spAutoFit/>
          </a:bodyPr>
          <a:lstStyle/>
          <a:p>
            <a:pPr algn="l"/>
            <a:r>
              <a:rPr sz="1600" b="0" i="0" dirty="0" err="1">
                <a:solidFill>
                  <a:srgbClr val="282B39"/>
                </a:solidFill>
                <a:latin typeface="Arial"/>
              </a:rPr>
              <a:t>横向分布</a:t>
            </a:r>
            <a:endParaRPr sz="1600" b="0" i="0" dirty="0">
              <a:solidFill>
                <a:srgbClr val="282B39"/>
              </a:solidFill>
              <a:latin typeface="Arial"/>
            </a:endParaRPr>
          </a:p>
        </p:txBody>
      </p:sp>
      <p:sp>
        <p:nvSpPr>
          <p:cNvPr id="26" name="TextBox 13">
            <a:extLst>
              <a:ext uri="{FF2B5EF4-FFF2-40B4-BE49-F238E27FC236}">
                <a16:creationId xmlns:a16="http://schemas.microsoft.com/office/drawing/2014/main" id="{27260602-DDB5-43B2-B78C-CF3546701681}"/>
              </a:ext>
            </a:extLst>
          </p:cNvPr>
          <p:cNvSpPr txBox="1"/>
          <p:nvPr/>
        </p:nvSpPr>
        <p:spPr>
          <a:xfrm>
            <a:off x="9362088" y="2228018"/>
            <a:ext cx="1234440" cy="246221"/>
          </a:xfrm>
          <a:prstGeom prst="rect">
            <a:avLst/>
          </a:prstGeom>
          <a:noFill/>
        </p:spPr>
        <p:txBody>
          <a:bodyPr wrap="square" lIns="0" tIns="0" rIns="0" bIns="0" anchor="ctr">
            <a:spAutoFit/>
          </a:bodyPr>
          <a:lstStyle/>
          <a:p>
            <a:pPr algn="l"/>
            <a:r>
              <a:rPr sz="1600" b="0" i="0" dirty="0" err="1">
                <a:solidFill>
                  <a:srgbClr val="282B39"/>
                </a:solidFill>
                <a:latin typeface="Arial"/>
              </a:rPr>
              <a:t>高斯分布</a:t>
            </a:r>
            <a:endParaRPr sz="1600" b="0" i="0" dirty="0">
              <a:solidFill>
                <a:srgbClr val="282B39"/>
              </a:solidFill>
              <a:latin typeface="Arial"/>
            </a:endParaRPr>
          </a:p>
        </p:txBody>
      </p:sp>
      <p:sp>
        <p:nvSpPr>
          <p:cNvPr id="27" name="TextBox 14">
            <a:extLst>
              <a:ext uri="{FF2B5EF4-FFF2-40B4-BE49-F238E27FC236}">
                <a16:creationId xmlns:a16="http://schemas.microsoft.com/office/drawing/2014/main" id="{03E1301D-877D-45BF-BB61-17622C79C9D0}"/>
              </a:ext>
            </a:extLst>
          </p:cNvPr>
          <p:cNvSpPr txBox="1"/>
          <p:nvPr/>
        </p:nvSpPr>
        <p:spPr>
          <a:xfrm>
            <a:off x="5768496" y="2588873"/>
            <a:ext cx="201168" cy="274320"/>
          </a:xfrm>
          <a:prstGeom prst="rect">
            <a:avLst/>
          </a:prstGeom>
          <a:noFill/>
        </p:spPr>
        <p:txBody>
          <a:bodyPr wrap="square" lIns="0" tIns="0" rIns="0" bIns="0" anchor="ctr">
            <a:spAutoFit/>
          </a:bodyPr>
          <a:lstStyle/>
          <a:p>
            <a:pPr algn="l"/>
            <a:r>
              <a:rPr sz="1900" b="1" i="0">
                <a:solidFill>
                  <a:srgbClr val="551CDC"/>
                </a:solidFill>
                <a:latin typeface="Arial"/>
              </a:rPr>
              <a:t>•</a:t>
            </a:r>
          </a:p>
        </p:txBody>
      </p:sp>
      <p:sp>
        <p:nvSpPr>
          <p:cNvPr id="28" name="TextBox 15">
            <a:extLst>
              <a:ext uri="{FF2B5EF4-FFF2-40B4-BE49-F238E27FC236}">
                <a16:creationId xmlns:a16="http://schemas.microsoft.com/office/drawing/2014/main" id="{FB425E70-C8D3-41DC-95F9-4E97A4DBAD29}"/>
              </a:ext>
            </a:extLst>
          </p:cNvPr>
          <p:cNvSpPr txBox="1"/>
          <p:nvPr/>
        </p:nvSpPr>
        <p:spPr>
          <a:xfrm>
            <a:off x="6015384" y="2621210"/>
            <a:ext cx="3337560" cy="246221"/>
          </a:xfrm>
          <a:prstGeom prst="rect">
            <a:avLst/>
          </a:prstGeom>
          <a:noFill/>
        </p:spPr>
        <p:txBody>
          <a:bodyPr wrap="square" lIns="0" tIns="0" rIns="0" bIns="0" anchor="ctr">
            <a:spAutoFit/>
          </a:bodyPr>
          <a:lstStyle/>
          <a:p>
            <a:pPr algn="l"/>
            <a:r>
              <a:rPr sz="1600" b="0" i="0" dirty="0" err="1">
                <a:solidFill>
                  <a:srgbClr val="282B39"/>
                </a:solidFill>
                <a:latin typeface="Arial"/>
              </a:rPr>
              <a:t>初始横向</a:t>
            </a:r>
            <a:r>
              <a:rPr lang="zh-CN" altLang="en-US" sz="1600" b="0" i="0" dirty="0">
                <a:solidFill>
                  <a:srgbClr val="282B39"/>
                </a:solidFill>
                <a:latin typeface="Arial"/>
              </a:rPr>
              <a:t>半高宽</a:t>
            </a:r>
            <a:endParaRPr sz="1600" b="0" i="0" dirty="0">
              <a:solidFill>
                <a:srgbClr val="282B39"/>
              </a:solidFill>
              <a:latin typeface="Arial"/>
            </a:endParaRPr>
          </a:p>
        </p:txBody>
      </p:sp>
      <p:sp>
        <p:nvSpPr>
          <p:cNvPr id="29" name="TextBox 16">
            <a:extLst>
              <a:ext uri="{FF2B5EF4-FFF2-40B4-BE49-F238E27FC236}">
                <a16:creationId xmlns:a16="http://schemas.microsoft.com/office/drawing/2014/main" id="{5184027B-CB5C-46BF-B412-6DBB93B701F6}"/>
              </a:ext>
            </a:extLst>
          </p:cNvPr>
          <p:cNvSpPr txBox="1"/>
          <p:nvPr/>
        </p:nvSpPr>
        <p:spPr>
          <a:xfrm>
            <a:off x="9362088" y="2612066"/>
            <a:ext cx="1234440" cy="246221"/>
          </a:xfrm>
          <a:prstGeom prst="rect">
            <a:avLst/>
          </a:prstGeom>
          <a:noFill/>
        </p:spPr>
        <p:txBody>
          <a:bodyPr wrap="square" lIns="0" tIns="0" rIns="0" bIns="0" anchor="ctr">
            <a:spAutoFit/>
          </a:bodyPr>
          <a:lstStyle/>
          <a:p>
            <a:pPr algn="l"/>
            <a:r>
              <a:rPr sz="1600" b="0" i="0" dirty="0">
                <a:solidFill>
                  <a:srgbClr val="282B39"/>
                </a:solidFill>
                <a:latin typeface="Arial"/>
              </a:rPr>
              <a:t>2 mm</a:t>
            </a:r>
          </a:p>
        </p:txBody>
      </p:sp>
      <p:pic>
        <p:nvPicPr>
          <p:cNvPr id="6" name="图片 5">
            <a:extLst>
              <a:ext uri="{FF2B5EF4-FFF2-40B4-BE49-F238E27FC236}">
                <a16:creationId xmlns:a16="http://schemas.microsoft.com/office/drawing/2014/main" id="{7128380F-F3A6-46E5-B86B-39B5A40E2AC3}"/>
              </a:ext>
            </a:extLst>
          </p:cNvPr>
          <p:cNvPicPr>
            <a:picLocks noChangeAspect="1"/>
          </p:cNvPicPr>
          <p:nvPr/>
        </p:nvPicPr>
        <p:blipFill>
          <a:blip r:embed="rId3"/>
          <a:stretch>
            <a:fillRect/>
          </a:stretch>
        </p:blipFill>
        <p:spPr>
          <a:xfrm>
            <a:off x="6096000" y="3438216"/>
            <a:ext cx="3977639" cy="26986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592" y="264261"/>
            <a:ext cx="10058400" cy="438912"/>
          </a:xfrm>
          <a:prstGeom prst="rect">
            <a:avLst/>
          </a:prstGeom>
          <a:noFill/>
        </p:spPr>
        <p:txBody>
          <a:bodyPr wrap="square" lIns="0" tIns="0" rIns="0" bIns="0" anchor="ctr">
            <a:spAutoFit/>
          </a:bodyPr>
          <a:lstStyle/>
          <a:p>
            <a:pPr algn="l"/>
            <a:r>
              <a:rPr sz="2800" b="1" i="0" dirty="0" err="1">
                <a:solidFill>
                  <a:srgbClr val="000000"/>
                </a:solidFill>
                <a:latin typeface="Arial"/>
              </a:rPr>
              <a:t>一维束流</a:t>
            </a:r>
            <a:r>
              <a:rPr lang="zh-CN" altLang="en-US" sz="2800" b="1" i="0" dirty="0">
                <a:solidFill>
                  <a:srgbClr val="000000"/>
                </a:solidFill>
                <a:latin typeface="Arial"/>
              </a:rPr>
              <a:t>均整</a:t>
            </a:r>
            <a:endParaRPr sz="2800" b="1" i="0" dirty="0">
              <a:solidFill>
                <a:srgbClr val="000000"/>
              </a:solidFill>
              <a:latin typeface="Arial"/>
            </a:endParaRPr>
          </a:p>
        </p:txBody>
      </p:sp>
      <p:sp>
        <p:nvSpPr>
          <p:cNvPr id="5" name="Rectangle 4"/>
          <p:cNvSpPr/>
          <p:nvPr/>
        </p:nvSpPr>
        <p:spPr>
          <a:xfrm>
            <a:off x="448056" y="818388"/>
            <a:ext cx="9015984" cy="20116"/>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66928" y="1262372"/>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13232" y="1234940"/>
            <a:ext cx="2743200" cy="365760"/>
          </a:xfrm>
          <a:prstGeom prst="rect">
            <a:avLst/>
          </a:prstGeom>
          <a:noFill/>
        </p:spPr>
        <p:txBody>
          <a:bodyPr wrap="square" lIns="0" tIns="0" rIns="0" bIns="0" anchor="ctr">
            <a:spAutoFit/>
          </a:bodyPr>
          <a:lstStyle/>
          <a:p>
            <a:pPr algn="l"/>
            <a:r>
              <a:rPr sz="2400" b="1" i="0" dirty="0">
                <a:solidFill>
                  <a:srgbClr val="4D16C3"/>
                </a:solidFill>
                <a:latin typeface="Arial"/>
              </a:rPr>
              <a:t>Q1前</a:t>
            </a:r>
          </a:p>
        </p:txBody>
      </p:sp>
      <p:sp>
        <p:nvSpPr>
          <p:cNvPr id="8" name="Rectangle 7"/>
          <p:cNvSpPr/>
          <p:nvPr/>
        </p:nvSpPr>
        <p:spPr>
          <a:xfrm>
            <a:off x="6268306" y="1262372"/>
            <a:ext cx="45719"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14610" y="1233154"/>
            <a:ext cx="1558958" cy="369332"/>
          </a:xfrm>
          <a:prstGeom prst="rect">
            <a:avLst/>
          </a:prstGeom>
          <a:noFill/>
        </p:spPr>
        <p:txBody>
          <a:bodyPr wrap="square" lIns="0" tIns="0" rIns="0" bIns="0" anchor="ctr">
            <a:spAutoFit/>
          </a:bodyPr>
          <a:lstStyle/>
          <a:p>
            <a:pPr algn="l"/>
            <a:r>
              <a:rPr sz="2400" b="1" i="0" dirty="0">
                <a:solidFill>
                  <a:srgbClr val="4D16C3"/>
                </a:solidFill>
                <a:latin typeface="Arial"/>
              </a:rPr>
              <a:t>Q1–O1后</a:t>
            </a:r>
          </a:p>
        </p:txBody>
      </p:sp>
      <p:sp>
        <p:nvSpPr>
          <p:cNvPr id="10" name="Rounded Rectangle 9"/>
          <p:cNvSpPr/>
          <p:nvPr/>
        </p:nvSpPr>
        <p:spPr>
          <a:xfrm>
            <a:off x="2212848" y="1251302"/>
            <a:ext cx="2423160" cy="310896"/>
          </a:xfrm>
          <a:prstGeom prst="roundRect">
            <a:avLst/>
          </a:prstGeom>
          <a:solidFill>
            <a:srgbClr val="F0EA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zh-CN" altLang="en-US" sz="1400" dirty="0">
                <a:solidFill>
                  <a:srgbClr val="4D16C3"/>
                </a:solidFill>
              </a:rPr>
              <a:t>高斯束斑</a:t>
            </a:r>
          </a:p>
        </p:txBody>
      </p:sp>
      <p:sp>
        <p:nvSpPr>
          <p:cNvPr id="11" name="Rounded Rectangle 10"/>
          <p:cNvSpPr/>
          <p:nvPr/>
        </p:nvSpPr>
        <p:spPr>
          <a:xfrm>
            <a:off x="7973568" y="1251302"/>
            <a:ext cx="2487168" cy="310896"/>
          </a:xfrm>
          <a:prstGeom prst="roundRect">
            <a:avLst/>
          </a:prstGeom>
          <a:solidFill>
            <a:srgbClr val="F0EA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zh-CN" altLang="en-US" sz="1400" dirty="0">
                <a:solidFill>
                  <a:srgbClr val="4D16C3"/>
                </a:solidFill>
              </a:rPr>
              <a:t>一维均匀化后束斑</a:t>
            </a:r>
          </a:p>
        </p:txBody>
      </p:sp>
      <p:sp>
        <p:nvSpPr>
          <p:cNvPr id="14" name="Right Arrow 13"/>
          <p:cNvSpPr/>
          <p:nvPr/>
        </p:nvSpPr>
        <p:spPr>
          <a:xfrm>
            <a:off x="3891917" y="2957621"/>
            <a:ext cx="658368" cy="347472"/>
          </a:xfrm>
          <a:prstGeom prst="rightArrow">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573049" y="5071174"/>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19353" y="5041956"/>
            <a:ext cx="3108960" cy="369332"/>
          </a:xfrm>
          <a:prstGeom prst="rect">
            <a:avLst/>
          </a:prstGeom>
          <a:noFill/>
        </p:spPr>
        <p:txBody>
          <a:bodyPr wrap="square" lIns="0" tIns="0" rIns="0" bIns="0" anchor="ctr">
            <a:spAutoFit/>
          </a:bodyPr>
          <a:lstStyle/>
          <a:p>
            <a:r>
              <a:rPr lang="zh-CN" altLang="en-US" sz="2400" b="1" dirty="0">
                <a:solidFill>
                  <a:srgbClr val="4D16C3"/>
                </a:solidFill>
              </a:rPr>
              <a:t>残余边缘峰</a:t>
            </a:r>
          </a:p>
        </p:txBody>
      </p:sp>
      <p:sp>
        <p:nvSpPr>
          <p:cNvPr id="24" name="TextBox 23"/>
          <p:cNvSpPr txBox="1"/>
          <p:nvPr/>
        </p:nvSpPr>
        <p:spPr>
          <a:xfrm>
            <a:off x="810793" y="5438714"/>
            <a:ext cx="201168" cy="274320"/>
          </a:xfrm>
          <a:prstGeom prst="rect">
            <a:avLst/>
          </a:prstGeom>
          <a:noFill/>
        </p:spPr>
        <p:txBody>
          <a:bodyPr wrap="square" lIns="0" tIns="0" rIns="0" bIns="0" anchor="ctr">
            <a:spAutoFit/>
          </a:bodyPr>
          <a:lstStyle/>
          <a:p>
            <a:pPr algn="l"/>
            <a:r>
              <a:rPr sz="1839" b="1" i="0">
                <a:solidFill>
                  <a:srgbClr val="551CDC"/>
                </a:solidFill>
                <a:latin typeface="Arial"/>
              </a:rPr>
              <a:t>•</a:t>
            </a:r>
          </a:p>
        </p:txBody>
      </p:sp>
      <p:sp>
        <p:nvSpPr>
          <p:cNvPr id="25" name="TextBox 24"/>
          <p:cNvSpPr txBox="1"/>
          <p:nvPr/>
        </p:nvSpPr>
        <p:spPr>
          <a:xfrm>
            <a:off x="1057681" y="5471051"/>
            <a:ext cx="6985207" cy="246221"/>
          </a:xfrm>
          <a:prstGeom prst="rect">
            <a:avLst/>
          </a:prstGeom>
          <a:noFill/>
        </p:spPr>
        <p:txBody>
          <a:bodyPr wrap="square" lIns="0" tIns="0" rIns="0" bIns="0" anchor="ctr">
            <a:spAutoFit/>
          </a:bodyPr>
          <a:lstStyle/>
          <a:p>
            <a:r>
              <a:rPr lang="zh-CN" altLang="en-US" sz="1600" dirty="0">
                <a:solidFill>
                  <a:srgbClr val="282B39"/>
                </a:solidFill>
              </a:rPr>
              <a:t>消除需要引入更高阶的非线性磁铁</a:t>
            </a:r>
          </a:p>
        </p:txBody>
      </p:sp>
      <p:pic>
        <p:nvPicPr>
          <p:cNvPr id="3" name="图片 2">
            <a:extLst>
              <a:ext uri="{FF2B5EF4-FFF2-40B4-BE49-F238E27FC236}">
                <a16:creationId xmlns:a16="http://schemas.microsoft.com/office/drawing/2014/main" id="{E83E5A3D-EC21-4632-959A-4465511AF6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92" y="1856732"/>
            <a:ext cx="3272000" cy="2711085"/>
          </a:xfrm>
          <a:prstGeom prst="rect">
            <a:avLst/>
          </a:prstGeom>
        </p:spPr>
      </p:pic>
      <p:pic>
        <p:nvPicPr>
          <p:cNvPr id="29" name="图片 28">
            <a:extLst>
              <a:ext uri="{FF2B5EF4-FFF2-40B4-BE49-F238E27FC236}">
                <a16:creationId xmlns:a16="http://schemas.microsoft.com/office/drawing/2014/main" id="{C44DB248-B5BA-4147-BAA1-E98123B924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2088" y="1883420"/>
            <a:ext cx="3320278" cy="2666380"/>
          </a:xfrm>
          <a:prstGeom prst="rect">
            <a:avLst/>
          </a:prstGeom>
        </p:spPr>
      </p:pic>
      <p:pic>
        <p:nvPicPr>
          <p:cNvPr id="31" name="图片 30">
            <a:extLst>
              <a:ext uri="{FF2B5EF4-FFF2-40B4-BE49-F238E27FC236}">
                <a16:creationId xmlns:a16="http://schemas.microsoft.com/office/drawing/2014/main" id="{291F1F4C-44D0-426F-A78C-2716ABED61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0423" y="1905189"/>
            <a:ext cx="3272000" cy="268931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592" y="264261"/>
            <a:ext cx="10058400" cy="438912"/>
          </a:xfrm>
          <a:prstGeom prst="rect">
            <a:avLst/>
          </a:prstGeom>
          <a:noFill/>
        </p:spPr>
        <p:txBody>
          <a:bodyPr wrap="square" lIns="0" tIns="0" rIns="0" bIns="0" anchor="ctr">
            <a:spAutoFit/>
          </a:bodyPr>
          <a:lstStyle/>
          <a:p>
            <a:pPr algn="l"/>
            <a:r>
              <a:rPr sz="2800" b="1" i="0" dirty="0" err="1">
                <a:solidFill>
                  <a:srgbClr val="000000"/>
                </a:solidFill>
                <a:latin typeface="Arial"/>
              </a:rPr>
              <a:t>二维</a:t>
            </a:r>
            <a:r>
              <a:rPr lang="zh-CN" altLang="en-US" sz="2800" b="1" i="0" dirty="0">
                <a:solidFill>
                  <a:srgbClr val="000000"/>
                </a:solidFill>
                <a:latin typeface="Arial"/>
              </a:rPr>
              <a:t>束流均整</a:t>
            </a:r>
            <a:endParaRPr sz="2800" b="1" i="0" dirty="0">
              <a:solidFill>
                <a:srgbClr val="000000"/>
              </a:solidFill>
              <a:latin typeface="Arial"/>
            </a:endParaRPr>
          </a:p>
        </p:txBody>
      </p:sp>
      <p:sp>
        <p:nvSpPr>
          <p:cNvPr id="5" name="Rectangle 4"/>
          <p:cNvSpPr/>
          <p:nvPr/>
        </p:nvSpPr>
        <p:spPr>
          <a:xfrm>
            <a:off x="448056" y="818388"/>
            <a:ext cx="9015984" cy="20116"/>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66928" y="1249310"/>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13232" y="1220092"/>
            <a:ext cx="3840480" cy="369332"/>
          </a:xfrm>
          <a:prstGeom prst="rect">
            <a:avLst/>
          </a:prstGeom>
          <a:noFill/>
        </p:spPr>
        <p:txBody>
          <a:bodyPr wrap="square" lIns="0" tIns="0" rIns="0" bIns="0" anchor="ctr">
            <a:spAutoFit/>
          </a:bodyPr>
          <a:lstStyle/>
          <a:p>
            <a:r>
              <a:rPr lang="zh-CN" altLang="en-US" sz="2400" b="1" dirty="0">
                <a:solidFill>
                  <a:srgbClr val="4D16C3"/>
                </a:solidFill>
              </a:rPr>
              <a:t>最终束流分布</a:t>
            </a:r>
          </a:p>
        </p:txBody>
      </p:sp>
      <p:sp>
        <p:nvSpPr>
          <p:cNvPr id="10" name="Rectangle 9"/>
          <p:cNvSpPr/>
          <p:nvPr/>
        </p:nvSpPr>
        <p:spPr>
          <a:xfrm>
            <a:off x="566928" y="4266830"/>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13232" y="4237612"/>
            <a:ext cx="2560320" cy="369332"/>
          </a:xfrm>
          <a:prstGeom prst="rect">
            <a:avLst/>
          </a:prstGeom>
          <a:noFill/>
        </p:spPr>
        <p:txBody>
          <a:bodyPr wrap="square" lIns="0" tIns="0" rIns="0" bIns="0" anchor="ctr">
            <a:spAutoFit/>
          </a:bodyPr>
          <a:lstStyle/>
          <a:p>
            <a:r>
              <a:rPr lang="zh-CN" altLang="en-US" sz="2400" b="1" dirty="0">
                <a:solidFill>
                  <a:srgbClr val="4D16C3"/>
                </a:solidFill>
              </a:rPr>
              <a:t>主要结果</a:t>
            </a:r>
          </a:p>
        </p:txBody>
      </p:sp>
      <p:sp>
        <p:nvSpPr>
          <p:cNvPr id="12" name="Rounded Rectangle 11"/>
          <p:cNvSpPr/>
          <p:nvPr/>
        </p:nvSpPr>
        <p:spPr>
          <a:xfrm>
            <a:off x="3945729" y="4440566"/>
            <a:ext cx="3886200" cy="310896"/>
          </a:xfrm>
          <a:prstGeom prst="roundRect">
            <a:avLst/>
          </a:prstGeom>
          <a:solidFill>
            <a:srgbClr val="F0EA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dirty="0" err="1">
                <a:solidFill>
                  <a:srgbClr val="4D16C3"/>
                </a:solidFill>
                <a:latin typeface="Arial"/>
              </a:rPr>
              <a:t>近均匀区域</a:t>
            </a:r>
            <a:endParaRPr sz="1700" dirty="0">
              <a:solidFill>
                <a:srgbClr val="4D16C3"/>
              </a:solidFill>
              <a:latin typeface="Arial"/>
            </a:endParaRPr>
          </a:p>
        </p:txBody>
      </p:sp>
      <p:sp>
        <p:nvSpPr>
          <p:cNvPr id="13" name="TextBox 12"/>
          <p:cNvSpPr txBox="1"/>
          <p:nvPr/>
        </p:nvSpPr>
        <p:spPr>
          <a:xfrm>
            <a:off x="4028026" y="4906910"/>
            <a:ext cx="4251960" cy="530352"/>
          </a:xfrm>
          <a:prstGeom prst="rect">
            <a:avLst/>
          </a:prstGeom>
          <a:noFill/>
        </p:spPr>
        <p:txBody>
          <a:bodyPr wrap="square" lIns="0" tIns="0" rIns="0" bIns="0" anchor="ctr">
            <a:spAutoFit/>
          </a:bodyPr>
          <a:lstStyle/>
          <a:p>
            <a:pPr algn="ctr"/>
            <a:r>
              <a:rPr sz="2800" b="1" i="0">
                <a:solidFill>
                  <a:srgbClr val="551CDC"/>
                </a:solidFill>
                <a:latin typeface="Arial"/>
              </a:rPr>
              <a:t>≈ 10 cm × 20 cm</a:t>
            </a:r>
          </a:p>
        </p:txBody>
      </p:sp>
      <p:sp>
        <p:nvSpPr>
          <p:cNvPr id="14" name="TextBox 13"/>
          <p:cNvSpPr txBox="1"/>
          <p:nvPr/>
        </p:nvSpPr>
        <p:spPr>
          <a:xfrm>
            <a:off x="658368" y="5691838"/>
            <a:ext cx="201168" cy="274320"/>
          </a:xfrm>
          <a:prstGeom prst="rect">
            <a:avLst/>
          </a:prstGeom>
          <a:noFill/>
        </p:spPr>
        <p:txBody>
          <a:bodyPr wrap="square" lIns="0" tIns="0" rIns="0" bIns="0" anchor="ctr">
            <a:spAutoFit/>
          </a:bodyPr>
          <a:lstStyle/>
          <a:p>
            <a:pPr algn="l"/>
            <a:r>
              <a:rPr sz="1839" b="1" i="0">
                <a:solidFill>
                  <a:srgbClr val="551CDC"/>
                </a:solidFill>
                <a:latin typeface="Arial"/>
              </a:rPr>
              <a:t>•</a:t>
            </a:r>
          </a:p>
        </p:txBody>
      </p:sp>
      <p:sp>
        <p:nvSpPr>
          <p:cNvPr id="15" name="TextBox 14"/>
          <p:cNvSpPr txBox="1"/>
          <p:nvPr/>
        </p:nvSpPr>
        <p:spPr>
          <a:xfrm>
            <a:off x="905256" y="5724175"/>
            <a:ext cx="10789920" cy="246221"/>
          </a:xfrm>
          <a:prstGeom prst="rect">
            <a:avLst/>
          </a:prstGeom>
          <a:noFill/>
        </p:spPr>
        <p:txBody>
          <a:bodyPr wrap="square" lIns="0" tIns="0" rIns="0" bIns="0" anchor="ctr">
            <a:spAutoFit/>
          </a:bodyPr>
          <a:lstStyle/>
          <a:p>
            <a:pPr algn="l"/>
            <a:r>
              <a:rPr lang="zh-CN" altLang="en-US" sz="1600" b="0" i="0" dirty="0">
                <a:solidFill>
                  <a:srgbClr val="282B39"/>
                </a:solidFill>
                <a:latin typeface="Arial"/>
              </a:rPr>
              <a:t>经过第二组四极</a:t>
            </a:r>
            <a:r>
              <a:rPr lang="en-US" altLang="zh-CN" sz="1600" b="0" i="0" dirty="0">
                <a:solidFill>
                  <a:srgbClr val="282B39"/>
                </a:solidFill>
                <a:latin typeface="Arial"/>
              </a:rPr>
              <a:t>—</a:t>
            </a:r>
            <a:r>
              <a:rPr lang="zh-CN" altLang="en-US" sz="1600" b="0" i="0" dirty="0">
                <a:solidFill>
                  <a:srgbClr val="282B39"/>
                </a:solidFill>
                <a:latin typeface="Arial"/>
              </a:rPr>
              <a:t>八极磁铁后，束流在两个横向方向上均得到均匀化</a:t>
            </a:r>
            <a:endParaRPr lang="zh-CN" altLang="en-US" sz="1440" b="0" i="0" dirty="0">
              <a:solidFill>
                <a:srgbClr val="282B39"/>
              </a:solidFill>
              <a:latin typeface="Arial"/>
            </a:endParaRPr>
          </a:p>
        </p:txBody>
      </p:sp>
      <p:pic>
        <p:nvPicPr>
          <p:cNvPr id="3" name="图片 2">
            <a:extLst>
              <a:ext uri="{FF2B5EF4-FFF2-40B4-BE49-F238E27FC236}">
                <a16:creationId xmlns:a16="http://schemas.microsoft.com/office/drawing/2014/main" id="{B0DF3AA6-2883-4C75-8D48-859E8E8987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6140" y="1588262"/>
            <a:ext cx="3413884" cy="2560413"/>
          </a:xfrm>
          <a:prstGeom prst="rect">
            <a:avLst/>
          </a:prstGeom>
        </p:spPr>
      </p:pic>
      <p:pic>
        <p:nvPicPr>
          <p:cNvPr id="19" name="图片 18">
            <a:extLst>
              <a:ext uri="{FF2B5EF4-FFF2-40B4-BE49-F238E27FC236}">
                <a16:creationId xmlns:a16="http://schemas.microsoft.com/office/drawing/2014/main" id="{0577FC7F-6CF9-422B-B881-EBA98A6E54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3086" y="1523630"/>
            <a:ext cx="3552752" cy="2664564"/>
          </a:xfrm>
          <a:prstGeom prst="rect">
            <a:avLst/>
          </a:prstGeom>
        </p:spPr>
      </p:pic>
      <p:sp>
        <p:nvSpPr>
          <p:cNvPr id="18" name="TextBox 19">
            <a:extLst>
              <a:ext uri="{FF2B5EF4-FFF2-40B4-BE49-F238E27FC236}">
                <a16:creationId xmlns:a16="http://schemas.microsoft.com/office/drawing/2014/main" id="{EA3074EA-48A9-C755-F204-C7E53D7DCCED}"/>
              </a:ext>
            </a:extLst>
          </p:cNvPr>
          <p:cNvSpPr txBox="1"/>
          <p:nvPr/>
        </p:nvSpPr>
        <p:spPr>
          <a:xfrm>
            <a:off x="905256" y="6132039"/>
            <a:ext cx="4800600" cy="246221"/>
          </a:xfrm>
          <a:prstGeom prst="rect">
            <a:avLst/>
          </a:prstGeom>
          <a:noFill/>
        </p:spPr>
        <p:txBody>
          <a:bodyPr wrap="square" lIns="0" tIns="0" rIns="0" bIns="0" anchor="ctr">
            <a:spAutoFit/>
          </a:bodyPr>
          <a:lstStyle/>
          <a:p>
            <a:pPr algn="l"/>
            <a:r>
              <a:rPr lang="zh-CN" altLang="en-US" sz="1600" dirty="0">
                <a:solidFill>
                  <a:srgbClr val="282B39"/>
                </a:solidFill>
                <a:latin typeface="Arial"/>
              </a:rPr>
              <a:t>仍有</a:t>
            </a:r>
            <a:r>
              <a:rPr sz="1600" dirty="0" err="1">
                <a:solidFill>
                  <a:srgbClr val="282B39"/>
                </a:solidFill>
                <a:latin typeface="Arial"/>
              </a:rPr>
              <a:t>残余边缘峰</a:t>
            </a:r>
            <a:endParaRPr sz="1600" dirty="0">
              <a:solidFill>
                <a:srgbClr val="282B39"/>
              </a:solidFill>
              <a:latin typeface="Arial"/>
            </a:endParaRPr>
          </a:p>
        </p:txBody>
      </p:sp>
      <p:sp>
        <p:nvSpPr>
          <p:cNvPr id="21" name="TextBox 13">
            <a:extLst>
              <a:ext uri="{FF2B5EF4-FFF2-40B4-BE49-F238E27FC236}">
                <a16:creationId xmlns:a16="http://schemas.microsoft.com/office/drawing/2014/main" id="{E4B52DAE-F9D6-EBCF-5AE9-D5FE34047D1B}"/>
              </a:ext>
            </a:extLst>
          </p:cNvPr>
          <p:cNvSpPr txBox="1"/>
          <p:nvPr/>
        </p:nvSpPr>
        <p:spPr>
          <a:xfrm>
            <a:off x="658368" y="6087761"/>
            <a:ext cx="201168" cy="274320"/>
          </a:xfrm>
          <a:prstGeom prst="rect">
            <a:avLst/>
          </a:prstGeom>
          <a:noFill/>
        </p:spPr>
        <p:txBody>
          <a:bodyPr wrap="square" lIns="0" tIns="0" rIns="0" bIns="0" anchor="ctr">
            <a:spAutoFit/>
          </a:bodyPr>
          <a:lstStyle/>
          <a:p>
            <a:pPr algn="l"/>
            <a:r>
              <a:rPr sz="1839" b="1" i="0" dirty="0">
                <a:solidFill>
                  <a:srgbClr val="551CDC"/>
                </a:solidFill>
                <a:latin typeface="Arial"/>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592" y="264261"/>
            <a:ext cx="10058400" cy="438912"/>
          </a:xfrm>
          <a:prstGeom prst="rect">
            <a:avLst/>
          </a:prstGeom>
          <a:noFill/>
        </p:spPr>
        <p:txBody>
          <a:bodyPr wrap="square" lIns="0" tIns="0" rIns="0" bIns="0" anchor="ctr">
            <a:spAutoFit/>
          </a:bodyPr>
          <a:lstStyle/>
          <a:p>
            <a:pPr algn="l"/>
            <a:r>
              <a:rPr lang="zh-CN" altLang="en-US" sz="2800" b="1" dirty="0">
                <a:solidFill>
                  <a:srgbClr val="000000"/>
                </a:solidFill>
                <a:latin typeface="Arial"/>
              </a:rPr>
              <a:t>未来实验</a:t>
            </a:r>
            <a:r>
              <a:rPr lang="zh-CN" altLang="en-US" sz="2800" b="1" i="0" dirty="0">
                <a:solidFill>
                  <a:srgbClr val="000000"/>
                </a:solidFill>
                <a:latin typeface="Arial"/>
              </a:rPr>
              <a:t>准备</a:t>
            </a:r>
            <a:endParaRPr sz="2800" b="1" i="0" dirty="0">
              <a:solidFill>
                <a:srgbClr val="000000"/>
              </a:solidFill>
              <a:latin typeface="Arial"/>
            </a:endParaRPr>
          </a:p>
        </p:txBody>
      </p:sp>
      <p:sp>
        <p:nvSpPr>
          <p:cNvPr id="5" name="Rectangle 4"/>
          <p:cNvSpPr/>
          <p:nvPr/>
        </p:nvSpPr>
        <p:spPr>
          <a:xfrm>
            <a:off x="448056" y="818388"/>
            <a:ext cx="9015984" cy="20116"/>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8076672" y="3585508"/>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2976" y="3556290"/>
            <a:ext cx="3840480" cy="369332"/>
          </a:xfrm>
          <a:prstGeom prst="rect">
            <a:avLst/>
          </a:prstGeom>
          <a:noFill/>
        </p:spPr>
        <p:txBody>
          <a:bodyPr wrap="square" lIns="0" tIns="0" rIns="0" bIns="0" anchor="ctr">
            <a:spAutoFit/>
          </a:bodyPr>
          <a:lstStyle/>
          <a:p>
            <a:pPr algn="l"/>
            <a:r>
              <a:rPr lang="zh-CN" altLang="en-US" sz="2400" b="1" dirty="0">
                <a:solidFill>
                  <a:srgbClr val="4D16C3"/>
                </a:solidFill>
                <a:latin typeface="Arial"/>
              </a:rPr>
              <a:t>永磁铁</a:t>
            </a:r>
            <a:endParaRPr sz="2400" b="1" i="0" dirty="0">
              <a:solidFill>
                <a:srgbClr val="4D16C3"/>
              </a:solidFill>
              <a:latin typeface="Arial"/>
            </a:endParaRPr>
          </a:p>
        </p:txBody>
      </p:sp>
      <p:sp>
        <p:nvSpPr>
          <p:cNvPr id="8" name="Rectangle 7"/>
          <p:cNvSpPr/>
          <p:nvPr/>
        </p:nvSpPr>
        <p:spPr>
          <a:xfrm>
            <a:off x="8118052" y="4667233"/>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64356" y="4639801"/>
            <a:ext cx="2743200" cy="365760"/>
          </a:xfrm>
          <a:prstGeom prst="rect">
            <a:avLst/>
          </a:prstGeom>
          <a:noFill/>
        </p:spPr>
        <p:txBody>
          <a:bodyPr wrap="square" lIns="0" tIns="0" rIns="0" bIns="0" anchor="ctr">
            <a:spAutoFit/>
          </a:bodyPr>
          <a:lstStyle/>
          <a:p>
            <a:pPr algn="l"/>
            <a:r>
              <a:rPr sz="2400" b="1" i="0" dirty="0" err="1">
                <a:solidFill>
                  <a:srgbClr val="4D16C3"/>
                </a:solidFill>
                <a:latin typeface="Arial"/>
              </a:rPr>
              <a:t>下一步工作</a:t>
            </a:r>
            <a:endParaRPr sz="2400" b="1" i="0" dirty="0">
              <a:solidFill>
                <a:srgbClr val="4D16C3"/>
              </a:solidFill>
              <a:latin typeface="Arial"/>
            </a:endParaRPr>
          </a:p>
        </p:txBody>
      </p:sp>
      <p:sp>
        <p:nvSpPr>
          <p:cNvPr id="10" name="TextBox 9"/>
          <p:cNvSpPr txBox="1"/>
          <p:nvPr/>
        </p:nvSpPr>
        <p:spPr>
          <a:xfrm>
            <a:off x="8286984" y="4070140"/>
            <a:ext cx="201168" cy="274320"/>
          </a:xfrm>
          <a:prstGeom prst="rect">
            <a:avLst/>
          </a:prstGeom>
          <a:noFill/>
        </p:spPr>
        <p:txBody>
          <a:bodyPr wrap="square" lIns="0" tIns="0" rIns="0" bIns="0" anchor="ctr">
            <a:spAutoFit/>
          </a:bodyPr>
          <a:lstStyle/>
          <a:p>
            <a:pPr algn="l"/>
            <a:r>
              <a:rPr sz="1939" b="1" i="0">
                <a:solidFill>
                  <a:srgbClr val="551CDC"/>
                </a:solidFill>
                <a:latin typeface="Arial"/>
              </a:rPr>
              <a:t>•</a:t>
            </a:r>
          </a:p>
        </p:txBody>
      </p:sp>
      <p:sp>
        <p:nvSpPr>
          <p:cNvPr id="11" name="TextBox 10"/>
          <p:cNvSpPr txBox="1"/>
          <p:nvPr/>
        </p:nvSpPr>
        <p:spPr>
          <a:xfrm>
            <a:off x="8533872" y="4120269"/>
            <a:ext cx="3369431" cy="246221"/>
          </a:xfrm>
          <a:prstGeom prst="rect">
            <a:avLst/>
          </a:prstGeom>
          <a:noFill/>
        </p:spPr>
        <p:txBody>
          <a:bodyPr wrap="square" lIns="0" tIns="0" rIns="0" bIns="0" anchor="ctr">
            <a:spAutoFit/>
          </a:bodyPr>
          <a:lstStyle/>
          <a:p>
            <a:pPr algn="l"/>
            <a:r>
              <a:rPr sz="1600" b="0" i="0" dirty="0" err="1">
                <a:solidFill>
                  <a:srgbClr val="282B39"/>
                </a:solidFill>
                <a:latin typeface="Arial"/>
              </a:rPr>
              <a:t>永磁四极</a:t>
            </a:r>
            <a:r>
              <a:rPr lang="zh-CN" altLang="en-US" sz="1600" b="0" i="0" dirty="0">
                <a:solidFill>
                  <a:srgbClr val="282B39"/>
                </a:solidFill>
                <a:latin typeface="Arial"/>
              </a:rPr>
              <a:t>和八极</a:t>
            </a:r>
            <a:r>
              <a:rPr sz="1600" b="0" i="0" dirty="0" err="1">
                <a:solidFill>
                  <a:srgbClr val="282B39"/>
                </a:solidFill>
                <a:latin typeface="Arial"/>
              </a:rPr>
              <a:t>磁铁已完成加工</a:t>
            </a:r>
            <a:endParaRPr sz="1600" b="0" i="0" dirty="0">
              <a:solidFill>
                <a:srgbClr val="282B39"/>
              </a:solidFill>
              <a:latin typeface="Arial"/>
            </a:endParaRPr>
          </a:p>
        </p:txBody>
      </p:sp>
      <p:sp>
        <p:nvSpPr>
          <p:cNvPr id="12" name="TextBox 11"/>
          <p:cNvSpPr txBox="1"/>
          <p:nvPr/>
        </p:nvSpPr>
        <p:spPr>
          <a:xfrm>
            <a:off x="8099764" y="5097001"/>
            <a:ext cx="201168" cy="274320"/>
          </a:xfrm>
          <a:prstGeom prst="rect">
            <a:avLst/>
          </a:prstGeom>
          <a:noFill/>
        </p:spPr>
        <p:txBody>
          <a:bodyPr wrap="square" lIns="0" tIns="0" rIns="0" bIns="0" anchor="ctr">
            <a:spAutoFit/>
          </a:bodyPr>
          <a:lstStyle/>
          <a:p>
            <a:pPr algn="l"/>
            <a:r>
              <a:rPr sz="1900" b="1" i="0">
                <a:solidFill>
                  <a:srgbClr val="551CDC"/>
                </a:solidFill>
                <a:latin typeface="Arial"/>
              </a:rPr>
              <a:t>•</a:t>
            </a:r>
          </a:p>
        </p:txBody>
      </p:sp>
      <p:sp>
        <p:nvSpPr>
          <p:cNvPr id="13" name="TextBox 12"/>
          <p:cNvSpPr txBox="1"/>
          <p:nvPr/>
        </p:nvSpPr>
        <p:spPr>
          <a:xfrm>
            <a:off x="8346652" y="5127219"/>
            <a:ext cx="3369431" cy="246221"/>
          </a:xfrm>
          <a:prstGeom prst="rect">
            <a:avLst/>
          </a:prstGeom>
          <a:noFill/>
        </p:spPr>
        <p:txBody>
          <a:bodyPr wrap="square" lIns="0" tIns="0" rIns="0" bIns="0" anchor="ctr">
            <a:spAutoFit/>
          </a:bodyPr>
          <a:lstStyle/>
          <a:p>
            <a:pPr algn="l"/>
            <a:r>
              <a:rPr sz="1600" b="0" i="0" dirty="0" err="1">
                <a:solidFill>
                  <a:srgbClr val="282B39"/>
                </a:solidFill>
                <a:latin typeface="Arial"/>
              </a:rPr>
              <a:t>组装完整的四极</a:t>
            </a:r>
            <a:r>
              <a:rPr sz="1600" b="0" i="0" dirty="0">
                <a:solidFill>
                  <a:srgbClr val="282B39"/>
                </a:solidFill>
                <a:latin typeface="Arial"/>
              </a:rPr>
              <a:t>—</a:t>
            </a:r>
            <a:r>
              <a:rPr sz="1600" b="0" i="0" dirty="0" err="1">
                <a:solidFill>
                  <a:srgbClr val="282B39"/>
                </a:solidFill>
                <a:latin typeface="Arial"/>
              </a:rPr>
              <a:t>八极磁铁束线</a:t>
            </a:r>
            <a:endParaRPr sz="1600" b="0" i="0" dirty="0">
              <a:solidFill>
                <a:srgbClr val="282B39"/>
              </a:solidFill>
              <a:latin typeface="Arial"/>
            </a:endParaRPr>
          </a:p>
        </p:txBody>
      </p:sp>
      <p:sp>
        <p:nvSpPr>
          <p:cNvPr id="14" name="TextBox 13"/>
          <p:cNvSpPr txBox="1"/>
          <p:nvPr/>
        </p:nvSpPr>
        <p:spPr>
          <a:xfrm>
            <a:off x="8099764" y="5417041"/>
            <a:ext cx="201168" cy="274320"/>
          </a:xfrm>
          <a:prstGeom prst="rect">
            <a:avLst/>
          </a:prstGeom>
          <a:noFill/>
        </p:spPr>
        <p:txBody>
          <a:bodyPr wrap="square" lIns="0" tIns="0" rIns="0" bIns="0" anchor="ctr">
            <a:spAutoFit/>
          </a:bodyPr>
          <a:lstStyle/>
          <a:p>
            <a:pPr algn="l"/>
            <a:r>
              <a:rPr sz="1900" b="1" i="0">
                <a:solidFill>
                  <a:srgbClr val="551CDC"/>
                </a:solidFill>
                <a:latin typeface="Arial"/>
              </a:rPr>
              <a:t>•</a:t>
            </a:r>
          </a:p>
        </p:txBody>
      </p:sp>
      <p:sp>
        <p:nvSpPr>
          <p:cNvPr id="15" name="TextBox 14"/>
          <p:cNvSpPr txBox="1"/>
          <p:nvPr/>
        </p:nvSpPr>
        <p:spPr>
          <a:xfrm>
            <a:off x="8346652" y="5447259"/>
            <a:ext cx="3264235" cy="246221"/>
          </a:xfrm>
          <a:prstGeom prst="rect">
            <a:avLst/>
          </a:prstGeom>
          <a:noFill/>
        </p:spPr>
        <p:txBody>
          <a:bodyPr wrap="square" lIns="0" tIns="0" rIns="0" bIns="0" anchor="ctr">
            <a:spAutoFit/>
          </a:bodyPr>
          <a:lstStyle/>
          <a:p>
            <a:pPr algn="l"/>
            <a:r>
              <a:rPr sz="1600" b="0" i="0" dirty="0" err="1">
                <a:solidFill>
                  <a:srgbClr val="282B39"/>
                </a:solidFill>
                <a:latin typeface="Arial"/>
              </a:rPr>
              <a:t>通过实验验证磁场束流均匀化性能</a:t>
            </a:r>
            <a:endParaRPr sz="1600" b="0" i="0" dirty="0">
              <a:solidFill>
                <a:srgbClr val="282B39"/>
              </a:solidFill>
              <a:latin typeface="Arial"/>
            </a:endParaRPr>
          </a:p>
        </p:txBody>
      </p:sp>
      <p:pic>
        <p:nvPicPr>
          <p:cNvPr id="2050" name="图片 6">
            <a:extLst>
              <a:ext uri="{FF2B5EF4-FFF2-40B4-BE49-F238E27FC236}">
                <a16:creationId xmlns:a16="http://schemas.microsoft.com/office/drawing/2014/main" id="{CAD6E5CA-3A0B-499E-8482-AEF7189B8B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000"/>
          <a:stretch>
            <a:fillRect/>
          </a:stretch>
        </p:blipFill>
        <p:spPr bwMode="auto">
          <a:xfrm>
            <a:off x="949644" y="1356033"/>
            <a:ext cx="2983895" cy="4518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EBC4DB3B-F03B-46E8-935C-7A4F1ACACCAD}"/>
              </a:ext>
            </a:extLst>
          </p:cNvPr>
          <p:cNvSpPr>
            <a:spLocks noChangeArrowheads="1"/>
          </p:cNvSpPr>
          <p:nvPr/>
        </p:nvSpPr>
        <p:spPr bwMode="auto">
          <a:xfrm>
            <a:off x="2012010" y="185261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21" name="Picture 1">
            <a:extLst>
              <a:ext uri="{FF2B5EF4-FFF2-40B4-BE49-F238E27FC236}">
                <a16:creationId xmlns:a16="http://schemas.microsoft.com/office/drawing/2014/main" id="{D71A48FB-CD74-4A89-AA37-9634F40C16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9062" y="1356033"/>
            <a:ext cx="3840480" cy="451758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E9C42EF-FF85-42F8-85A7-E2CD1B21951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3429"/>
          <a:stretch/>
        </p:blipFill>
        <p:spPr bwMode="auto">
          <a:xfrm>
            <a:off x="9543875" y="827124"/>
            <a:ext cx="1828233" cy="297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592" y="264261"/>
            <a:ext cx="10058400" cy="438912"/>
          </a:xfrm>
          <a:prstGeom prst="rect">
            <a:avLst/>
          </a:prstGeom>
          <a:noFill/>
        </p:spPr>
        <p:txBody>
          <a:bodyPr wrap="square" lIns="0" tIns="0" rIns="0" bIns="0" anchor="ctr">
            <a:spAutoFit/>
          </a:bodyPr>
          <a:lstStyle/>
          <a:p>
            <a:pPr algn="l"/>
            <a:r>
              <a:rPr sz="2800" b="1" i="0">
                <a:solidFill>
                  <a:srgbClr val="000000"/>
                </a:solidFill>
                <a:latin typeface="Arial"/>
              </a:rPr>
              <a:t>总结与展望</a:t>
            </a:r>
          </a:p>
        </p:txBody>
      </p:sp>
      <p:sp>
        <p:nvSpPr>
          <p:cNvPr id="5" name="Rectangle 4"/>
          <p:cNvSpPr/>
          <p:nvPr/>
        </p:nvSpPr>
        <p:spPr>
          <a:xfrm>
            <a:off x="448056" y="818388"/>
            <a:ext cx="9015984" cy="20116"/>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66928" y="1217552"/>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13232" y="1190120"/>
            <a:ext cx="5212080" cy="365760"/>
          </a:xfrm>
          <a:prstGeom prst="rect">
            <a:avLst/>
          </a:prstGeom>
          <a:noFill/>
        </p:spPr>
        <p:txBody>
          <a:bodyPr wrap="square" lIns="0" tIns="0" rIns="0" bIns="0" anchor="ctr">
            <a:spAutoFit/>
          </a:bodyPr>
          <a:lstStyle/>
          <a:p>
            <a:pPr algn="l"/>
            <a:r>
              <a:rPr sz="2400" b="1" i="0" dirty="0">
                <a:solidFill>
                  <a:srgbClr val="4D16C3"/>
                </a:solidFill>
                <a:latin typeface="Arial"/>
              </a:rPr>
              <a:t>1. </a:t>
            </a:r>
            <a:r>
              <a:rPr sz="2400" b="1" i="0" dirty="0" err="1">
                <a:solidFill>
                  <a:srgbClr val="4D16C3"/>
                </a:solidFill>
                <a:latin typeface="Arial"/>
              </a:rPr>
              <a:t>磁场束流</a:t>
            </a:r>
            <a:r>
              <a:rPr lang="zh-CN" altLang="en-US" sz="2400" b="1" i="0" dirty="0">
                <a:solidFill>
                  <a:srgbClr val="4D16C3"/>
                </a:solidFill>
                <a:latin typeface="Arial"/>
              </a:rPr>
              <a:t>均整</a:t>
            </a:r>
            <a:endParaRPr sz="2400" b="1" i="0" dirty="0">
              <a:solidFill>
                <a:srgbClr val="4D16C3"/>
              </a:solidFill>
              <a:latin typeface="Arial"/>
            </a:endParaRPr>
          </a:p>
        </p:txBody>
      </p:sp>
      <p:sp>
        <p:nvSpPr>
          <p:cNvPr id="8" name="Rounded Rectangle 7"/>
          <p:cNvSpPr/>
          <p:nvPr/>
        </p:nvSpPr>
        <p:spPr>
          <a:xfrm>
            <a:off x="566928" y="1574168"/>
            <a:ext cx="8183879" cy="1005840"/>
          </a:xfrm>
          <a:prstGeom prst="roundRect">
            <a:avLst/>
          </a:prstGeom>
          <a:solidFill>
            <a:srgbClr val="F8F6FD"/>
          </a:solidFill>
          <a:ln w="10160">
            <a:solidFill>
              <a:srgbClr val="D2CB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TextBox 8"/>
          <p:cNvSpPr txBox="1"/>
          <p:nvPr/>
        </p:nvSpPr>
        <p:spPr>
          <a:xfrm>
            <a:off x="841248" y="1720472"/>
            <a:ext cx="201168" cy="274320"/>
          </a:xfrm>
          <a:prstGeom prst="rect">
            <a:avLst/>
          </a:prstGeom>
          <a:noFill/>
        </p:spPr>
        <p:txBody>
          <a:bodyPr wrap="square" lIns="0" tIns="0" rIns="0" bIns="0" anchor="ctr">
            <a:spAutoFit/>
          </a:bodyPr>
          <a:lstStyle/>
          <a:p>
            <a:pPr algn="l"/>
            <a:r>
              <a:rPr sz="1900" b="1" i="0">
                <a:solidFill>
                  <a:srgbClr val="551CDC"/>
                </a:solidFill>
                <a:latin typeface="Arial"/>
              </a:rPr>
              <a:t>•</a:t>
            </a:r>
          </a:p>
        </p:txBody>
      </p:sp>
      <p:sp>
        <p:nvSpPr>
          <p:cNvPr id="10" name="TextBox 9"/>
          <p:cNvSpPr txBox="1"/>
          <p:nvPr/>
        </p:nvSpPr>
        <p:spPr>
          <a:xfrm>
            <a:off x="1088136" y="1752809"/>
            <a:ext cx="7132320" cy="246221"/>
          </a:xfrm>
          <a:prstGeom prst="rect">
            <a:avLst/>
          </a:prstGeom>
          <a:noFill/>
        </p:spPr>
        <p:txBody>
          <a:bodyPr wrap="square" lIns="0" tIns="0" rIns="0" bIns="0" anchor="ctr">
            <a:spAutoFit/>
          </a:bodyPr>
          <a:lstStyle/>
          <a:p>
            <a:pPr algn="l"/>
            <a:r>
              <a:rPr lang="zh-CN" altLang="en-US" sz="1600" dirty="0">
                <a:solidFill>
                  <a:srgbClr val="282B39"/>
                </a:solidFill>
                <a:latin typeface="Arial"/>
              </a:rPr>
              <a:t>利用</a:t>
            </a:r>
            <a:r>
              <a:rPr sz="1600" b="0" i="0" dirty="0" err="1">
                <a:solidFill>
                  <a:srgbClr val="282B39"/>
                </a:solidFill>
                <a:latin typeface="Arial"/>
              </a:rPr>
              <a:t>四极</a:t>
            </a:r>
            <a:r>
              <a:rPr sz="1600" b="0" i="0" dirty="0">
                <a:solidFill>
                  <a:srgbClr val="282B39"/>
                </a:solidFill>
                <a:latin typeface="Arial"/>
              </a:rPr>
              <a:t>—</a:t>
            </a:r>
            <a:r>
              <a:rPr sz="1600" b="0" i="0" dirty="0" err="1">
                <a:solidFill>
                  <a:srgbClr val="282B39"/>
                </a:solidFill>
                <a:latin typeface="Arial"/>
              </a:rPr>
              <a:t>八极磁光学系统，可将高斯电子束转换为近均匀辐照场</a:t>
            </a:r>
            <a:endParaRPr sz="1600" b="0" i="0" dirty="0">
              <a:solidFill>
                <a:srgbClr val="282B39"/>
              </a:solidFill>
              <a:latin typeface="Arial"/>
            </a:endParaRPr>
          </a:p>
        </p:txBody>
      </p:sp>
      <p:sp>
        <p:nvSpPr>
          <p:cNvPr id="11" name="TextBox 10"/>
          <p:cNvSpPr txBox="1"/>
          <p:nvPr/>
        </p:nvSpPr>
        <p:spPr>
          <a:xfrm>
            <a:off x="841248" y="2199947"/>
            <a:ext cx="201168" cy="274320"/>
          </a:xfrm>
          <a:prstGeom prst="rect">
            <a:avLst/>
          </a:prstGeom>
          <a:noFill/>
        </p:spPr>
        <p:txBody>
          <a:bodyPr wrap="square" lIns="0" tIns="0" rIns="0" bIns="0" anchor="ctr">
            <a:spAutoFit/>
          </a:bodyPr>
          <a:lstStyle/>
          <a:p>
            <a:pPr algn="l"/>
            <a:r>
              <a:rPr sz="1900" b="1" i="0" dirty="0">
                <a:solidFill>
                  <a:srgbClr val="551CDC"/>
                </a:solidFill>
                <a:latin typeface="Arial"/>
              </a:rPr>
              <a:t>•</a:t>
            </a:r>
          </a:p>
        </p:txBody>
      </p:sp>
      <p:sp>
        <p:nvSpPr>
          <p:cNvPr id="12" name="TextBox 11"/>
          <p:cNvSpPr txBox="1"/>
          <p:nvPr/>
        </p:nvSpPr>
        <p:spPr>
          <a:xfrm>
            <a:off x="1088136" y="2232284"/>
            <a:ext cx="7132320" cy="246221"/>
          </a:xfrm>
          <a:prstGeom prst="rect">
            <a:avLst/>
          </a:prstGeom>
          <a:noFill/>
        </p:spPr>
        <p:txBody>
          <a:bodyPr wrap="square" lIns="0" tIns="0" rIns="0" bIns="0" anchor="ctr">
            <a:spAutoFit/>
          </a:bodyPr>
          <a:lstStyle/>
          <a:p>
            <a:pPr algn="l"/>
            <a:r>
              <a:rPr sz="1600" b="0" i="0" dirty="0" err="1">
                <a:solidFill>
                  <a:srgbClr val="282B39"/>
                </a:solidFill>
                <a:latin typeface="Arial"/>
              </a:rPr>
              <a:t>束流路径中无需</a:t>
            </a:r>
            <a:r>
              <a:rPr lang="zh-CN" altLang="en-US" sz="1600" b="0" i="0" dirty="0">
                <a:solidFill>
                  <a:srgbClr val="282B39"/>
                </a:solidFill>
                <a:latin typeface="Arial"/>
              </a:rPr>
              <a:t>插入其它材料</a:t>
            </a:r>
            <a:endParaRPr sz="1600" b="0" i="0" dirty="0">
              <a:solidFill>
                <a:srgbClr val="282B39"/>
              </a:solidFill>
              <a:latin typeface="Arial"/>
            </a:endParaRPr>
          </a:p>
        </p:txBody>
      </p:sp>
      <p:sp>
        <p:nvSpPr>
          <p:cNvPr id="13" name="Rectangle 12"/>
          <p:cNvSpPr/>
          <p:nvPr/>
        </p:nvSpPr>
        <p:spPr>
          <a:xfrm>
            <a:off x="566928" y="2817752"/>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13232" y="2790320"/>
            <a:ext cx="4389120" cy="365760"/>
          </a:xfrm>
          <a:prstGeom prst="rect">
            <a:avLst/>
          </a:prstGeom>
          <a:noFill/>
        </p:spPr>
        <p:txBody>
          <a:bodyPr wrap="square" lIns="0" tIns="0" rIns="0" bIns="0" anchor="ctr">
            <a:spAutoFit/>
          </a:bodyPr>
          <a:lstStyle/>
          <a:p>
            <a:pPr algn="l"/>
            <a:r>
              <a:rPr sz="2400" b="1" i="0" dirty="0">
                <a:solidFill>
                  <a:srgbClr val="4D16C3"/>
                </a:solidFill>
                <a:latin typeface="Arial"/>
              </a:rPr>
              <a:t>2. </a:t>
            </a:r>
            <a:r>
              <a:rPr sz="2400" b="1" i="0" dirty="0" err="1">
                <a:solidFill>
                  <a:srgbClr val="4D16C3"/>
                </a:solidFill>
                <a:latin typeface="Arial"/>
              </a:rPr>
              <a:t>仿真结果</a:t>
            </a:r>
            <a:endParaRPr sz="2400" b="1" i="0" dirty="0">
              <a:solidFill>
                <a:srgbClr val="4D16C3"/>
              </a:solidFill>
              <a:latin typeface="Arial"/>
            </a:endParaRPr>
          </a:p>
        </p:txBody>
      </p:sp>
      <p:sp>
        <p:nvSpPr>
          <p:cNvPr id="15" name="Rounded Rectangle 14"/>
          <p:cNvSpPr/>
          <p:nvPr/>
        </p:nvSpPr>
        <p:spPr>
          <a:xfrm>
            <a:off x="566928" y="3137792"/>
            <a:ext cx="8183879" cy="1325880"/>
          </a:xfrm>
          <a:prstGeom prst="roundRect">
            <a:avLst/>
          </a:prstGeom>
          <a:solidFill>
            <a:srgbClr val="F8F6FD"/>
          </a:solidFill>
          <a:ln w="10160">
            <a:solidFill>
              <a:srgbClr val="D2CB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248" y="3274952"/>
            <a:ext cx="201168" cy="274320"/>
          </a:xfrm>
          <a:prstGeom prst="rect">
            <a:avLst/>
          </a:prstGeom>
          <a:noFill/>
        </p:spPr>
        <p:txBody>
          <a:bodyPr wrap="square" lIns="0" tIns="0" rIns="0" bIns="0" anchor="ctr">
            <a:spAutoFit/>
          </a:bodyPr>
          <a:lstStyle/>
          <a:p>
            <a:pPr algn="l"/>
            <a:r>
              <a:rPr sz="1900" b="1" i="0">
                <a:solidFill>
                  <a:srgbClr val="551CDC"/>
                </a:solidFill>
                <a:latin typeface="Arial"/>
              </a:rPr>
              <a:t>•</a:t>
            </a:r>
          </a:p>
        </p:txBody>
      </p:sp>
      <p:sp>
        <p:nvSpPr>
          <p:cNvPr id="17" name="TextBox 16"/>
          <p:cNvSpPr txBox="1"/>
          <p:nvPr/>
        </p:nvSpPr>
        <p:spPr>
          <a:xfrm>
            <a:off x="1088136" y="3307289"/>
            <a:ext cx="7132320" cy="246221"/>
          </a:xfrm>
          <a:prstGeom prst="rect">
            <a:avLst/>
          </a:prstGeom>
          <a:noFill/>
        </p:spPr>
        <p:txBody>
          <a:bodyPr wrap="square" lIns="0" tIns="0" rIns="0" bIns="0" anchor="ctr">
            <a:spAutoFit/>
          </a:bodyPr>
          <a:lstStyle/>
          <a:p>
            <a:pPr algn="l"/>
            <a:r>
              <a:rPr sz="1600" b="0" i="0" dirty="0">
                <a:solidFill>
                  <a:srgbClr val="282B39"/>
                </a:solidFill>
                <a:latin typeface="Arial"/>
              </a:rPr>
              <a:t>10 </a:t>
            </a:r>
            <a:r>
              <a:rPr sz="1600" b="0" i="0" dirty="0" err="1">
                <a:solidFill>
                  <a:srgbClr val="282B39"/>
                </a:solidFill>
                <a:latin typeface="Arial"/>
              </a:rPr>
              <a:t>MeV高斯电子束可被转换为尺寸约为</a:t>
            </a:r>
            <a:endParaRPr sz="1600" b="0" i="0" dirty="0">
              <a:solidFill>
                <a:srgbClr val="282B39"/>
              </a:solidFill>
              <a:latin typeface="Arial"/>
            </a:endParaRPr>
          </a:p>
        </p:txBody>
      </p:sp>
      <p:sp>
        <p:nvSpPr>
          <p:cNvPr id="18" name="Rounded Rectangle 17"/>
          <p:cNvSpPr/>
          <p:nvPr/>
        </p:nvSpPr>
        <p:spPr>
          <a:xfrm>
            <a:off x="2560320" y="3896744"/>
            <a:ext cx="4069080" cy="310896"/>
          </a:xfrm>
          <a:prstGeom prst="roundRect">
            <a:avLst/>
          </a:prstGeom>
          <a:solidFill>
            <a:srgbClr val="F0EAFF"/>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400" dirty="0">
                <a:solidFill>
                  <a:srgbClr val="4D16C3"/>
                </a:solidFill>
                <a:latin typeface="Arial"/>
              </a:rPr>
              <a:t>10 cm × 20 cm</a:t>
            </a:r>
          </a:p>
        </p:txBody>
      </p:sp>
      <p:sp>
        <p:nvSpPr>
          <p:cNvPr id="19" name="Rectangle 18"/>
          <p:cNvSpPr/>
          <p:nvPr/>
        </p:nvSpPr>
        <p:spPr>
          <a:xfrm>
            <a:off x="566928" y="4692272"/>
            <a:ext cx="59436" cy="274320"/>
          </a:xfrm>
          <a:prstGeom prst="rect">
            <a:avLst/>
          </a:prstGeom>
          <a:solidFill>
            <a:srgbClr val="551CD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13232" y="4664840"/>
            <a:ext cx="3200400" cy="365760"/>
          </a:xfrm>
          <a:prstGeom prst="rect">
            <a:avLst/>
          </a:prstGeom>
          <a:noFill/>
        </p:spPr>
        <p:txBody>
          <a:bodyPr wrap="square" lIns="0" tIns="0" rIns="0" bIns="0" anchor="ctr">
            <a:spAutoFit/>
          </a:bodyPr>
          <a:lstStyle/>
          <a:p>
            <a:pPr algn="l"/>
            <a:r>
              <a:rPr sz="2400" b="1" i="0" dirty="0">
                <a:solidFill>
                  <a:srgbClr val="4D16C3"/>
                </a:solidFill>
                <a:latin typeface="Arial"/>
              </a:rPr>
              <a:t>3. </a:t>
            </a:r>
            <a:r>
              <a:rPr sz="2400" b="1" i="0" dirty="0" err="1">
                <a:solidFill>
                  <a:srgbClr val="4D16C3"/>
                </a:solidFill>
                <a:latin typeface="Arial"/>
              </a:rPr>
              <a:t>未来工作</a:t>
            </a:r>
            <a:endParaRPr sz="2400" b="1" i="0" dirty="0">
              <a:solidFill>
                <a:srgbClr val="4D16C3"/>
              </a:solidFill>
              <a:latin typeface="Arial"/>
            </a:endParaRPr>
          </a:p>
        </p:txBody>
      </p:sp>
      <p:sp>
        <p:nvSpPr>
          <p:cNvPr id="21" name="Rounded Rectangle 20"/>
          <p:cNvSpPr/>
          <p:nvPr/>
        </p:nvSpPr>
        <p:spPr>
          <a:xfrm>
            <a:off x="566928" y="5012312"/>
            <a:ext cx="7132320" cy="1389888"/>
          </a:xfrm>
          <a:prstGeom prst="roundRect">
            <a:avLst/>
          </a:prstGeom>
          <a:solidFill>
            <a:srgbClr val="F8F6FD"/>
          </a:solidFill>
          <a:ln w="10160">
            <a:solidFill>
              <a:srgbClr val="D2CB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841248" y="5140328"/>
            <a:ext cx="201168" cy="274320"/>
          </a:xfrm>
          <a:prstGeom prst="rect">
            <a:avLst/>
          </a:prstGeom>
          <a:noFill/>
        </p:spPr>
        <p:txBody>
          <a:bodyPr wrap="square" lIns="0" tIns="0" rIns="0" bIns="0" anchor="ctr">
            <a:spAutoFit/>
          </a:bodyPr>
          <a:lstStyle/>
          <a:p>
            <a:pPr algn="l"/>
            <a:r>
              <a:rPr sz="1839" b="1" i="0">
                <a:solidFill>
                  <a:srgbClr val="551CDC"/>
                </a:solidFill>
                <a:latin typeface="Arial"/>
              </a:rPr>
              <a:t>•</a:t>
            </a:r>
          </a:p>
        </p:txBody>
      </p:sp>
      <p:sp>
        <p:nvSpPr>
          <p:cNvPr id="23" name="TextBox 22"/>
          <p:cNvSpPr txBox="1"/>
          <p:nvPr/>
        </p:nvSpPr>
        <p:spPr>
          <a:xfrm>
            <a:off x="1088136" y="5172665"/>
            <a:ext cx="6217920" cy="246221"/>
          </a:xfrm>
          <a:prstGeom prst="rect">
            <a:avLst/>
          </a:prstGeom>
          <a:noFill/>
        </p:spPr>
        <p:txBody>
          <a:bodyPr wrap="square" lIns="0" tIns="0" rIns="0" bIns="0" anchor="ctr">
            <a:spAutoFit/>
          </a:bodyPr>
          <a:lstStyle/>
          <a:p>
            <a:pPr algn="l"/>
            <a:r>
              <a:rPr sz="1600" b="0" i="0" dirty="0" err="1">
                <a:solidFill>
                  <a:srgbClr val="282B39"/>
                </a:solidFill>
                <a:latin typeface="Arial"/>
              </a:rPr>
              <a:t>完成永磁四极</a:t>
            </a:r>
            <a:r>
              <a:rPr sz="1600" b="0" i="0" dirty="0">
                <a:solidFill>
                  <a:srgbClr val="282B39"/>
                </a:solidFill>
                <a:latin typeface="Arial"/>
              </a:rPr>
              <a:t>—</a:t>
            </a:r>
            <a:r>
              <a:rPr sz="1600" b="0" i="0" dirty="0" err="1">
                <a:solidFill>
                  <a:srgbClr val="282B39"/>
                </a:solidFill>
                <a:latin typeface="Arial"/>
              </a:rPr>
              <a:t>八极磁铁束线</a:t>
            </a:r>
            <a:endParaRPr sz="1600" b="0" i="0" dirty="0">
              <a:solidFill>
                <a:srgbClr val="282B39"/>
              </a:solidFill>
              <a:latin typeface="Arial"/>
            </a:endParaRPr>
          </a:p>
        </p:txBody>
      </p:sp>
      <p:sp>
        <p:nvSpPr>
          <p:cNvPr id="24" name="TextBox 23"/>
          <p:cNvSpPr txBox="1"/>
          <p:nvPr/>
        </p:nvSpPr>
        <p:spPr>
          <a:xfrm>
            <a:off x="841248" y="5442080"/>
            <a:ext cx="201168" cy="274320"/>
          </a:xfrm>
          <a:prstGeom prst="rect">
            <a:avLst/>
          </a:prstGeom>
          <a:noFill/>
        </p:spPr>
        <p:txBody>
          <a:bodyPr wrap="square" lIns="0" tIns="0" rIns="0" bIns="0" anchor="ctr">
            <a:spAutoFit/>
          </a:bodyPr>
          <a:lstStyle/>
          <a:p>
            <a:pPr algn="l"/>
            <a:r>
              <a:rPr sz="1839" b="1" i="0">
                <a:solidFill>
                  <a:srgbClr val="551CDC"/>
                </a:solidFill>
                <a:latin typeface="Arial"/>
              </a:rPr>
              <a:t>•</a:t>
            </a:r>
          </a:p>
        </p:txBody>
      </p:sp>
      <p:sp>
        <p:nvSpPr>
          <p:cNvPr id="25" name="TextBox 24"/>
          <p:cNvSpPr txBox="1"/>
          <p:nvPr/>
        </p:nvSpPr>
        <p:spPr>
          <a:xfrm>
            <a:off x="1088136" y="5474417"/>
            <a:ext cx="6217920" cy="246221"/>
          </a:xfrm>
          <a:prstGeom prst="rect">
            <a:avLst/>
          </a:prstGeom>
          <a:noFill/>
        </p:spPr>
        <p:txBody>
          <a:bodyPr wrap="square" lIns="0" tIns="0" rIns="0" bIns="0" anchor="ctr">
            <a:spAutoFit/>
          </a:bodyPr>
          <a:lstStyle/>
          <a:p>
            <a:pPr algn="l"/>
            <a:r>
              <a:rPr sz="1600" b="0" i="0" dirty="0" err="1">
                <a:solidFill>
                  <a:srgbClr val="282B39"/>
                </a:solidFill>
                <a:latin typeface="Arial"/>
              </a:rPr>
              <a:t>通过实验验证束流均匀化性能</a:t>
            </a:r>
            <a:endParaRPr sz="1600" b="0" i="0" dirty="0">
              <a:solidFill>
                <a:srgbClr val="282B39"/>
              </a:solidFill>
              <a:latin typeface="Arial"/>
            </a:endParaRPr>
          </a:p>
        </p:txBody>
      </p:sp>
      <p:sp>
        <p:nvSpPr>
          <p:cNvPr id="26" name="TextBox 25"/>
          <p:cNvSpPr txBox="1"/>
          <p:nvPr/>
        </p:nvSpPr>
        <p:spPr>
          <a:xfrm>
            <a:off x="841248" y="5743832"/>
            <a:ext cx="201168" cy="274320"/>
          </a:xfrm>
          <a:prstGeom prst="rect">
            <a:avLst/>
          </a:prstGeom>
          <a:noFill/>
        </p:spPr>
        <p:txBody>
          <a:bodyPr wrap="square" lIns="0" tIns="0" rIns="0" bIns="0" anchor="ctr">
            <a:spAutoFit/>
          </a:bodyPr>
          <a:lstStyle/>
          <a:p>
            <a:pPr algn="l"/>
            <a:r>
              <a:rPr sz="1839" b="1" i="0">
                <a:solidFill>
                  <a:srgbClr val="551CDC"/>
                </a:solidFill>
                <a:latin typeface="Arial"/>
              </a:rPr>
              <a:t>•</a:t>
            </a:r>
          </a:p>
        </p:txBody>
      </p:sp>
      <p:sp>
        <p:nvSpPr>
          <p:cNvPr id="27" name="TextBox 26"/>
          <p:cNvSpPr txBox="1"/>
          <p:nvPr/>
        </p:nvSpPr>
        <p:spPr>
          <a:xfrm>
            <a:off x="1088136" y="5776169"/>
            <a:ext cx="6217920" cy="246221"/>
          </a:xfrm>
          <a:prstGeom prst="rect">
            <a:avLst/>
          </a:prstGeom>
          <a:noFill/>
        </p:spPr>
        <p:txBody>
          <a:bodyPr wrap="square" lIns="0" tIns="0" rIns="0" bIns="0" anchor="ctr">
            <a:spAutoFit/>
          </a:bodyPr>
          <a:lstStyle/>
          <a:p>
            <a:pPr algn="l"/>
            <a:r>
              <a:rPr sz="1600" b="0" i="0" dirty="0" err="1">
                <a:solidFill>
                  <a:srgbClr val="282B39"/>
                </a:solidFill>
                <a:latin typeface="Arial"/>
              </a:rPr>
              <a:t>进一步优化系统，以满足临床前电子FLASH辐照需求</a:t>
            </a:r>
            <a:endParaRPr sz="1600" b="0" i="0" dirty="0">
              <a:solidFill>
                <a:srgbClr val="282B39"/>
              </a:solidFill>
              <a:latin typeface="Arial"/>
            </a:endParaRPr>
          </a:p>
        </p:txBody>
      </p:sp>
      <p:sp>
        <p:nvSpPr>
          <p:cNvPr id="28" name="TextBox 27"/>
          <p:cNvSpPr txBox="1"/>
          <p:nvPr/>
        </p:nvSpPr>
        <p:spPr>
          <a:xfrm>
            <a:off x="8229600" y="5423792"/>
            <a:ext cx="2880360" cy="685800"/>
          </a:xfrm>
          <a:prstGeom prst="rect">
            <a:avLst/>
          </a:prstGeom>
          <a:noFill/>
        </p:spPr>
        <p:txBody>
          <a:bodyPr wrap="square" lIns="0" tIns="0" rIns="0" bIns="0" anchor="ctr">
            <a:spAutoFit/>
          </a:bodyPr>
          <a:lstStyle/>
          <a:p>
            <a:pPr algn="ctr"/>
            <a:r>
              <a:rPr sz="3100" b="0" i="1">
                <a:solidFill>
                  <a:srgbClr val="551CDC"/>
                </a:solidFill>
                <a:latin typeface="Liberation Serif"/>
              </a:rPr>
              <a:t>谢谢！</a:t>
            </a:r>
          </a:p>
        </p:txBody>
      </p:sp>
    </p:spTree>
  </p:cSld>
  <p:clrMapOvr>
    <a:masterClrMapping/>
  </p:clrMapOvr>
</p:sld>
</file>

<file path=ppt/theme/theme1.xml><?xml version="1.0" encoding="utf-8"?>
<a:theme xmlns:a="http://schemas.openxmlformats.org/drawingml/2006/main" name="淡色背景清华主题">
  <a:themeElements>
    <a:clrScheme name="zug1xvvw">
      <a:dk1>
        <a:srgbClr val="000000"/>
      </a:dk1>
      <a:lt1>
        <a:srgbClr val="FFFFFF"/>
      </a:lt1>
      <a:dk2>
        <a:srgbClr val="44546A"/>
      </a:dk2>
      <a:lt2>
        <a:srgbClr val="E6E4E4"/>
      </a:lt2>
      <a:accent1>
        <a:srgbClr val="0079BA"/>
      </a:accent1>
      <a:accent2>
        <a:srgbClr val="F2A900"/>
      </a:accent2>
      <a:accent3>
        <a:srgbClr val="0084CE"/>
      </a:accent3>
      <a:accent4>
        <a:srgbClr val="FCB20F"/>
      </a:accent4>
      <a:accent5>
        <a:srgbClr val="2598D8"/>
      </a:accent5>
      <a:accent6>
        <a:srgbClr val="FBBA2A"/>
      </a:accent6>
      <a:hlink>
        <a:srgbClr val="0563C1"/>
      </a:hlink>
      <a:folHlink>
        <a:srgbClr val="954D72"/>
      </a:folHlink>
    </a:clrScheme>
    <a:fontScheme name="l2n5pj25">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100000">
              <a:schemeClr val="accent1"/>
            </a:gs>
            <a:gs pos="0">
              <a:schemeClr val="accent1">
                <a:lumMod val="75000"/>
              </a:schemeClr>
            </a:gs>
          </a:gsLst>
          <a:lin ang="270000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just">
          <a:lnSpc>
            <a:spcPct val="130000"/>
          </a:lnSpc>
          <a:defRPr sz="1400" spc="100" dirty="0">
            <a:solidFill>
              <a:schemeClr val="tx1">
                <a:lumMod val="75000"/>
                <a:lumOff val="25000"/>
              </a:schemeClr>
            </a:solidFill>
          </a:defRPr>
        </a:defPPr>
      </a:lstStyle>
    </a:txDef>
  </a:objectDefaults>
  <a:extraClrSchemeLst/>
  <a:extLst>
    <a:ext uri="{05A4C25C-085E-4340-85A3-A5531E510DB2}">
      <thm15:themeFamily xmlns:thm15="http://schemas.microsoft.com/office/thememl/2012/main" name="淡色背景清华主题" id="{178053EE-BD26-4DCD-8105-BBD1867C1CF7}" vid="{5DE7FE24-1E37-4A26-B3CE-5D65CE4CA60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淡色背景清华主题</Template>
  <TotalTime>4471</TotalTime>
  <Words>3944</Words>
  <Application>Microsoft Office PowerPoint</Application>
  <PresentationFormat>宽屏</PresentationFormat>
  <Paragraphs>262</Paragraphs>
  <Slides>13</Slides>
  <Notes>13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Liberation Serif</vt:lpstr>
      <vt:lpstr>等线</vt:lpstr>
      <vt:lpstr>方正大标宋简体</vt:lpstr>
      <vt:lpstr>Microsoft YaHei</vt:lpstr>
      <vt:lpstr>Arial</vt:lpstr>
      <vt:lpstr>Cambria Math</vt:lpstr>
      <vt:lpstr>淡色背景清华主题</vt:lpstr>
      <vt:lpstr>基于四极与八极磁铁的电子FLASH束流均匀化</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子 楠</dc:creator>
  <cp:lastModifiedBy>子 楠</cp:lastModifiedBy>
  <cp:revision>415</cp:revision>
  <dcterms:created xsi:type="dcterms:W3CDTF">2026-10-06T02:38:44Z</dcterms:created>
  <dcterms:modified xsi:type="dcterms:W3CDTF">2026-10-17T10:42:41Z</dcterms:modified>
</cp:coreProperties>
</file>