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bookmarkIdSeed="3">
  <p:sldMasterIdLst>
    <p:sldMasterId id="2147483648" r:id="rId1"/>
    <p:sldMasterId id="2147483660" r:id="rId2"/>
    <p:sldMasterId id="2147483669" r:id="rId3"/>
    <p:sldMasterId id="2147483680" r:id="rId4"/>
  </p:sldMasterIdLst>
  <p:notesMasterIdLst>
    <p:notesMasterId r:id="rId30"/>
  </p:notesMasterIdLst>
  <p:handoutMasterIdLst>
    <p:handoutMasterId r:id="rId31"/>
  </p:handoutMasterIdLst>
  <p:sldIdLst>
    <p:sldId id="260" r:id="rId5"/>
    <p:sldId id="837" r:id="rId6"/>
    <p:sldId id="840" r:id="rId7"/>
    <p:sldId id="1002" r:id="rId8"/>
    <p:sldId id="1003" r:id="rId9"/>
    <p:sldId id="1010" r:id="rId10"/>
    <p:sldId id="1004" r:id="rId11"/>
    <p:sldId id="1007" r:id="rId12"/>
    <p:sldId id="1009" r:id="rId13"/>
    <p:sldId id="1008" r:id="rId14"/>
    <p:sldId id="865" r:id="rId15"/>
    <p:sldId id="906" r:id="rId16"/>
    <p:sldId id="1011" r:id="rId17"/>
    <p:sldId id="1012" r:id="rId18"/>
    <p:sldId id="1013" r:id="rId19"/>
    <p:sldId id="1014" r:id="rId20"/>
    <p:sldId id="1015" r:id="rId21"/>
    <p:sldId id="866" r:id="rId22"/>
    <p:sldId id="954" r:id="rId23"/>
    <p:sldId id="1016" r:id="rId24"/>
    <p:sldId id="1018" r:id="rId25"/>
    <p:sldId id="1017" r:id="rId26"/>
    <p:sldId id="1000" r:id="rId27"/>
    <p:sldId id="1001" r:id="rId28"/>
    <p:sldId id="822" r:id="rId29"/>
  </p:sldIdLst>
  <p:sldSz cx="9144000" cy="5143500" type="screen16x9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69" userDrawn="1">
          <p15:clr>
            <a:srgbClr val="A4A3A4"/>
          </p15:clr>
        </p15:guide>
        <p15:guide id="2" pos="428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1" clrIdx="0"/>
  <p:cmAuthor id="1" name="幸全" initials="幸" lastIdx="1" clrIdx="0"/>
  <p:cmAuthor id="2" name="wcs" initials="w" lastIdx="1" clrIdx="1"/>
  <p:cmAuthor id="3" name="u3265" initials="u" lastIdx="2" clrIdx="2"/>
  <p:cmAuthor id="4" name="3265" initials="3" lastIdx="1" clrIdx="3"/>
  <p:cmAuthor id="5" name="肖卫杰" initials="肖" lastIdx="10" clrIdx="0"/>
  <p:cmAuthor id="6" name="Ma Jin" initials="M" lastIdx="1" clrIdx="4"/>
  <p:cmAuthor id="7" name="gao feng" initials="g" lastIdx="1" clrIdx="6"/>
  <p:cmAuthor id="8" name="Chun Yan Liu" initials="" lastIdx="6" clrIdx="3"/>
  <p:cmAuthor id="9" name="hull" initials="" lastIdx="3" clrIdx="10"/>
  <p:cmAuthor id="10" name="Debra Nan Jiang" initials="" lastIdx="1" clrIdx="4"/>
  <p:cmAuthor id="11" name="Elma Qiannan Sun" initials="" lastIdx="6" clrIdx="11"/>
  <p:cmAuthor id="12" name="Hull Hao Yang" initials="" lastIdx="257" clrIdx="5"/>
  <p:cmAuthor id="13" name="盛 文彦" initials="盛" lastIdx="2" clrIdx="12"/>
  <p:cmAuthor id="14" name="602 602" initials="66" lastIdx="2" clrIdx="13"/>
  <p:cmAuthor id="15" name="刘宝军" initials="刘" lastIdx="2" clrIdx="15"/>
  <p:cmAuthor id="16" name="joy" initials="j" lastIdx="8" clrIdx="15"/>
  <p:cmAuthor id="17" name="张福征" initials="zfz" lastIdx="2" clrIdx="16"/>
  <p:cmAuthor id="18" name="gfs" initials="g" lastIdx="1" clrIdx="17"/>
  <p:cmAuthor id="19" name="shiyuq" initials="s" lastIdx="14" clrIdx="18"/>
  <p:cmAuthor id="20" name="CG113" initials="C" lastIdx="40" clrIdx="17"/>
  <p:cmAuthor id="22" name="admin" initials="a" lastIdx="2" clrIdx="20"/>
  <p:cmAuthor id="23" name="NTKO" initials="N" lastIdx="2" clrIdx="22"/>
  <p:cmAuthor id="24" name="huawei" initials="h" lastIdx="1" clrIdx="23"/>
  <p:cmAuthor id="25" name="U3477" initials="U" lastIdx="2" clrIdx="26"/>
  <p:cmAuthor id="26" name="魏振华" initials="魏" lastIdx="1" clrIdx="25"/>
  <p:cmAuthor id="27" name="国" initials="国" lastIdx="1" clrIdx="40"/>
  <p:cmAuthor id="28" name="tangming" initials="t" lastIdx="1" clrIdx="27"/>
  <p:cmAuthor id="29" name="DELL" initials="D" lastIdx="1" clrIdx="28"/>
  <p:cmAuthor id="30" name="jx" initials="j" lastIdx="1" clrIdx="29"/>
  <p:cmAuthor id="31" name="qinweitao" initials="q" lastIdx="1" clrIdx="30"/>
  <p:cmAuthor id="75" name="作者" initials="A" lastIdx="0" clrIdx="24"/>
  <p:cmAuthor id="32" name="hltc" initials="h" lastIdx="2" clrIdx="31"/>
  <p:cmAuthor id="76" name="SPIC" initials="S" lastIdx="1" clrIdx="25"/>
  <p:cmAuthor id="33" name="Spic-sc" initials="S" lastIdx="1" clrIdx="32"/>
  <p:cmAuthor id="77" name="朱全春" initials="q" lastIdx="1" clrIdx="40"/>
  <p:cmAuthor id="34" name="王" initials="王" lastIdx="10" clrIdx="33"/>
  <p:cmAuthor id="35" name="田标" initials="田" lastIdx="6" clrIdx="34"/>
  <p:cmAuthor id="78" name="lin lu" initials="ll" lastIdx="1" clrIdx="41"/>
  <p:cmAuthor id="36" name="唐承均" initials="xb21cn" lastIdx="1" clrIdx="36"/>
  <p:cmAuthor id="79" name="HE ZHAOREN" initials="HZ" lastIdx="2" clrIdx="40"/>
  <p:cmAuthor id="37" name="刘 铮" initials="刘" lastIdx="4" clrIdx="37"/>
  <p:cmAuthor id="80" name="wei jiao" initials="wj" lastIdx="1" clrIdx="42"/>
  <p:cmAuthor id="38" name="雷 鸣" initials="雷" lastIdx="1" clrIdx="38"/>
  <p:cmAuthor id="39" name="zhou naikang" initials="zn" lastIdx="3" clrIdx="39"/>
  <p:cmAuthor id="40" name="郭文怡 （SPIC）" initials="郭文怡" lastIdx="1" clrIdx="4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7FFA"/>
    <a:srgbClr val="07863D"/>
    <a:srgbClr val="401EE8"/>
    <a:srgbClr val="FFFFFF"/>
    <a:srgbClr val="595959"/>
    <a:srgbClr val="151760"/>
    <a:srgbClr val="00833E"/>
    <a:srgbClr val="05863D"/>
    <a:srgbClr val="8919FB"/>
    <a:srgbClr val="7E01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9" autoAdjust="0"/>
    <p:restoredTop sz="81804" autoAdjust="0"/>
  </p:normalViewPr>
  <p:slideViewPr>
    <p:cSldViewPr showGuides="1">
      <p:cViewPr varScale="1">
        <p:scale>
          <a:sx n="96" d="100"/>
          <a:sy n="96" d="100"/>
        </p:scale>
        <p:origin x="876" y="39"/>
      </p:cViewPr>
      <p:guideLst>
        <p:guide orient="horz" pos="2769"/>
        <p:guide pos="42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752FA-A078-4C6F-BDAE-B1A2082A4C05}" type="datetimeFigureOut">
              <a:rPr lang="zh-CN" altLang="en-US" smtClean="0"/>
              <a:t>2026/10/19 Monday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F02637-01E3-4ED8-BA3F-8AA2EC840E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微软雅黑 Light" panose="020B0502040204020203" pitchFamily="34" charset="-122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微软雅黑 Light" panose="020B0502040204020203" pitchFamily="34" charset="-122"/>
                <a:ea typeface="+mn-ea"/>
              </a:defRPr>
            </a:lvl1pPr>
          </a:lstStyle>
          <a:p>
            <a:pPr>
              <a:defRPr/>
            </a:pPr>
            <a:fld id="{D900C43B-7220-4BC8-96A3-D72780F8BC87}" type="datetimeFigureOut">
              <a:rPr lang="zh-CN" altLang="en-US" smtClean="0"/>
              <a:t>2026/10/19 Monday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微软雅黑 Light" panose="020B0502040204020203" pitchFamily="34" charset="-122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>
              <a:defRPr>
                <a:latin typeface="微软雅黑 Light" panose="020B0502040204020203" pitchFamily="34" charset="-122"/>
              </a:defRPr>
            </a:lvl1pPr>
          </a:lstStyle>
          <a:p>
            <a:pPr algn="r"/>
            <a:fld id="{9A0DB2DC-4C9A-4742-B13C-FB6460FD3503}" type="slidenum">
              <a:rPr lang="zh-CN" altLang="en-US" sz="1200" smtClean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 Light" panose="020B0502040204020203" pitchFamily="34" charset="-122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 Light" panose="020B0502040204020203" pitchFamily="34" charset="-122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 Light" panose="020B0502040204020203" pitchFamily="34" charset="-122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 Light" panose="020B0502040204020203" pitchFamily="34" charset="-122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微软雅黑 Light" panose="020B0502040204020203" pitchFamily="34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b="0" i="0" kern="12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b="0" i="0" kern="12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应用领域：</a:t>
            </a:r>
          </a:p>
          <a:p>
            <a:r>
              <a:rPr lang="zh-CN" altLang="en-US" dirty="0"/>
              <a:t>核医学科 </a:t>
            </a:r>
            <a:r>
              <a:rPr lang="en-US" altLang="zh-CN" dirty="0"/>
              <a:t>| </a:t>
            </a:r>
            <a:r>
              <a:rPr lang="zh-CN" altLang="en-US" dirty="0"/>
              <a:t>核药房 </a:t>
            </a:r>
            <a:r>
              <a:rPr lang="en-US" altLang="zh-CN" dirty="0"/>
              <a:t>| </a:t>
            </a:r>
            <a:r>
              <a:rPr lang="zh-CN" altLang="en-US" dirty="0"/>
              <a:t>研究机构</a:t>
            </a:r>
          </a:p>
          <a:p>
            <a:r>
              <a:rPr lang="zh-CN" altLang="en-US" dirty="0"/>
              <a:t>进展：</a:t>
            </a:r>
          </a:p>
          <a:p>
            <a:r>
              <a:rPr lang="zh-CN" altLang="en-US" dirty="0"/>
              <a:t>✓ 成功通过靶材辐照生产锆</a:t>
            </a:r>
            <a:r>
              <a:rPr lang="en-US" altLang="zh-CN" dirty="0"/>
              <a:t>-89</a:t>
            </a:r>
            <a:r>
              <a:rPr lang="zh-CN" altLang="en-US" dirty="0"/>
              <a:t>（</a:t>
            </a:r>
            <a:r>
              <a:rPr lang="en-US" altLang="zh-CN" dirty="0"/>
              <a:t>Zr-89</a:t>
            </a:r>
            <a:r>
              <a:rPr lang="zh-CN" altLang="en-US" dirty="0"/>
              <a:t>）同位素；经分离纯化后，放射化学纯度 </a:t>
            </a:r>
            <a:r>
              <a:rPr lang="en-US" altLang="zh-CN" dirty="0"/>
              <a:t>&gt;99.99%</a:t>
            </a:r>
            <a:r>
              <a:rPr lang="zh-CN" altLang="en-US" dirty="0"/>
              <a:t>。</a:t>
            </a:r>
          </a:p>
          <a:p>
            <a:r>
              <a:rPr lang="zh-CN" altLang="en-US" dirty="0"/>
              <a:t>✓ 已实现</a:t>
            </a:r>
            <a:r>
              <a:rPr lang="en-US" altLang="zh-CN" dirty="0"/>
              <a:t>2</a:t>
            </a:r>
            <a:r>
              <a:rPr lang="zh-CN" altLang="en-US" dirty="0"/>
              <a:t>台设备的商业销售；并签署供货合同。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10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12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zh-CN" altLang="zh-CN" sz="1200" b="0" i="0" kern="12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13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zh-CN" altLang="zh-CN" sz="1200" b="0" i="0" kern="12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14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15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16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17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20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zh-CN" altLang="zh-CN" sz="1200" b="0" i="0" kern="12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21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9A0DB2DC-4C9A-4742-B13C-FB6460FD3503}" type="slidenum">
              <a:rPr lang="zh-CN" altLang="en-US" sz="1200" smtClean="0"/>
              <a:t>24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8676456" y="4866501"/>
            <a:ext cx="467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6CBEC8B-D4F5-4765-BA16-D6C967C3AE9B}" type="slidenum"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‹#›</a:t>
            </a:fld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31919" y="4827499"/>
            <a:ext cx="1531620" cy="198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©SPIC 2022.All Rights Reserved</a:t>
            </a:r>
            <a:endParaRPr lang="zh-CN" altLang="en-US" sz="7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8676456" y="4866501"/>
            <a:ext cx="467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6CBEC8B-D4F5-4765-BA16-D6C967C3AE9B}" type="slidenum"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‹#›</a:t>
            </a:fld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4" name="图形 3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8676456" y="4866501"/>
            <a:ext cx="467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6CBEC8B-D4F5-4765-BA16-D6C967C3AE9B}" type="slidenum"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‹#›</a:t>
            </a:fld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5" name="图形 4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251520" y="4803998"/>
            <a:ext cx="1944216" cy="216024"/>
          </a:xfrm>
          <a:prstGeom prst="rect">
            <a:avLst/>
          </a:prstGeom>
          <a:solidFill>
            <a:srgbClr val="F6F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 userDrawn="1"/>
        </p:nvSpPr>
        <p:spPr bwMode="auto">
          <a:xfrm>
            <a:off x="252752" y="4844768"/>
            <a:ext cx="2515829" cy="28449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宋体" panose="02010600030101010101" pitchFamily="2" charset="-122"/>
                <a:cs typeface="+mn-cs"/>
              </a:rPr>
              <a:t>©SPIC 2020. All Rights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宋体" panose="02010600030101010101" pitchFamily="2" charset="-122"/>
                <a:cs typeface="+mn-cs"/>
              </a:rPr>
              <a:t>Reserved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微软雅黑 Light" panose="020B0502040204020203" pitchFamily="34" charset="-122"/>
                <a:ea typeface="宋体" panose="02010600030101010101" pitchFamily="2" charset="-122"/>
                <a:cs typeface="+mn-cs"/>
              </a:rPr>
              <a:t>.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3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251520" y="4803998"/>
            <a:ext cx="1944216" cy="216024"/>
          </a:xfrm>
          <a:prstGeom prst="rect">
            <a:avLst/>
          </a:prstGeom>
          <a:solidFill>
            <a:srgbClr val="F6F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11967" y="0"/>
            <a:ext cx="9155967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1967" y="51470"/>
            <a:ext cx="9144000" cy="48965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251520" y="4803998"/>
            <a:ext cx="1944216" cy="216024"/>
          </a:xfrm>
          <a:prstGeom prst="rect">
            <a:avLst/>
          </a:prstGeom>
          <a:solidFill>
            <a:srgbClr val="F6F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8676456" y="4866501"/>
            <a:ext cx="467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6CBEC8B-D4F5-4765-BA16-D6C967C3AE9B}" type="slidenum"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‹#›</a:t>
            </a:fld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8640960" y="4784253"/>
            <a:ext cx="467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6CBEC8B-D4F5-4765-BA16-D6C967C3AE9B}" type="slidenum">
              <a:rPr lang="zh-CN" altLang="en-US" sz="1400" smtClean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 Light" panose="020B0502040204020203" pitchFamily="34" charset="-122"/>
                <a:cs typeface="Times New Roman" panose="02020603050405020304" pitchFamily="18" charset="0"/>
              </a:rPr>
              <a:t>‹#›</a:t>
            </a:fld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4" name="图形 3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8676456" y="4866501"/>
            <a:ext cx="467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6CBEC8B-D4F5-4765-BA16-D6C967C3AE9B}" type="slidenum"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‹#›</a:t>
            </a:fld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5" name="图形 4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 userDrawn="1"/>
        </p:nvSpPr>
        <p:spPr bwMode="auto">
          <a:xfrm>
            <a:off x="252752" y="4844768"/>
            <a:ext cx="2515829" cy="28449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宋体" panose="02010600030101010101" pitchFamily="2" charset="-122"/>
                <a:cs typeface="+mn-cs"/>
              </a:rPr>
              <a:t>©SPIC 2020. All Rights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宋体" panose="02010600030101010101" pitchFamily="2" charset="-122"/>
                <a:cs typeface="+mn-cs"/>
              </a:rPr>
              <a:t>Reserved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微软雅黑 Light" panose="020B0502040204020203" pitchFamily="34" charset="-122"/>
                <a:ea typeface="宋体" panose="02010600030101010101" pitchFamily="2" charset="-122"/>
                <a:cs typeface="+mn-cs"/>
              </a:rPr>
              <a:t>.</a:t>
            </a: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251520" y="4803998"/>
            <a:ext cx="1944216" cy="216024"/>
          </a:xfrm>
          <a:prstGeom prst="rect">
            <a:avLst/>
          </a:prstGeom>
          <a:solidFill>
            <a:srgbClr val="F6F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11967" y="0"/>
            <a:ext cx="9155967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0634"/>
            <a:ext cx="9144000" cy="41422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8676456" y="4866501"/>
            <a:ext cx="467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6CBEC8B-D4F5-4765-BA16-D6C967C3AE9B}" type="slidenum"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‹#›</a:t>
            </a:fld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8676456" y="4866501"/>
            <a:ext cx="467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6CBEC8B-D4F5-4765-BA16-D6C967C3AE9B}" type="slidenum"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‹#›</a:t>
            </a:fld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4" name="图形 3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8676456" y="4866501"/>
            <a:ext cx="467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6CBEC8B-D4F5-4765-BA16-D6C967C3AE9B}" type="slidenum"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‹#›</a:t>
            </a:fld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6" name="图形 5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5" name="图形 4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 userDrawn="1"/>
        </p:nvSpPr>
        <p:spPr bwMode="auto">
          <a:xfrm>
            <a:off x="252752" y="4844768"/>
            <a:ext cx="2515829" cy="28449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宋体" panose="02010600030101010101" pitchFamily="2" charset="-122"/>
                <a:cs typeface="+mn-cs"/>
              </a:rPr>
              <a:t>©SPIC 2020. All Rights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宋体" panose="02010600030101010101" pitchFamily="2" charset="-122"/>
                <a:cs typeface="+mn-cs"/>
              </a:rPr>
              <a:t>Reserved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微软雅黑 Light" panose="020B0502040204020203" pitchFamily="34" charset="-122"/>
                <a:ea typeface="宋体" panose="02010600030101010101" pitchFamily="2" charset="-122"/>
                <a:cs typeface="+mn-cs"/>
              </a:rPr>
              <a:t>.</a:t>
            </a: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251520" y="4803998"/>
            <a:ext cx="1944216" cy="216024"/>
          </a:xfrm>
          <a:prstGeom prst="rect">
            <a:avLst/>
          </a:prstGeom>
          <a:solidFill>
            <a:srgbClr val="F6F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11967" y="0"/>
            <a:ext cx="9155967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0634"/>
            <a:ext cx="9144000" cy="41422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51520" y="4803998"/>
            <a:ext cx="1944216" cy="216024"/>
          </a:xfrm>
          <a:prstGeom prst="rect">
            <a:avLst/>
          </a:prstGeom>
          <a:solidFill>
            <a:srgbClr val="F6F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31919" y="4827499"/>
            <a:ext cx="1531620" cy="198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©SPIC 2022.All Rights Reserved</a:t>
            </a:r>
            <a:endParaRPr lang="zh-CN" altLang="en-US" sz="7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8676456" y="4866501"/>
            <a:ext cx="467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6CBEC8B-D4F5-4765-BA16-D6C967C3AE9B}" type="slidenum"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‹#›</a:t>
            </a:fld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8676456" y="4866501"/>
            <a:ext cx="467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6CBEC8B-D4F5-4765-BA16-D6C967C3AE9B}" type="slidenum"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‹#›</a:t>
            </a:fld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7" name="图形 6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4" name="图形 3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8676456" y="4866501"/>
            <a:ext cx="467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26CBEC8B-D4F5-4765-BA16-D6C967C3AE9B}" type="slidenum">
              <a:rPr lang="zh-CN" altLang="en-US" sz="120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‹#›</a:t>
            </a:fld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2" name="图形 1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5" name="图形 4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4"/>
          <p:cNvSpPr txBox="1">
            <a:spLocks noChangeArrowheads="1"/>
          </p:cNvSpPr>
          <p:nvPr userDrawn="1"/>
        </p:nvSpPr>
        <p:spPr bwMode="auto">
          <a:xfrm>
            <a:off x="252752" y="4844768"/>
            <a:ext cx="2515829" cy="28449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宋体" panose="02010600030101010101" pitchFamily="2" charset="-122"/>
                <a:cs typeface="+mn-cs"/>
              </a:rPr>
              <a:t>©SPIC 2020. All Rights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宋体" panose="02010600030101010101" pitchFamily="2" charset="-122"/>
                <a:cs typeface="+mn-cs"/>
              </a:rPr>
              <a:t>Reserved</a:t>
            </a: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微软雅黑 Light" panose="020B0502040204020203" pitchFamily="34" charset="-122"/>
                <a:ea typeface="宋体" panose="02010600030101010101" pitchFamily="2" charset="-122"/>
                <a:cs typeface="+mn-cs"/>
              </a:rPr>
              <a:t>.</a:t>
            </a: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2"/>
          <a:srcRect b="88623"/>
          <a:stretch>
            <a:fillRect/>
          </a:stretch>
        </p:blipFill>
        <p:spPr>
          <a:xfrm>
            <a:off x="0" y="54864"/>
            <a:ext cx="9144000" cy="572670"/>
          </a:xfrm>
          <a:prstGeom prst="rect">
            <a:avLst/>
          </a:prstGeom>
        </p:spPr>
      </p:pic>
      <p:pic>
        <p:nvPicPr>
          <p:cNvPr id="8" name="图形 7"/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4" t="2" r="2064" b="-1"/>
          <a:stretch>
            <a:fillRect/>
          </a:stretch>
        </p:blipFill>
        <p:spPr>
          <a:xfrm>
            <a:off x="0" y="682364"/>
            <a:ext cx="9144000" cy="153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-11967" y="0"/>
            <a:ext cx="9155967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0634"/>
            <a:ext cx="9144000" cy="41422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6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7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5"/>
          <p:cNvSpPr txBox="1"/>
          <p:nvPr/>
        </p:nvSpPr>
        <p:spPr>
          <a:xfrm>
            <a:off x="0" y="1427765"/>
            <a:ext cx="9144000" cy="95410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Introduction to the Physical Model of Medical Cyclotron Penning Ion Sources</a:t>
            </a:r>
            <a:endParaRPr lang="en-US" altLang="zh-CN" sz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76230" y="3819429"/>
            <a:ext cx="4650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October.18,</a:t>
            </a:r>
            <a:r>
              <a:rPr lang="zh-CN" altLang="en-US" sz="1600" b="1" dirty="0"/>
              <a:t> </a:t>
            </a:r>
            <a:r>
              <a:rPr lang="en-US" altLang="zh-CN" sz="1600" b="1" dirty="0"/>
              <a:t>2026    </a:t>
            </a:r>
            <a:r>
              <a:rPr lang="en-US" altLang="zh-CN" sz="1600" b="1" dirty="0" err="1"/>
              <a:t>Guangyuan</a:t>
            </a:r>
            <a:r>
              <a:rPr lang="en-US" altLang="zh-CN" sz="1600" b="1" dirty="0"/>
              <a:t> · China</a:t>
            </a:r>
            <a:endParaRPr lang="zh-CN" altLang="en-US" sz="1600" b="1" dirty="0"/>
          </a:p>
        </p:txBody>
      </p:sp>
      <p:sp>
        <p:nvSpPr>
          <p:cNvPr id="5" name="文本框 4"/>
          <p:cNvSpPr txBox="1"/>
          <p:nvPr/>
        </p:nvSpPr>
        <p:spPr>
          <a:xfrm>
            <a:off x="0" y="2651132"/>
            <a:ext cx="914400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Zhaohui Liu</a:t>
            </a:r>
          </a:p>
        </p:txBody>
      </p:sp>
      <p:sp>
        <p:nvSpPr>
          <p:cNvPr id="3" name="TextBox 5"/>
          <p:cNvSpPr txBox="1"/>
          <p:nvPr/>
        </p:nvSpPr>
        <p:spPr>
          <a:xfrm>
            <a:off x="1331640" y="340557"/>
            <a:ext cx="5940152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8</a:t>
            </a:r>
            <a:r>
              <a:rPr lang="en-US" altLang="zh-CN" sz="2000" b="1" baseline="30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OCPA Topical Accelerator School </a:t>
            </a:r>
          </a:p>
          <a:p>
            <a:pPr algn="ctr"/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 Workshop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-21172" y="3174843"/>
            <a:ext cx="9165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SPIC Nuclear Power Tongchuang(Beijing) Technology Co., Ltd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-36704" y="-2"/>
            <a:ext cx="9165846" cy="5143500"/>
          </a:xfrm>
          <a:prstGeom prst="rect">
            <a:avLst/>
          </a:pr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-21846" y="1"/>
            <a:ext cx="2620963" cy="5143500"/>
          </a:xfrm>
          <a:custGeom>
            <a:avLst/>
            <a:gdLst>
              <a:gd name="T0" fmla="*/ 1198 w 1304"/>
              <a:gd name="T1" fmla="*/ 0 h 2560"/>
              <a:gd name="T2" fmla="*/ 1234 w 1304"/>
              <a:gd name="T3" fmla="*/ 1472 h 2560"/>
              <a:gd name="T4" fmla="*/ 1180 w 1304"/>
              <a:gd name="T5" fmla="*/ 2560 h 2560"/>
              <a:gd name="T6" fmla="*/ 0 w 1304"/>
              <a:gd name="T7" fmla="*/ 2560 h 2560"/>
              <a:gd name="T8" fmla="*/ 0 w 1304"/>
              <a:gd name="T9" fmla="*/ 1 h 2560"/>
              <a:gd name="T10" fmla="*/ 1198 w 1304"/>
              <a:gd name="T11" fmla="*/ 0 h 2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04" h="2560">
                <a:moveTo>
                  <a:pt x="1198" y="0"/>
                </a:moveTo>
                <a:cubicBezTo>
                  <a:pt x="1198" y="0"/>
                  <a:pt x="1128" y="575"/>
                  <a:pt x="1234" y="1472"/>
                </a:cubicBezTo>
                <a:cubicBezTo>
                  <a:pt x="1304" y="2056"/>
                  <a:pt x="1180" y="2560"/>
                  <a:pt x="1180" y="2560"/>
                </a:cubicBezTo>
                <a:cubicBezTo>
                  <a:pt x="0" y="2560"/>
                  <a:pt x="0" y="2560"/>
                  <a:pt x="0" y="2560"/>
                </a:cubicBezTo>
                <a:cubicBezTo>
                  <a:pt x="0" y="1"/>
                  <a:pt x="0" y="1"/>
                  <a:pt x="0" y="1"/>
                </a:cubicBezTo>
                <a:lnTo>
                  <a:pt x="1198" y="0"/>
                </a:lnTo>
                <a:close/>
              </a:path>
            </a:pathLst>
          </a:custGeom>
          <a:solidFill>
            <a:srgbClr val="008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íşľíḓè"/>
          <p:cNvSpPr txBox="1"/>
          <p:nvPr/>
        </p:nvSpPr>
        <p:spPr bwMode="auto">
          <a:xfrm>
            <a:off x="4022725" y="3618864"/>
            <a:ext cx="3933651" cy="391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27000">
            <a:noAutofit/>
          </a:bodyPr>
          <a:lstStyle>
            <a:defPPr>
              <a:defRPr lang="zh-CN"/>
            </a:defPPr>
            <a:lvl1pPr>
              <a:buFontTx/>
              <a:defRPr sz="2000">
                <a:solidFill>
                  <a:srgbClr val="00833E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  <a:cs typeface="+mn-ea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Conclusions and Future Works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 rot="5400000">
            <a:off x="-1369142" y="2572107"/>
            <a:ext cx="4423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2" name="椭圆 1"/>
          <p:cNvSpPr/>
          <p:nvPr/>
        </p:nvSpPr>
        <p:spPr>
          <a:xfrm>
            <a:off x="3746964" y="3703028"/>
            <a:ext cx="176964" cy="17696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734178" y="2817414"/>
            <a:ext cx="176964" cy="176964"/>
          </a:xfrm>
          <a:prstGeom prst="ellipse">
            <a:avLst/>
          </a:prstGeom>
          <a:solidFill>
            <a:srgbClr val="008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738440" y="1931799"/>
            <a:ext cx="176964" cy="176964"/>
          </a:xfrm>
          <a:prstGeom prst="ellipse">
            <a:avLst/>
          </a:prstGeom>
          <a:solidFill>
            <a:srgbClr val="F18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/>
          <a:srcRect t="64320"/>
          <a:stretch>
            <a:fillRect/>
          </a:stretch>
        </p:blipFill>
        <p:spPr>
          <a:xfrm rot="16200000">
            <a:off x="-265963" y="2156083"/>
            <a:ext cx="5143500" cy="831339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113537" y="754179"/>
            <a:ext cx="776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spc="100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</a:t>
            </a:r>
            <a:endParaRPr lang="en-US" altLang="zh-CN" sz="4800" b="1" spc="1000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742702" y="1046185"/>
            <a:ext cx="176964" cy="176964"/>
          </a:xfrm>
          <a:prstGeom prst="ellipse">
            <a:avLst/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13537" y="1536612"/>
            <a:ext cx="776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spc="10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录</a:t>
            </a:r>
            <a:endParaRPr lang="en-US" altLang="zh-CN" sz="4800" b="1" spc="1000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íşľíḓè"/>
          <p:cNvSpPr txBox="1"/>
          <p:nvPr/>
        </p:nvSpPr>
        <p:spPr bwMode="auto">
          <a:xfrm>
            <a:off x="4022522" y="940908"/>
            <a:ext cx="3090545" cy="30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27000">
            <a:noAutofit/>
          </a:bodyPr>
          <a:lstStyle>
            <a:defPPr>
              <a:defRPr lang="zh-CN"/>
            </a:defPPr>
            <a:lvl1pPr>
              <a:buFontTx/>
              <a:defRPr sz="2000">
                <a:solidFill>
                  <a:srgbClr val="00833E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  <a:cs typeface="+mn-ea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Introduction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8" name="íşľíḓè"/>
          <p:cNvSpPr txBox="1"/>
          <p:nvPr/>
        </p:nvSpPr>
        <p:spPr bwMode="auto">
          <a:xfrm>
            <a:off x="4022522" y="1851670"/>
            <a:ext cx="4293894" cy="30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27000">
            <a:noAutofit/>
          </a:bodyPr>
          <a:lstStyle>
            <a:defPPr>
              <a:defRPr lang="zh-CN"/>
            </a:defPPr>
            <a:lvl1pPr>
              <a:buFontTx/>
              <a:defRPr sz="2000">
                <a:solidFill>
                  <a:srgbClr val="00833E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  <a:cs typeface="+mn-ea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Physics Model of Penning Ion Source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1" name="íşľíḓè"/>
          <p:cNvSpPr txBox="1"/>
          <p:nvPr/>
        </p:nvSpPr>
        <p:spPr bwMode="auto">
          <a:xfrm>
            <a:off x="4031055" y="2733753"/>
            <a:ext cx="4501385" cy="30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27000">
            <a:noAutofit/>
          </a:bodyPr>
          <a:lstStyle>
            <a:defPPr>
              <a:defRPr lang="zh-CN"/>
            </a:defPPr>
            <a:lvl1pPr>
              <a:buFontTx/>
              <a:defRPr sz="2000">
                <a:solidFill>
                  <a:srgbClr val="00833E"/>
                </a:solidFill>
                <a:latin typeface="方正正粗黑简体" panose="02000000000000000000" pitchFamily="2" charset="-122"/>
                <a:ea typeface="方正正粗黑简体" panose="02000000000000000000" pitchFamily="2" charset="-122"/>
                <a:cs typeface="+mn-ea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Lifetime of Penning Ion Source</a:t>
            </a:r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 rot="16200000">
            <a:off x="3649506" y="-350993"/>
            <a:ext cx="1831132" cy="9157854"/>
          </a:xfrm>
          <a:custGeom>
            <a:avLst/>
            <a:gdLst>
              <a:gd name="T0" fmla="*/ 1198 w 1304"/>
              <a:gd name="T1" fmla="*/ 0 h 2560"/>
              <a:gd name="T2" fmla="*/ 1234 w 1304"/>
              <a:gd name="T3" fmla="*/ 1472 h 2560"/>
              <a:gd name="T4" fmla="*/ 1180 w 1304"/>
              <a:gd name="T5" fmla="*/ 2560 h 2560"/>
              <a:gd name="T6" fmla="*/ 0 w 1304"/>
              <a:gd name="T7" fmla="*/ 2560 h 2560"/>
              <a:gd name="T8" fmla="*/ 0 w 1304"/>
              <a:gd name="T9" fmla="*/ 1 h 2560"/>
              <a:gd name="T10" fmla="*/ 1198 w 1304"/>
              <a:gd name="T11" fmla="*/ 0 h 2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04" h="2560">
                <a:moveTo>
                  <a:pt x="1198" y="0"/>
                </a:moveTo>
                <a:cubicBezTo>
                  <a:pt x="1198" y="0"/>
                  <a:pt x="1128" y="575"/>
                  <a:pt x="1234" y="1472"/>
                </a:cubicBezTo>
                <a:cubicBezTo>
                  <a:pt x="1304" y="2056"/>
                  <a:pt x="1180" y="2560"/>
                  <a:pt x="1180" y="2560"/>
                </a:cubicBezTo>
                <a:cubicBezTo>
                  <a:pt x="0" y="2560"/>
                  <a:pt x="0" y="2560"/>
                  <a:pt x="0" y="2560"/>
                </a:cubicBezTo>
                <a:cubicBezTo>
                  <a:pt x="0" y="1"/>
                  <a:pt x="0" y="1"/>
                  <a:pt x="0" y="1"/>
                </a:cubicBezTo>
                <a:lnTo>
                  <a:pt x="1198" y="0"/>
                </a:lnTo>
                <a:close/>
              </a:path>
            </a:pathLst>
          </a:custGeom>
          <a:solidFill>
            <a:srgbClr val="C7000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115616" y="1321634"/>
            <a:ext cx="364969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>
                <a:solidFill>
                  <a:srgbClr val="C7000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Introduction</a:t>
            </a:r>
            <a:endParaRPr lang="zh-CN" altLang="en-US" sz="2800" b="1" dirty="0">
              <a:solidFill>
                <a:srgbClr val="C7000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71600" y="3602255"/>
            <a:ext cx="48018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i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8000" b="1" i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5400" b="1" i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/>
          <a:srcRect t="64320"/>
          <a:stretch>
            <a:fillRect/>
          </a:stretch>
        </p:blipFill>
        <p:spPr>
          <a:xfrm>
            <a:off x="-13855" y="2434671"/>
            <a:ext cx="9164781" cy="1477936"/>
          </a:xfrm>
          <a:prstGeom prst="rect">
            <a:avLst/>
          </a:prstGeom>
        </p:spPr>
      </p:pic>
      <p:cxnSp>
        <p:nvCxnSpPr>
          <p:cNvPr id="40" name="直接连接符 39"/>
          <p:cNvCxnSpPr/>
          <p:nvPr/>
        </p:nvCxnSpPr>
        <p:spPr>
          <a:xfrm>
            <a:off x="1043608" y="1131590"/>
            <a:ext cx="0" cy="864096"/>
          </a:xfrm>
          <a:prstGeom prst="line">
            <a:avLst/>
          </a:prstGeom>
          <a:ln w="6350">
            <a:solidFill>
              <a:srgbClr val="C7000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>
            <p:custDataLst>
              <p:tags r:id="rId1"/>
            </p:custDataLst>
          </p:nvPr>
        </p:nvSpPr>
        <p:spPr>
          <a:xfrm>
            <a:off x="107504" y="195486"/>
            <a:ext cx="4346354" cy="46166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Introduction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1203598"/>
            <a:ext cx="2414347" cy="331236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468790" y="271650"/>
            <a:ext cx="55446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E.O. Lawerence</a:t>
            </a:r>
            <a:r>
              <a:rPr lang="zh-CN" altLang="zh-CN" sz="1800" b="1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zh-CN" sz="1800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- Father of the Cyclotron</a:t>
            </a:r>
            <a:endParaRPr lang="zh-CN" altLang="en-US" dirty="0"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1520" y="963791"/>
            <a:ext cx="5976664" cy="3751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u"/>
            </a:pPr>
            <a:r>
              <a:rPr lang="en-US" altLang="zh-CN" dirty="0"/>
              <a:t>A positive or negative ion is released near the center of the cyclotron and moves gradually outward in a semicircular path due to the effect of a magnetic field.</a:t>
            </a:r>
          </a:p>
          <a:p>
            <a:pPr marL="285750" indent="-285750" algn="just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en-US" altLang="zh-CN" dirty="0"/>
              <a:t>A rapidly changing RF field can be used to increase the kinetic energy of the particle with each circulation</a:t>
            </a:r>
          </a:p>
          <a:p>
            <a:pPr marL="285750" indent="-285750" algn="just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en-US" altLang="zh-CN" dirty="0"/>
              <a:t>The cyclotron’s operation is based on the fact that the time per revolution is independent of the speed of the particles and of the radius of their path</a:t>
            </a:r>
          </a:p>
          <a:p>
            <a:pPr marL="285750" indent="-285750" algn="just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en-US" altLang="zh-CN" dirty="0"/>
              <a:t>When the energy of the ions in a cyclotron exceeds about 20 MeV, relativistic effects come into play</a:t>
            </a:r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>
            <p:custDataLst>
              <p:tags r:id="rId1"/>
            </p:custDataLst>
          </p:nvPr>
        </p:nvSpPr>
        <p:spPr>
          <a:xfrm>
            <a:off x="107504" y="195486"/>
            <a:ext cx="4346354" cy="46166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Introduction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11969" r="9308"/>
          <a:stretch>
            <a:fillRect/>
          </a:stretch>
        </p:blipFill>
        <p:spPr>
          <a:xfrm>
            <a:off x="6725562" y="843558"/>
            <a:ext cx="2238927" cy="25202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131840" y="267494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Major Components</a:t>
            </a:r>
            <a:endParaRPr lang="zh-CN" altLang="en-US" sz="2000" b="1" dirty="0"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5446" y="841314"/>
            <a:ext cx="6433731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zh-CN" sz="1800" b="1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Magnet</a:t>
            </a:r>
            <a:r>
              <a:rPr lang="en-US" altLang="zh-CN" b="1" dirty="0">
                <a:cs typeface="Arial" panose="020B0604020202020204" pitchFamily="34" charset="0"/>
              </a:rPr>
              <a:t>:</a:t>
            </a:r>
            <a:r>
              <a:rPr lang="zh-CN" altLang="en-US" b="1" dirty="0">
                <a:cs typeface="Arial" panose="020B0604020202020204" pitchFamily="34" charset="0"/>
              </a:rPr>
              <a:t> </a:t>
            </a:r>
            <a:r>
              <a:rPr lang="zh-CN" altLang="zh-CN" sz="1600" dirty="0">
                <a:cs typeface="Arial" panose="020B0604020202020204" pitchFamily="34" charset="0"/>
              </a:rPr>
              <a:t>The device that generates the magnetic field</a:t>
            </a:r>
            <a:r>
              <a:rPr lang="zh-CN" altLang="en-US" sz="1600" dirty="0">
                <a:cs typeface="Arial" panose="020B0604020202020204" pitchFamily="34" charset="0"/>
              </a:rPr>
              <a:t>，</a:t>
            </a:r>
            <a:r>
              <a:rPr lang="zh-CN" altLang="zh-CN" sz="1600" dirty="0">
                <a:cs typeface="Arial" panose="020B0604020202020204" pitchFamily="34" charset="0"/>
              </a:rPr>
              <a:t> with a north pole and a south pole</a:t>
            </a:r>
            <a:r>
              <a:rPr lang="en-US" altLang="zh-CN" sz="1600" dirty="0">
                <a:cs typeface="Arial" panose="020B0604020202020204" pitchFamily="34" charset="0"/>
              </a:rPr>
              <a:t>.</a:t>
            </a:r>
            <a:endParaRPr lang="en-US" altLang="zh-CN" sz="1600" dirty="0"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zh-CN" sz="1800" b="1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Ion source</a:t>
            </a:r>
            <a:r>
              <a:rPr lang="en-US" altLang="zh-CN" sz="1800" b="1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: </a:t>
            </a:r>
            <a:r>
              <a:rPr lang="en-US" altLang="zh-CN" sz="16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An ion source is a device to create a charged particle beam.</a:t>
            </a:r>
            <a:endParaRPr lang="en-US" altLang="zh-CN" sz="1600" b="1" dirty="0"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zh-CN" sz="1800" b="1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RF power</a:t>
            </a:r>
            <a:r>
              <a:rPr lang="en-US" altLang="zh-CN" b="1" dirty="0">
                <a:cs typeface="Arial" panose="020B0604020202020204" pitchFamily="34" charset="0"/>
              </a:rPr>
              <a:t>:</a:t>
            </a:r>
            <a:r>
              <a:rPr lang="zh-CN" altLang="en-US" b="1" dirty="0"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The Radio Frequency power supply that provides the high-frequency alternating current used to accelerate particles</a:t>
            </a:r>
            <a:r>
              <a:rPr lang="en-US" altLang="zh-CN" sz="1600" dirty="0"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zh-CN" altLang="en-US" b="1" dirty="0">
                <a:cs typeface="Arial" panose="020B0604020202020204" pitchFamily="34" charset="0"/>
              </a:rPr>
              <a:t>“</a:t>
            </a:r>
            <a:r>
              <a:rPr lang="en-US" altLang="zh-CN" b="1" dirty="0">
                <a:cs typeface="Arial" panose="020B0604020202020204" pitchFamily="34" charset="0"/>
              </a:rPr>
              <a:t>Dee</a:t>
            </a:r>
            <a:r>
              <a:rPr lang="zh-CN" altLang="en-US" b="1" dirty="0">
                <a:cs typeface="Arial" panose="020B0604020202020204" pitchFamily="34" charset="0"/>
              </a:rPr>
              <a:t>”</a:t>
            </a:r>
            <a:r>
              <a:rPr lang="zh-CN" altLang="zh-CN" sz="1800" b="1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structure</a:t>
            </a:r>
            <a:r>
              <a:rPr lang="en-US" altLang="zh-CN" sz="1800" b="1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: </a:t>
            </a:r>
            <a:r>
              <a:rPr lang="en-US" altLang="zh-CN" sz="1600" dirty="0">
                <a:cs typeface="Arial" panose="020B0604020202020204" pitchFamily="34" charset="0"/>
              </a:rPr>
              <a:t>The two D-shaped hollow electrodes inside the accelerator</a:t>
            </a:r>
            <a:endParaRPr lang="en-US" altLang="zh-CN" sz="1800" dirty="0"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9061" y="3202482"/>
            <a:ext cx="8817435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>
              <a:buFont typeface="Wingdings" panose="05000000000000000000" pitchFamily="2" charset="2"/>
              <a:buChar char="p"/>
            </a:pPr>
            <a:r>
              <a:rPr lang="zh-CN" altLang="zh-CN" sz="1800" b="1" i="0" spc="22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Magnetic Field</a:t>
            </a:r>
            <a:r>
              <a:rPr lang="zh-CN" altLang="zh-CN" sz="1800" b="0" i="0" spc="22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: </a:t>
            </a:r>
            <a:r>
              <a:rPr lang="zh-CN" altLang="zh-CN" sz="1600" b="0" i="0" spc="22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The magnetic field generated by the electromagnet is perpendicular to the direction of particle motion, causing the particles to move in a spiral path within the </a:t>
            </a:r>
            <a:r>
              <a:rPr lang="en-US" altLang="zh-CN" sz="1600" b="0" i="0" spc="22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“</a:t>
            </a:r>
            <a:r>
              <a:rPr lang="zh-CN" altLang="zh-CN" sz="1600" b="0" i="0" spc="22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Dee</a:t>
            </a:r>
            <a:r>
              <a:rPr lang="en-US" altLang="zh-CN" sz="1600" b="0" i="0" spc="22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” </a:t>
            </a:r>
            <a:r>
              <a:rPr lang="zh-CN" altLang="zh-CN" sz="1600" b="0" i="0" spc="22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structures.</a:t>
            </a:r>
          </a:p>
          <a:p>
            <a:pPr marL="285750" marR="0" lvl="0" indent="-285750">
              <a:buFont typeface="Wingdings" panose="05000000000000000000" pitchFamily="2" charset="2"/>
              <a:buChar char="p"/>
            </a:pPr>
            <a:r>
              <a:rPr lang="zh-CN" altLang="zh-CN" sz="1800" b="1" i="0" spc="22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Oscillator</a:t>
            </a:r>
            <a:r>
              <a:rPr lang="zh-CN" altLang="zh-CN" sz="1800" b="0" i="0" spc="22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: </a:t>
            </a:r>
            <a:r>
              <a:rPr lang="zh-CN" altLang="zh-CN" sz="1600" b="0" i="0" spc="22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Generates high-frequency alternating current, creating an electric field between the "Dee" structures to accelerate the particles.</a:t>
            </a:r>
            <a:endParaRPr lang="en-US" altLang="zh-CN" sz="1600" b="0" i="0" spc="22" dirty="0">
              <a:solidFill>
                <a:schemeClr val="tx1"/>
              </a:solidFill>
              <a:effectLst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marR="0" lvl="0" indent="-285750">
              <a:buFont typeface="Wingdings" panose="05000000000000000000" pitchFamily="2" charset="2"/>
              <a:buChar char="p"/>
            </a:pPr>
            <a:r>
              <a:rPr lang="zh-CN" altLang="zh-CN" sz="1800" b="1" i="0" spc="22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Particle Beam</a:t>
            </a:r>
            <a:r>
              <a:rPr lang="zh-CN" altLang="zh-CN" sz="1800" b="0" i="0" spc="22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: </a:t>
            </a:r>
            <a:r>
              <a:rPr lang="zh-CN" altLang="zh-CN" sz="1600" b="0" i="0" spc="22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After multiple accelerations, the particles form a high-energy beam that is extracted from the accelerator.</a:t>
            </a:r>
            <a:endParaRPr lang="zh-CN" altLang="zh-CN" sz="1200" b="0" i="0" spc="22" dirty="0">
              <a:solidFill>
                <a:srgbClr val="0D0D0D"/>
              </a:solidFill>
              <a:effectLst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5446" y="2882078"/>
            <a:ext cx="24989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zh-CN" altLang="zh-CN" sz="2000" b="1" i="0" spc="15" dirty="0">
                <a:solidFill>
                  <a:srgbClr val="FF0000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Working Principle</a:t>
            </a:r>
            <a:endParaRPr lang="zh-CN" altLang="zh-CN" sz="1400" b="1" i="0" spc="15" dirty="0">
              <a:solidFill>
                <a:srgbClr val="FF0000"/>
              </a:solidFill>
              <a:effectLst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>
            <p:custDataLst>
              <p:tags r:id="rId1"/>
            </p:custDataLst>
          </p:nvPr>
        </p:nvSpPr>
        <p:spPr>
          <a:xfrm>
            <a:off x="107504" y="195486"/>
            <a:ext cx="4346354" cy="46166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Introduction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7804" y="888411"/>
            <a:ext cx="62464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2000" b="1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Why we have to create a charged particle beam?</a:t>
            </a:r>
            <a:endParaRPr lang="zh-CN" altLang="en-US" sz="2000" b="1" dirty="0"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7564" y="1219429"/>
            <a:ext cx="7848872" cy="1097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buNone/>
            </a:pP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Ordinary matter is neutral. </a:t>
            </a:r>
            <a:endParaRPr lang="zh-CN" altLang="zh-CN" dirty="0">
              <a:cs typeface="Arial" panose="020B0604020202020204" pitchFamily="34" charset="0"/>
            </a:endParaRPr>
          </a:p>
          <a:p>
            <a:pPr>
              <a:lnSpc>
                <a:spcPct val="125000"/>
              </a:lnSpc>
              <a:buNone/>
            </a:pP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In an accelerator electric and magnetic fields are used to manipulate the beam (acceleration and transport).</a:t>
            </a:r>
            <a:endParaRPr lang="zh-CN" altLang="en-US" dirty="0"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7804" y="2426867"/>
            <a:ext cx="62104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2000" b="1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What does it mean “to create a particle beam”?</a:t>
            </a:r>
            <a:endParaRPr lang="zh-CN" altLang="en-US" sz="2000" b="1" dirty="0"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3093" y="2818394"/>
            <a:ext cx="7883327" cy="2201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None/>
            </a:pP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The ion source </a:t>
            </a:r>
            <a:r>
              <a:rPr lang="en-US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  </a:t>
            </a: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• </a:t>
            </a:r>
            <a:r>
              <a:rPr lang="zh-CN" altLang="zh-CN" sz="1800" dirty="0"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ionizes the particles </a:t>
            </a:r>
            <a:r>
              <a:rPr lang="en-US" altLang="zh-CN" dirty="0">
                <a:solidFill>
                  <a:srgbClr val="C00000"/>
                </a:solidFill>
                <a:cs typeface="Arial" panose="020B0604020202020204" pitchFamily="34" charset="0"/>
              </a:rPr>
              <a:t>    </a:t>
            </a: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• </a:t>
            </a:r>
            <a:r>
              <a:rPr lang="zh-CN" altLang="zh-CN" sz="1800" dirty="0"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shapes a beam </a:t>
            </a:r>
            <a:endParaRPr lang="zh-CN" altLang="zh-CN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The main beam properties are defined at the source </a:t>
            </a:r>
            <a:endParaRPr lang="zh-CN" altLang="zh-CN" dirty="0"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• charge state </a:t>
            </a:r>
            <a:endParaRPr lang="zh-CN" altLang="zh-CN" dirty="0"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• beam intensity </a:t>
            </a:r>
            <a:endParaRPr lang="zh-CN" altLang="zh-CN" dirty="0"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• beam energy </a:t>
            </a:r>
            <a:endParaRPr lang="zh-CN" altLang="zh-CN" dirty="0"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• beam shape and emittance </a:t>
            </a:r>
            <a:endParaRPr lang="zh-CN" altLang="zh-CN" dirty="0"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None/>
            </a:pP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• time structure (continuous or pulsed)</a:t>
            </a:r>
            <a:endParaRPr lang="zh-CN" altLang="en-US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>
            <p:custDataLst>
              <p:tags r:id="rId1"/>
            </p:custDataLst>
          </p:nvPr>
        </p:nvSpPr>
        <p:spPr>
          <a:xfrm>
            <a:off x="107504" y="195486"/>
            <a:ext cx="4346354" cy="46166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Introduction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87824" y="255328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Ion Sources in Cyclotron</a:t>
            </a:r>
            <a:r>
              <a:rPr lang="en-US" altLang="zh-CN" sz="2000" b="1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s</a:t>
            </a:r>
            <a:endParaRPr lang="zh-CN" altLang="en-US" sz="2000" b="1" dirty="0"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2186" y="915566"/>
            <a:ext cx="2935273" cy="184777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51520" y="918193"/>
            <a:ext cx="5760640" cy="4029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p"/>
            </a:pPr>
            <a:r>
              <a:rPr lang="zh-CN" altLang="zh-CN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The purpose of the ion source is to create either </a:t>
            </a:r>
            <a:r>
              <a:rPr lang="zh-CN" altLang="zh-CN" dirty="0"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positive or negative ions </a:t>
            </a:r>
            <a:r>
              <a:rPr lang="zh-CN" altLang="zh-CN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to be accelerated </a:t>
            </a:r>
            <a:endParaRPr lang="zh-CN" altLang="zh-CN" dirty="0">
              <a:cs typeface="Arial" panose="020B0604020202020204" pitchFamily="34" charset="0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p"/>
            </a:pPr>
            <a:r>
              <a:rPr lang="zh-CN" altLang="zh-CN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The ions are usually generated in a plasma discharge </a:t>
            </a:r>
            <a:endParaRPr lang="zh-CN" altLang="zh-CN" dirty="0">
              <a:cs typeface="Arial" panose="020B0604020202020204" pitchFamily="34" charset="0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p"/>
            </a:pPr>
            <a:r>
              <a:rPr lang="zh-CN" altLang="zh-CN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The ion source can be either </a:t>
            </a:r>
            <a:r>
              <a:rPr lang="zh-CN" altLang="zh-CN" dirty="0"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external or internal</a:t>
            </a:r>
            <a:r>
              <a:rPr lang="zh-CN" altLang="zh-CN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 </a:t>
            </a:r>
            <a:endParaRPr lang="zh-CN" altLang="zh-CN" dirty="0">
              <a:cs typeface="Arial" panose="020B0604020202020204" pitchFamily="34" charset="0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p"/>
            </a:pPr>
            <a:r>
              <a:rPr lang="zh-CN" altLang="zh-CN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In most ion sources a gas of neutral atoms or molecules is“heated”into a </a:t>
            </a:r>
            <a:r>
              <a:rPr lang="zh-CN" altLang="zh-CN" dirty="0"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plasma state </a:t>
            </a:r>
            <a:r>
              <a:rPr lang="zh-CN" altLang="zh-CN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were ions and electrons are dissociated and move independently as free particles. </a:t>
            </a:r>
            <a:endParaRPr lang="zh-CN" altLang="zh-CN" dirty="0">
              <a:cs typeface="Arial" panose="020B0604020202020204" pitchFamily="34" charset="0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p"/>
            </a:pPr>
            <a:r>
              <a:rPr lang="zh-CN" altLang="zh-CN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The </a:t>
            </a:r>
            <a:r>
              <a:rPr lang="zh-CN" altLang="zh-CN" dirty="0"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heating mechanism </a:t>
            </a:r>
            <a:r>
              <a:rPr lang="zh-CN" altLang="zh-CN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can be of various kinds. It can be thermal, electrical, or use laser light. </a:t>
            </a:r>
            <a:endParaRPr lang="zh-CN" altLang="zh-CN" dirty="0">
              <a:cs typeface="Arial" panose="020B0604020202020204" pitchFamily="34" charset="0"/>
            </a:endParaRPr>
          </a:p>
          <a:p>
            <a:pPr marL="285750" indent="-285750">
              <a:lnSpc>
                <a:spcPct val="110000"/>
              </a:lnSpc>
              <a:buFont typeface="Wingdings" panose="05000000000000000000" pitchFamily="2" charset="2"/>
              <a:buChar char="p"/>
            </a:pPr>
            <a:r>
              <a:rPr lang="zh-CN" altLang="zh-CN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Once the ions are created in the source, they are then extracted from the plasma and accelerated</a:t>
            </a:r>
            <a:endParaRPr lang="zh-CN" altLang="en-US" dirty="0">
              <a:cs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2187" y="2878397"/>
            <a:ext cx="2935273" cy="20097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>
            <p:custDataLst>
              <p:tags r:id="rId1"/>
            </p:custDataLst>
          </p:nvPr>
        </p:nvSpPr>
        <p:spPr>
          <a:xfrm>
            <a:off x="107504" y="195486"/>
            <a:ext cx="2592288" cy="46166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ym typeface="+mn-ea"/>
              </a:rPr>
              <a:t>Introduction</a:t>
            </a:r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3059832" y="226263"/>
            <a:ext cx="31500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Some ion source types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1520" y="987574"/>
            <a:ext cx="6363580" cy="3365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zh-CN" dirty="0">
                <a:cs typeface="Arial" panose="020B0604020202020204" pitchFamily="34" charset="0"/>
              </a:rPr>
              <a:t>Metal vapor vacuum arc ion source (MEVVA)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zh-CN" dirty="0">
                <a:cs typeface="Arial" panose="020B0604020202020204" pitchFamily="34" charset="0"/>
              </a:rPr>
              <a:t>Electron cyclotron resonance ion source (ECRIS) </a:t>
            </a:r>
            <a:endParaRPr lang="en-US" altLang="zh-CN" sz="1800" dirty="0"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Electron beam ion source (EBIS) </a:t>
            </a:r>
            <a:endParaRPr lang="zh-CN" altLang="zh-CN" dirty="0"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Laser ion source (LIS) </a:t>
            </a:r>
            <a:endParaRPr lang="zh-CN" altLang="zh-CN" dirty="0"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Duoplasmatron </a:t>
            </a:r>
            <a:endParaRPr lang="zh-CN" altLang="zh-CN" dirty="0"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zh-CN" sz="1800" b="1" dirty="0">
                <a:solidFill>
                  <a:srgbClr val="FF0000"/>
                </a:solidFill>
                <a:effectLst/>
                <a:cs typeface="Arial" panose="020B0604020202020204" pitchFamily="34" charset="0"/>
              </a:rPr>
              <a:t>Penning ion source </a:t>
            </a:r>
            <a:endParaRPr lang="zh-CN" altLang="zh-CN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RF ion sources </a:t>
            </a:r>
            <a:endParaRPr lang="en-US" altLang="zh-CN" sz="1800" dirty="0">
              <a:solidFill>
                <a:schemeClr val="tx1"/>
              </a:solidFill>
              <a:effectLst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zh-CN" dirty="0">
                <a:cs typeface="Arial" panose="020B0604020202020204" pitchFamily="34" charset="0"/>
              </a:rPr>
              <a:t>Liquid metal ion sources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361" y="2336374"/>
            <a:ext cx="3528392" cy="201622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4248" y="1347614"/>
            <a:ext cx="2265051" cy="3219822"/>
          </a:xfrm>
          <a:prstGeom prst="rect">
            <a:avLst/>
          </a:prstGeom>
        </p:spPr>
      </p:pic>
      <p:sp>
        <p:nvSpPr>
          <p:cNvPr id="14" name="箭头: 右 13"/>
          <p:cNvSpPr/>
          <p:nvPr/>
        </p:nvSpPr>
        <p:spPr>
          <a:xfrm>
            <a:off x="2893250" y="3191199"/>
            <a:ext cx="504056" cy="34527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>
            <p:custDataLst>
              <p:tags r:id="rId1"/>
            </p:custDataLst>
          </p:nvPr>
        </p:nvSpPr>
        <p:spPr>
          <a:xfrm>
            <a:off x="107504" y="195486"/>
            <a:ext cx="4346354" cy="46166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ym typeface="+mn-ea"/>
              </a:rPr>
              <a:t>Introduction</a:t>
            </a:r>
            <a:endParaRPr lang="zh-CN" altLang="en-US" sz="2400" dirty="0"/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131840" y="257041"/>
            <a:ext cx="41044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</a:pPr>
            <a:r>
              <a:rPr lang="en-US" altLang="zh-CN" sz="2000" b="1" dirty="0"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16 MeV Medical Cyclotron</a:t>
            </a:r>
            <a:endParaRPr lang="zh-CN" altLang="en-US" sz="1050" b="1" spc="300" dirty="0"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流程图: 数据 7"/>
          <p:cNvSpPr/>
          <p:nvPr/>
        </p:nvSpPr>
        <p:spPr>
          <a:xfrm>
            <a:off x="4429231" y="1140045"/>
            <a:ext cx="2228215" cy="1580515"/>
          </a:xfrm>
          <a:prstGeom prst="round2DiagRect">
            <a:avLst>
              <a:gd name="adj1" fmla="val 34148"/>
              <a:gd name="adj2" fmla="val 0"/>
            </a:avLst>
          </a:prstGeom>
          <a:blipFill rotWithShape="1">
            <a:blip r:embed="rId4"/>
            <a:stretch>
              <a:fillRect/>
            </a:stretch>
          </a:blipFill>
          <a:ln w="6350">
            <a:solidFill>
              <a:srgbClr val="0083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5000"/>
              </a:lnSpc>
            </a:pPr>
            <a:endParaRPr lang="zh-CN" altLang="en-US" sz="1400" kern="100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流程图: 数据 7"/>
          <p:cNvSpPr/>
          <p:nvPr/>
        </p:nvSpPr>
        <p:spPr>
          <a:xfrm flipH="1">
            <a:off x="6839083" y="1140044"/>
            <a:ext cx="2184400" cy="1580515"/>
          </a:xfrm>
          <a:prstGeom prst="round2DiagRect">
            <a:avLst>
              <a:gd name="adj1" fmla="val 34148"/>
              <a:gd name="adj2" fmla="val 0"/>
            </a:avLst>
          </a:prstGeom>
          <a:blipFill rotWithShape="0">
            <a:blip r:embed="rId5"/>
            <a:stretch>
              <a:fillRect/>
            </a:stretch>
          </a:blipFill>
          <a:ln w="6350">
            <a:solidFill>
              <a:srgbClr val="0083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5000"/>
              </a:lnSpc>
            </a:pPr>
            <a:endParaRPr lang="zh-CN" altLang="en-US" sz="1400" kern="100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流程图: 数据 7"/>
          <p:cNvSpPr/>
          <p:nvPr/>
        </p:nvSpPr>
        <p:spPr>
          <a:xfrm rot="10800000" flipV="1">
            <a:off x="4449344" y="3048889"/>
            <a:ext cx="2228215" cy="1580515"/>
          </a:xfrm>
          <a:prstGeom prst="round2DiagRect">
            <a:avLst>
              <a:gd name="adj1" fmla="val 34148"/>
              <a:gd name="adj2" fmla="val 0"/>
            </a:avLst>
          </a:prstGeom>
          <a:blipFill rotWithShape="1">
            <a:blip r:embed="rId6"/>
            <a:stretch>
              <a:fillRect/>
            </a:stretch>
          </a:blipFill>
          <a:ln w="6350">
            <a:solidFill>
              <a:srgbClr val="0083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5000"/>
              </a:lnSpc>
            </a:pPr>
            <a:endParaRPr lang="zh-CN" altLang="en-US" sz="1400" kern="100" spc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92753" y="1083882"/>
            <a:ext cx="885825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0833E"/>
                </a:solidFill>
              </a:rPr>
              <a:t>6Ci</a:t>
            </a:r>
            <a:endParaRPr lang="en-US" altLang="zh-CN" sz="3600" b="1" dirty="0">
              <a:solidFill>
                <a:srgbClr val="00833E"/>
              </a:solidFill>
              <a:highlight>
                <a:srgbClr val="FFFF00"/>
              </a:highlight>
            </a:endParaRPr>
          </a:p>
          <a:p>
            <a:pPr algn="ctr"/>
            <a:r>
              <a:rPr lang="en-US" altLang="zh-CN" sz="1400" dirty="0">
                <a:solidFill>
                  <a:srgbClr val="00833E"/>
                </a:solidFill>
              </a:rPr>
              <a:t>222 </a:t>
            </a:r>
            <a:r>
              <a:rPr lang="en-US" altLang="zh-CN" sz="1400" dirty="0" err="1">
                <a:solidFill>
                  <a:srgbClr val="00833E"/>
                </a:solidFill>
              </a:rPr>
              <a:t>GBq</a:t>
            </a:r>
            <a:endParaRPr lang="en-US" altLang="zh-CN" dirty="0">
              <a:solidFill>
                <a:srgbClr val="00833E"/>
              </a:solidFill>
              <a:highlight>
                <a:srgbClr val="FFFF00"/>
              </a:highlight>
            </a:endParaRPr>
          </a:p>
          <a:p>
            <a:pPr algn="ct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60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</a:rPr>
              <a:t>μA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355145" y="1083882"/>
            <a:ext cx="104140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00833E"/>
                </a:solidFill>
              </a:rPr>
              <a:t>10Ci</a:t>
            </a:r>
            <a:endParaRPr lang="en-US" altLang="zh-CN" sz="3600" b="1" dirty="0">
              <a:solidFill>
                <a:srgbClr val="00833E"/>
              </a:solidFill>
            </a:endParaRPr>
          </a:p>
          <a:p>
            <a:pPr algn="ctr"/>
            <a:r>
              <a:rPr lang="en-US" altLang="zh-CN" sz="1400" dirty="0">
                <a:solidFill>
                  <a:srgbClr val="00833E"/>
                </a:solidFill>
              </a:rPr>
              <a:t>370 </a:t>
            </a:r>
            <a:r>
              <a:rPr lang="en-US" altLang="zh-CN" sz="1400" dirty="0" err="1">
                <a:solidFill>
                  <a:srgbClr val="00833E"/>
                </a:solidFill>
              </a:rPr>
              <a:t>GBq</a:t>
            </a:r>
            <a:endParaRPr lang="en-US" altLang="zh-CN" dirty="0">
              <a:solidFill>
                <a:srgbClr val="00833E"/>
              </a:solidFill>
            </a:endParaRPr>
          </a:p>
          <a:p>
            <a:pPr algn="ctr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</a:rPr>
              <a:t>100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</a:rPr>
              <a:t>μA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02240" y="2164017"/>
            <a:ext cx="3168015" cy="75565"/>
          </a:xfrm>
          <a:prstGeom prst="rect">
            <a:avLst/>
          </a:prstGeom>
          <a:solidFill>
            <a:srgbClr val="0083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对角圆角矩形 18"/>
          <p:cNvSpPr/>
          <p:nvPr/>
        </p:nvSpPr>
        <p:spPr>
          <a:xfrm>
            <a:off x="6795083" y="3033431"/>
            <a:ext cx="2228400" cy="1580400"/>
          </a:xfrm>
          <a:prstGeom prst="round2DiagRect">
            <a:avLst>
              <a:gd name="adj1" fmla="val 34152"/>
              <a:gd name="adj2" fmla="val 0"/>
            </a:avLst>
          </a:prstGeom>
          <a:blipFill rotWithShape="1">
            <a:blip r:embed="rId7"/>
            <a:stretch>
              <a:fillRect/>
            </a:stretch>
          </a:blipFill>
          <a:ln w="12700" cmpd="sng">
            <a:solidFill>
              <a:srgbClr val="00833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82877" y="2382066"/>
            <a:ext cx="4346354" cy="2446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en-US" altLang="zh-CN" b="1" dirty="0">
                <a:cs typeface="Arial" panose="020B0604020202020204" pitchFamily="34" charset="0"/>
              </a:rPr>
              <a:t>Applications: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altLang="zh-CN" sz="1600" dirty="0">
                <a:cs typeface="Arial" panose="020B0604020202020204" pitchFamily="34" charset="0"/>
              </a:rPr>
              <a:t>    Nuclear Medicine Departments | Nuclear   Pharmacies | Research Institutes</a:t>
            </a:r>
            <a:endParaRPr lang="en-US" altLang="zh-CN" dirty="0"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b="1" dirty="0">
                <a:cs typeface="Arial" panose="020B0604020202020204" pitchFamily="34" charset="0"/>
              </a:rPr>
              <a:t>Progress</a:t>
            </a:r>
            <a:r>
              <a:rPr lang="zh-CN" altLang="en-US" b="1" dirty="0">
                <a:cs typeface="Arial" panose="020B0604020202020204" pitchFamily="34" charset="0"/>
              </a:rPr>
              <a:t>：</a:t>
            </a:r>
            <a:endParaRPr lang="en-US" altLang="zh-CN" b="1" dirty="0"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1400" dirty="0">
                <a:ea typeface="微软雅黑" panose="020B0503020204020204" pitchFamily="34" charset="-122"/>
                <a:cs typeface="Arial" panose="020B0604020202020204" pitchFamily="34" charset="0"/>
              </a:rPr>
              <a:t>Successfully produced Zirconium-89 (Zr-89) isotope via target irradiation; after separation and purification, radiochemical purity &gt;99.99%.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sz="1400" dirty="0">
                <a:ea typeface="微软雅黑" panose="020B0503020204020204" pitchFamily="34" charset="-122"/>
                <a:cs typeface="Arial" panose="020B0604020202020204" pitchFamily="34" charset="0"/>
              </a:rPr>
              <a:t>Achieved commercial sales of 2 units; supply contracts signed.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>
            <p:custDataLst>
              <p:tags r:id="rId1"/>
            </p:custDataLst>
          </p:nvPr>
        </p:nvSpPr>
        <p:spPr>
          <a:xfrm>
            <a:off x="107504" y="195486"/>
            <a:ext cx="2376264" cy="46166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Introduction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75656" y="882405"/>
            <a:ext cx="74888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ea typeface="微软雅黑" panose="020B0503020204020204" pitchFamily="34" charset="-122"/>
                <a:cs typeface="Arial" panose="020B0604020202020204" pitchFamily="34" charset="0"/>
              </a:rPr>
              <a:t>Why do we have to speak about ion sources?</a:t>
            </a:r>
            <a:endParaRPr lang="zh-CN" altLang="en-US" sz="2000" b="1" dirty="0"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3528" y="1282515"/>
            <a:ext cx="8496944" cy="3174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zh-CN" altLang="zh-CN" sz="1800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The ion source is an essential part of an accelerator. </a:t>
            </a:r>
            <a:endParaRPr lang="zh-CN" altLang="zh-CN" dirty="0"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zh-CN" altLang="zh-CN" sz="1800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It is important to understand the limitations of the source (beam properties, reliability, life time). </a:t>
            </a:r>
            <a:endParaRPr lang="zh-CN" altLang="zh-CN" dirty="0"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zh-CN" altLang="zh-CN" sz="1800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Accelerator experts tend to forget these limitations and try to shift their problems towards the source. </a:t>
            </a:r>
            <a:endParaRPr lang="zh-CN" altLang="zh-CN" dirty="0"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zh-CN" altLang="zh-CN" sz="1800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A basic knowledge of the source can help during the operation and is essential for designing an accelerator (to find compromises between wishes and reality). </a:t>
            </a:r>
            <a:endParaRPr lang="zh-CN" altLang="zh-CN" dirty="0"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zh-CN" altLang="zh-CN" sz="1800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It is always good to know where the source is located and who the specialists are.</a:t>
            </a:r>
            <a:endParaRPr lang="zh-CN" altLang="en-US" dirty="0"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 rot="16200000">
            <a:off x="3652966" y="-347534"/>
            <a:ext cx="1838068" cy="9143998"/>
          </a:xfrm>
          <a:custGeom>
            <a:avLst/>
            <a:gdLst>
              <a:gd name="T0" fmla="*/ 1198 w 1304"/>
              <a:gd name="T1" fmla="*/ 0 h 2560"/>
              <a:gd name="T2" fmla="*/ 1234 w 1304"/>
              <a:gd name="T3" fmla="*/ 1472 h 2560"/>
              <a:gd name="T4" fmla="*/ 1180 w 1304"/>
              <a:gd name="T5" fmla="*/ 2560 h 2560"/>
              <a:gd name="T6" fmla="*/ 0 w 1304"/>
              <a:gd name="T7" fmla="*/ 2560 h 2560"/>
              <a:gd name="T8" fmla="*/ 0 w 1304"/>
              <a:gd name="T9" fmla="*/ 1 h 2560"/>
              <a:gd name="T10" fmla="*/ 1198 w 1304"/>
              <a:gd name="T11" fmla="*/ 0 h 2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04" h="2560">
                <a:moveTo>
                  <a:pt x="1198" y="0"/>
                </a:moveTo>
                <a:cubicBezTo>
                  <a:pt x="1198" y="0"/>
                  <a:pt x="1128" y="575"/>
                  <a:pt x="1234" y="1472"/>
                </a:cubicBezTo>
                <a:cubicBezTo>
                  <a:pt x="1304" y="2056"/>
                  <a:pt x="1180" y="2560"/>
                  <a:pt x="1180" y="2560"/>
                </a:cubicBezTo>
                <a:cubicBezTo>
                  <a:pt x="0" y="2560"/>
                  <a:pt x="0" y="2560"/>
                  <a:pt x="0" y="2560"/>
                </a:cubicBezTo>
                <a:cubicBezTo>
                  <a:pt x="0" y="1"/>
                  <a:pt x="0" y="1"/>
                  <a:pt x="0" y="1"/>
                </a:cubicBezTo>
                <a:lnTo>
                  <a:pt x="1198" y="0"/>
                </a:lnTo>
                <a:close/>
              </a:path>
            </a:pathLst>
          </a:custGeom>
          <a:solidFill>
            <a:srgbClr val="F18C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115616" y="1322101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>
                <a:solidFill>
                  <a:srgbClr val="F18C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Physics Model of Penning Ion Source</a:t>
            </a:r>
            <a:endParaRPr lang="zh-CN" altLang="en-US" sz="2800" b="1" dirty="0">
              <a:solidFill>
                <a:srgbClr val="F18C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71600" y="3687864"/>
            <a:ext cx="48018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i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8000" b="1" i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5400" b="1" i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t="64320"/>
          <a:stretch>
            <a:fillRect/>
          </a:stretch>
        </p:blipFill>
        <p:spPr>
          <a:xfrm>
            <a:off x="0" y="2427734"/>
            <a:ext cx="9144000" cy="1477936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1043608" y="1094185"/>
            <a:ext cx="0" cy="973509"/>
          </a:xfrm>
          <a:prstGeom prst="line">
            <a:avLst/>
          </a:prstGeom>
          <a:ln w="6350">
            <a:solidFill>
              <a:srgbClr val="F18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1"/>
          <p:cNvSpPr txBox="1"/>
          <p:nvPr>
            <p:custDataLst>
              <p:tags r:id="rId1"/>
            </p:custDataLst>
          </p:nvPr>
        </p:nvSpPr>
        <p:spPr>
          <a:xfrm>
            <a:off x="0" y="195580"/>
            <a:ext cx="5758815" cy="46164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Global model (0D)</a:t>
            </a:r>
            <a:endParaRPr lang="zh-CN" altLang="en-US" sz="2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5536" y="801713"/>
            <a:ext cx="84249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dirty="0"/>
              <a:t>Set of </a:t>
            </a:r>
            <a:r>
              <a:rPr lang="en-US" altLang="zh-CN" dirty="0">
                <a:solidFill>
                  <a:srgbClr val="C00000"/>
                </a:solidFill>
              </a:rPr>
              <a:t>coupled particle and power balance equations</a:t>
            </a:r>
            <a:r>
              <a:rPr lang="en-US" altLang="zh-CN" dirty="0"/>
              <a:t>, neglects spatial </a:t>
            </a:r>
          </a:p>
          <a:p>
            <a:r>
              <a:rPr lang="en-US" altLang="zh-CN" dirty="0"/>
              <a:t>derivatives but simple implementation and efficient !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dirty="0"/>
              <a:t>Difficulty: </a:t>
            </a:r>
            <a:r>
              <a:rPr lang="en-US" altLang="zh-CN" dirty="0">
                <a:solidFill>
                  <a:srgbClr val="C00000"/>
                </a:solidFill>
              </a:rPr>
              <a:t>accurate cross sections / rates coefficients needed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93512" y="4564488"/>
            <a:ext cx="8316924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dirty="0"/>
              <a:t>[1] </a:t>
            </a:r>
            <a:r>
              <a:rPr lang="en-US" altLang="zh-CN" sz="1000" dirty="0" err="1"/>
              <a:t>LXCat</a:t>
            </a:r>
            <a:r>
              <a:rPr lang="en-US" altLang="zh-CN" sz="1000" dirty="0"/>
              <a:t> database: E. Carbone et al., Atoms 9, 16 (2021) [2] NIST database: V. K. Shen et al., NIST Standard Ref. Database 173</a:t>
            </a:r>
          </a:p>
          <a:p>
            <a:r>
              <a:rPr lang="en-US" altLang="zh-CN" sz="1000" dirty="0"/>
              <a:t>[3 ]S. H. Scarlett et al., Plasma Sources Sci. Technol. 28, 025004 (2019) [4] </a:t>
            </a:r>
            <a:r>
              <a:rPr lang="en-US" altLang="zh-CN" sz="1000" dirty="0" err="1"/>
              <a:t>Averkin</a:t>
            </a:r>
            <a:r>
              <a:rPr lang="en-US" altLang="zh-CN" sz="1000" dirty="0"/>
              <a:t> S. N. et al., AIP Conf. Proc. 2011 050026 (2018)</a:t>
            </a:r>
            <a:endParaRPr lang="zh-CN" altLang="en-US" sz="1000" dirty="0"/>
          </a:p>
          <a:p>
            <a:r>
              <a:rPr lang="en-US" altLang="zh-CN" sz="1000" dirty="0"/>
              <a:t>[5] Review Global Modelling: A. </a:t>
            </a:r>
            <a:r>
              <a:rPr lang="en-US" altLang="zh-CN" sz="1000" dirty="0" err="1"/>
              <a:t>Hurlbatt</a:t>
            </a:r>
            <a:r>
              <a:rPr lang="en-US" altLang="zh-CN" sz="1000" dirty="0"/>
              <a:t> et al., Plasma Process </a:t>
            </a:r>
            <a:r>
              <a:rPr lang="en-US" altLang="zh-CN" sz="1000" dirty="0" err="1"/>
              <a:t>Polym</a:t>
            </a:r>
            <a:r>
              <a:rPr lang="en-US" altLang="zh-CN" sz="1000" dirty="0"/>
              <a:t>. 14 1600138</a:t>
            </a:r>
            <a:endParaRPr lang="zh-CN" altLang="en-US" sz="10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1707654"/>
            <a:ext cx="6840760" cy="252028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23528" y="4227934"/>
            <a:ext cx="6192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dirty="0"/>
              <a:t>Accurate qualitative results (0D) to </a:t>
            </a:r>
            <a:r>
              <a:rPr lang="en-US" altLang="zh-CN" dirty="0">
                <a:solidFill>
                  <a:srgbClr val="017FFA"/>
                </a:solidFill>
              </a:rPr>
              <a:t>determine trends</a:t>
            </a:r>
            <a:endParaRPr lang="zh-CN" altLang="en-US" dirty="0">
              <a:solidFill>
                <a:srgbClr val="017FFA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90506" y="302833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Without Cs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48064" y="321300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With Cs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1"/>
          <p:cNvSpPr txBox="1"/>
          <p:nvPr>
            <p:custDataLst>
              <p:tags r:id="rId1"/>
            </p:custDataLst>
          </p:nvPr>
        </p:nvSpPr>
        <p:spPr>
          <a:xfrm>
            <a:off x="0" y="195580"/>
            <a:ext cx="5758815" cy="46164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1D fluid and kinetic models</a:t>
            </a:r>
            <a:endParaRPr lang="zh-CN" altLang="en-US" sz="2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5762" y="854137"/>
            <a:ext cx="6120680" cy="75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Fluid: moments of Boltzmann equation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Kinetic: truncated Maxwellian solutions of the Vlasov eq.</a:t>
            </a:r>
            <a:endParaRPr lang="zh-CN" altLang="en-US" dirty="0"/>
          </a:p>
        </p:txBody>
      </p:sp>
      <p:sp>
        <p:nvSpPr>
          <p:cNvPr id="4" name="右大括号 3"/>
          <p:cNvSpPr/>
          <p:nvPr/>
        </p:nvSpPr>
        <p:spPr>
          <a:xfrm>
            <a:off x="6588224" y="891339"/>
            <a:ext cx="288032" cy="640185"/>
          </a:xfrm>
          <a:prstGeom prst="rightBrace">
            <a:avLst>
              <a:gd name="adj1" fmla="val 16888"/>
              <a:gd name="adj2" fmla="val 50000"/>
            </a:avLst>
          </a:prstGeom>
          <a:ln w="19050">
            <a:solidFill>
              <a:srgbClr val="017F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948264" y="102507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For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452320" y="86943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Plasma-wall</a:t>
            </a:r>
            <a:r>
              <a:rPr lang="zh-CN" altLang="en-US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interaction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64" y="1535787"/>
            <a:ext cx="3473549" cy="240840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389" y="1719999"/>
            <a:ext cx="3393196" cy="2143293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979712" y="1732699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Fluid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14175" y="1672447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Kinetic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99592" y="357485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7FFA"/>
                </a:solidFill>
              </a:rPr>
              <a:t>(Wall-)</a:t>
            </a:r>
            <a:endParaRPr lang="zh-CN" altLang="en-US" dirty="0">
              <a:solidFill>
                <a:srgbClr val="017FFA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46389" y="3574859"/>
            <a:ext cx="886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17FFA"/>
                </a:solidFill>
              </a:rPr>
              <a:t>(Wall-)</a:t>
            </a:r>
            <a:endParaRPr lang="zh-CN" altLang="en-US" dirty="0">
              <a:solidFill>
                <a:srgbClr val="017FFA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0623" y="3956891"/>
            <a:ext cx="7681777" cy="75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Transported negative ions: </a:t>
            </a:r>
            <a:r>
              <a:rPr lang="en-US" altLang="zh-CN" dirty="0">
                <a:solidFill>
                  <a:srgbClr val="C00000"/>
                </a:solidFill>
              </a:rPr>
              <a:t>space-charge limitation (Child-Langmuir)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Very quick and accurate results, </a:t>
            </a:r>
            <a:r>
              <a:rPr lang="en-US" altLang="zh-CN" dirty="0">
                <a:solidFill>
                  <a:srgbClr val="017FFA"/>
                </a:solidFill>
              </a:rPr>
              <a:t>useful for parameters scans</a:t>
            </a:r>
            <a:endParaRPr lang="zh-CN" altLang="en-US" dirty="0">
              <a:solidFill>
                <a:srgbClr val="017FFA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1550" y="4641447"/>
            <a:ext cx="8131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CN" sz="1000" dirty="0">
                <a:ea typeface="微软雅黑" panose="020B0503020204020204" pitchFamily="34" charset="-122"/>
                <a:cs typeface="Arial" panose="020B0604020202020204" pitchFamily="34" charset="0"/>
              </a:rPr>
              <a:t>[1] R. McAdams et al., Plasma Sources Sci. Technol. 20, 035023 (2011)</a:t>
            </a:r>
          </a:p>
          <a:p>
            <a:r>
              <a:rPr lang="en-US" altLang="zh-CN" sz="1000" dirty="0">
                <a:ea typeface="微软雅黑" panose="020B0503020204020204" pitchFamily="34" charset="-122"/>
                <a:cs typeface="Arial" panose="020B0604020202020204" pitchFamily="34" charset="0"/>
              </a:rPr>
              <a:t>[2] </a:t>
            </a:r>
            <a:r>
              <a:rPr lang="zh-CN" altLang="zh-CN" sz="1000" dirty="0">
                <a:ea typeface="微软雅黑" panose="020B0503020204020204" pitchFamily="34" charset="-122"/>
                <a:cs typeface="Arial" panose="020B0604020202020204" pitchFamily="34" charset="0"/>
              </a:rPr>
              <a:t>L. Schiesko et al., J. Appl. Phys. 127 033302 (2020)</a:t>
            </a:r>
            <a:endParaRPr lang="zh-CN" altLang="en-US" sz="1000" dirty="0"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1"/>
          <p:cNvSpPr txBox="1"/>
          <p:nvPr>
            <p:custDataLst>
              <p:tags r:id="rId1"/>
            </p:custDataLst>
          </p:nvPr>
        </p:nvSpPr>
        <p:spPr>
          <a:xfrm>
            <a:off x="0" y="195580"/>
            <a:ext cx="5758815" cy="46164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2D fluid for plasma transport</a:t>
            </a:r>
            <a:endParaRPr lang="zh-CN" altLang="en-US" sz="2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1520" y="771550"/>
            <a:ext cx="6552728" cy="75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zh-CN" altLang="zh-CN" sz="1800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Fluid: moments of Boltzmann equations </a:t>
            </a:r>
            <a:endParaRPr lang="zh-CN" altLang="zh-CN" dirty="0"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zh-CN" altLang="zh-CN" sz="1800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Magnetic fields: drifts, at least </a:t>
            </a:r>
            <a:r>
              <a:rPr lang="zh-CN" altLang="zh-CN" sz="1800" dirty="0">
                <a:solidFill>
                  <a:srgbClr val="017FFA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2D</a:t>
            </a:r>
            <a:r>
              <a:rPr lang="zh-CN" altLang="zh-CN" sz="1800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 needed</a:t>
            </a:r>
            <a:r>
              <a:rPr lang="en-US" altLang="zh-CN" sz="1800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zh-CN" sz="1800" dirty="0">
                <a:solidFill>
                  <a:schemeClr val="tx1"/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!</a:t>
            </a:r>
            <a:endParaRPr lang="zh-CN" altLang="en-US" dirty="0"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7504" y="4153732"/>
            <a:ext cx="8856984" cy="75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>
                <a:ea typeface="微软雅黑" panose="020B0503020204020204" pitchFamily="34" charset="-122"/>
                <a:cs typeface="Arial" panose="020B0604020202020204" pitchFamily="34" charset="0"/>
              </a:rPr>
              <a:t>Very general models </a:t>
            </a:r>
            <a:r>
              <a:rPr lang="en-US" altLang="zh-CN" dirty="0">
                <a:solidFill>
                  <a:srgbClr val="C000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including neutrals </a:t>
            </a:r>
            <a:r>
              <a:rPr lang="en-US" altLang="zh-CN" dirty="0">
                <a:ea typeface="微软雅黑" panose="020B0503020204020204" pitchFamily="34" charset="-122"/>
                <a:cs typeface="Arial" panose="020B0604020202020204" pitchFamily="34" charset="0"/>
              </a:rPr>
              <a:t>and surface processes.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>
                <a:ea typeface="微软雅黑" panose="020B0503020204020204" pitchFamily="34" charset="-122"/>
                <a:cs typeface="Arial" panose="020B0604020202020204" pitchFamily="34" charset="0"/>
              </a:rPr>
              <a:t> Reproduces non-trivial charged particles transport: </a:t>
            </a:r>
            <a:r>
              <a:rPr lang="en-US" altLang="zh-CN" b="1" dirty="0" err="1">
                <a:solidFill>
                  <a:srgbClr val="C000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ExB</a:t>
            </a:r>
            <a:r>
              <a:rPr lang="en-US" altLang="zh-CN" dirty="0"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b="1" dirty="0">
                <a:solidFill>
                  <a:srgbClr val="C000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diamagnetic drifts</a:t>
            </a:r>
            <a:endParaRPr lang="zh-CN" altLang="en-US" b="1" dirty="0">
              <a:solidFill>
                <a:srgbClr val="C00000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r="53125"/>
          <a:stretch>
            <a:fillRect/>
          </a:stretch>
        </p:blipFill>
        <p:spPr>
          <a:xfrm>
            <a:off x="971600" y="1522397"/>
            <a:ext cx="3240360" cy="241750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rcRect l="56250"/>
          <a:stretch>
            <a:fillRect/>
          </a:stretch>
        </p:blipFill>
        <p:spPr>
          <a:xfrm>
            <a:off x="4788024" y="1542652"/>
            <a:ext cx="3024334" cy="23972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399500" y="385860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Electron temperature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364088" y="385860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Electron Potential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0438" y="4897279"/>
            <a:ext cx="792597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[1] Development of a 10 MeV Ultra-Compact Cyclotron for Short-Lived Isotope Production, Journal of Isotopes, 39(3) 2026 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1"/>
          <p:cNvSpPr txBox="1"/>
          <p:nvPr>
            <p:custDataLst>
              <p:tags r:id="rId1"/>
            </p:custDataLst>
          </p:nvPr>
        </p:nvSpPr>
        <p:spPr>
          <a:xfrm>
            <a:off x="0" y="195580"/>
            <a:ext cx="6228183" cy="46164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3D Particle-In-Cell(PIC): bulk plasma</a:t>
            </a:r>
            <a:endParaRPr lang="zh-CN" altLang="en-US" sz="2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1520" y="870303"/>
            <a:ext cx="4968552" cy="1443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PIC: self-consistent particle method</a:t>
            </a: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3D: </a:t>
            </a:r>
            <a:r>
              <a:rPr lang="en-US" altLang="zh-CN" dirty="0">
                <a:solidFill>
                  <a:srgbClr val="C00000"/>
                </a:solidFill>
              </a:rPr>
              <a:t>realistic transport </a:t>
            </a:r>
            <a:r>
              <a:rPr lang="en-US" altLang="zh-CN" dirty="0"/>
              <a:t>w/r magnetic field</a:t>
            </a: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Requires </a:t>
            </a:r>
            <a:r>
              <a:rPr lang="en-US" altLang="zh-CN" dirty="0">
                <a:solidFill>
                  <a:srgbClr val="017FFA"/>
                </a:solidFill>
              </a:rPr>
              <a:t>massive </a:t>
            </a:r>
            <a:r>
              <a:rPr lang="en-US" altLang="zh-CN" dirty="0" err="1">
                <a:solidFill>
                  <a:srgbClr val="017FFA"/>
                </a:solidFill>
              </a:rPr>
              <a:t>parallelisation</a:t>
            </a:r>
            <a:r>
              <a:rPr lang="en-US" altLang="zh-CN" dirty="0">
                <a:solidFill>
                  <a:srgbClr val="017FFA"/>
                </a:solidFill>
              </a:rPr>
              <a:t> </a:t>
            </a:r>
            <a:r>
              <a:rPr lang="en-US" altLang="zh-CN" dirty="0"/>
              <a:t>(OpenMP, </a:t>
            </a:r>
          </a:p>
          <a:p>
            <a:pPr algn="just">
              <a:lnSpc>
                <a:spcPct val="125000"/>
              </a:lnSpc>
            </a:pPr>
            <a:r>
              <a:rPr lang="en-US" altLang="zh-CN" dirty="0" err="1"/>
              <a:t>OpenMPI</a:t>
            </a:r>
            <a:r>
              <a:rPr lang="en-US" altLang="zh-CN" dirty="0"/>
              <a:t>, </a:t>
            </a:r>
            <a:r>
              <a:rPr lang="en-US" altLang="zh-CN" dirty="0" err="1"/>
              <a:t>OpenAcc</a:t>
            </a:r>
            <a:r>
              <a:rPr lang="en-US" altLang="zh-CN" dirty="0"/>
              <a:t> </a:t>
            </a:r>
            <a:r>
              <a:rPr lang="en-US" altLang="zh-CN" dirty="0" err="1"/>
              <a:t>etc</a:t>
            </a:r>
            <a:r>
              <a:rPr lang="en-US" altLang="zh-CN" dirty="0"/>
              <a:t>…)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851690"/>
            <a:ext cx="3932023" cy="157604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3168" y="2473900"/>
            <a:ext cx="3008792" cy="232806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294" y="2440397"/>
            <a:ext cx="3026874" cy="23637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122" y="2499742"/>
            <a:ext cx="3026874" cy="236372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22213" y="4848129"/>
            <a:ext cx="862625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900" dirty="0"/>
              <a:t>[1] The full three-dimensional electromagnetic PIC/MCC numerical algorithm research of Penning ion source discharge, </a:t>
            </a:r>
            <a:r>
              <a:rPr lang="es-ES" altLang="zh-CN" sz="900" dirty="0"/>
              <a:t>Acta Phys. Sin. Vol. 62, No. 20 (2013) 205207</a:t>
            </a:r>
            <a:endParaRPr lang="zh-CN" altLang="en-US" sz="900" dirty="0"/>
          </a:p>
        </p:txBody>
      </p:sp>
      <p:sp>
        <p:nvSpPr>
          <p:cNvPr id="15" name="文本框 14"/>
          <p:cNvSpPr txBox="1"/>
          <p:nvPr/>
        </p:nvSpPr>
        <p:spPr>
          <a:xfrm>
            <a:off x="827584" y="2859782"/>
            <a:ext cx="20162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Electron energy </a:t>
            </a:r>
          </a:p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distribution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05713" y="2740354"/>
            <a:ext cx="21551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</a:rPr>
              <a:t>Electron phase space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688397" y="4083918"/>
            <a:ext cx="2283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</a:rPr>
              <a:t>H₂⁺ ion phase space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1"/>
          <p:cNvSpPr txBox="1"/>
          <p:nvPr>
            <p:custDataLst>
              <p:tags r:id="rId1"/>
            </p:custDataLst>
          </p:nvPr>
        </p:nvSpPr>
        <p:spPr>
          <a:xfrm>
            <a:off x="0" y="195580"/>
            <a:ext cx="6804247" cy="46164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3D Particle-In-Cell(PIC): H</a:t>
            </a:r>
            <a:r>
              <a:rPr lang="en-US" altLang="zh-CN" sz="2400" baseline="30000" dirty="0">
                <a:solidFill>
                  <a:schemeClr val="tx1"/>
                </a:solidFill>
                <a:sym typeface="+mn-ea"/>
              </a:rPr>
              <a:t>-</a:t>
            </a:r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 extraction</a:t>
            </a:r>
            <a:endParaRPr lang="zh-CN" altLang="en-US" sz="2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3528" y="811007"/>
            <a:ext cx="8239561" cy="75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Understanding the </a:t>
            </a:r>
            <a:r>
              <a:rPr lang="en-US" altLang="zh-CN" dirty="0">
                <a:solidFill>
                  <a:srgbClr val="C00000"/>
                </a:solidFill>
              </a:rPr>
              <a:t>negative ion extraction is a key parameter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017FFA"/>
                </a:solidFill>
              </a:rPr>
              <a:t>2D cannot fully unveil transport and extraction of H</a:t>
            </a:r>
            <a:r>
              <a:rPr lang="en-US" altLang="zh-CN" baseline="30000" dirty="0">
                <a:solidFill>
                  <a:srgbClr val="017FFA"/>
                </a:solidFill>
              </a:rPr>
              <a:t>-</a:t>
            </a:r>
            <a:r>
              <a:rPr lang="en-US" altLang="zh-CN" dirty="0">
                <a:solidFill>
                  <a:srgbClr val="017FFA"/>
                </a:solidFill>
              </a:rPr>
              <a:t> a plasma</a:t>
            </a:r>
            <a:endParaRPr lang="zh-CN" altLang="en-US" dirty="0">
              <a:solidFill>
                <a:srgbClr val="017FFA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7744" y="1491630"/>
            <a:ext cx="4608512" cy="266429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25506" y="4009327"/>
            <a:ext cx="8892988" cy="75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Discrimination between direct and indirect extraction </a:t>
            </a:r>
            <a:r>
              <a:rPr lang="zh-CN" altLang="zh-CN" sz="1800" dirty="0"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of surface generated H</a:t>
            </a:r>
            <a:r>
              <a:rPr lang="zh-CN" altLang="zh-CN" sz="1800" baseline="30000" dirty="0"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-</a:t>
            </a:r>
            <a:r>
              <a:rPr lang="zh-CN" altLang="zh-CN" sz="1800" dirty="0">
                <a:solidFill>
                  <a:srgbClr val="C00000"/>
                </a:solidFill>
                <a:effectLst/>
                <a:cs typeface="Arial" panose="020B0604020202020204" pitchFamily="34" charset="0"/>
              </a:rPr>
              <a:t> </a:t>
            </a:r>
            <a:endParaRPr lang="zh-CN" altLang="zh-CN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zh-CN" altLang="zh-CN" sz="1800" dirty="0">
                <a:solidFill>
                  <a:schemeClr val="tx1"/>
                </a:solidFill>
                <a:effectLst/>
                <a:cs typeface="Arial" panose="020B0604020202020204" pitchFamily="34" charset="0"/>
              </a:rPr>
              <a:t>Beam formation and properties such as divergence, perveance …</a:t>
            </a:r>
            <a:endParaRPr lang="zh-CN" altLang="en-US" dirty="0"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1560" y="4751851"/>
            <a:ext cx="64807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dirty="0"/>
              <a:t>[1] A. Revel et al., </a:t>
            </a:r>
            <a:r>
              <a:rPr lang="en-US" altLang="zh-CN" sz="1000" dirty="0" err="1"/>
              <a:t>Journ</a:t>
            </a:r>
            <a:r>
              <a:rPr lang="en-US" altLang="zh-CN" sz="1000" dirty="0"/>
              <a:t>. App. Phys. 122 103302 (2017)</a:t>
            </a:r>
            <a:endParaRPr lang="zh-CN" alt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1"/>
          <p:cNvSpPr txBox="1"/>
          <p:nvPr>
            <p:custDataLst>
              <p:tags r:id="rId1"/>
            </p:custDataLst>
          </p:nvPr>
        </p:nvSpPr>
        <p:spPr>
          <a:xfrm>
            <a:off x="0" y="195580"/>
            <a:ext cx="6804247" cy="46164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Summary theory and modelling</a:t>
            </a:r>
            <a:endParaRPr lang="zh-CN" altLang="en-US" sz="2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3528" y="915566"/>
            <a:ext cx="8640960" cy="4171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4000"/>
              </a:lnSpc>
              <a:buFont typeface="Wingdings" panose="05000000000000000000" pitchFamily="2" charset="2"/>
              <a:buChar char="p"/>
            </a:pPr>
            <a:r>
              <a:rPr lang="en-US" altLang="zh-CN" b="1" dirty="0"/>
              <a:t>Different possibilities for modelling</a:t>
            </a:r>
          </a:p>
          <a:p>
            <a:pPr algn="just">
              <a:lnSpc>
                <a:spcPct val="114000"/>
              </a:lnSpc>
            </a:pPr>
            <a:r>
              <a:rPr lang="en-US" altLang="zh-CN" dirty="0"/>
              <a:t>  • </a:t>
            </a:r>
            <a:r>
              <a:rPr lang="en-US" altLang="zh-CN" dirty="0">
                <a:solidFill>
                  <a:srgbClr val="017FFA"/>
                </a:solidFill>
              </a:rPr>
              <a:t>qualitative, </a:t>
            </a:r>
            <a:r>
              <a:rPr lang="en-US" altLang="zh-CN" dirty="0" err="1">
                <a:solidFill>
                  <a:srgbClr val="017FFA"/>
                </a:solidFill>
              </a:rPr>
              <a:t>qantitative</a:t>
            </a:r>
            <a:r>
              <a:rPr lang="en-US" altLang="zh-CN" dirty="0">
                <a:solidFill>
                  <a:srgbClr val="017FFA"/>
                </a:solidFill>
              </a:rPr>
              <a:t>, predictive</a:t>
            </a:r>
            <a:r>
              <a:rPr lang="en-US" altLang="zh-CN" dirty="0"/>
              <a:t>… </a:t>
            </a:r>
          </a:p>
          <a:p>
            <a:pPr marL="285750" indent="-285750" algn="just">
              <a:lnSpc>
                <a:spcPct val="114000"/>
              </a:lnSpc>
              <a:buFont typeface="Wingdings" panose="05000000000000000000" pitchFamily="2" charset="2"/>
              <a:buChar char="p"/>
            </a:pPr>
            <a:r>
              <a:rPr lang="en-US" altLang="zh-CN" b="1" dirty="0"/>
              <a:t>Global model / 0D</a:t>
            </a:r>
          </a:p>
          <a:p>
            <a:pPr algn="just">
              <a:lnSpc>
                <a:spcPct val="114000"/>
              </a:lnSpc>
            </a:pPr>
            <a:r>
              <a:rPr lang="en-US" altLang="zh-CN" dirty="0"/>
              <a:t>  • </a:t>
            </a:r>
            <a:r>
              <a:rPr lang="en-US" altLang="zh-CN" dirty="0">
                <a:solidFill>
                  <a:srgbClr val="017FFA"/>
                </a:solidFill>
              </a:rPr>
              <a:t>volume averaged results</a:t>
            </a:r>
            <a:r>
              <a:rPr lang="en-US" altLang="zh-CN" dirty="0"/>
              <a:t>, fast implementation,</a:t>
            </a:r>
          </a:p>
          <a:p>
            <a:pPr algn="just">
              <a:lnSpc>
                <a:spcPct val="114000"/>
              </a:lnSpc>
            </a:pPr>
            <a:r>
              <a:rPr lang="en-US" altLang="zh-CN" dirty="0"/>
              <a:t>  • limitations on known rate coefficients is the major drawback</a:t>
            </a:r>
          </a:p>
          <a:p>
            <a:pPr marL="285750" indent="-285750" algn="just">
              <a:lnSpc>
                <a:spcPct val="114000"/>
              </a:lnSpc>
              <a:buFont typeface="Wingdings" panose="05000000000000000000" pitchFamily="2" charset="2"/>
              <a:buChar char="p"/>
            </a:pPr>
            <a:r>
              <a:rPr lang="en-US" altLang="zh-CN" b="1" dirty="0"/>
              <a:t>1D kinetic / fluid / PIC </a:t>
            </a:r>
          </a:p>
          <a:p>
            <a:pPr algn="just">
              <a:lnSpc>
                <a:spcPct val="114000"/>
              </a:lnSpc>
            </a:pPr>
            <a:r>
              <a:rPr lang="en-US" altLang="zh-CN" dirty="0"/>
              <a:t>  • usually for plasma-wall interaction, </a:t>
            </a:r>
            <a:r>
              <a:rPr lang="en-US" altLang="zh-CN" dirty="0">
                <a:solidFill>
                  <a:srgbClr val="017FFA"/>
                </a:solidFill>
              </a:rPr>
              <a:t>quick and very accurate results</a:t>
            </a:r>
          </a:p>
          <a:p>
            <a:pPr marL="285750" indent="-285750" algn="just">
              <a:lnSpc>
                <a:spcPct val="114000"/>
              </a:lnSpc>
              <a:buFont typeface="Wingdings" panose="05000000000000000000" pitchFamily="2" charset="2"/>
              <a:buChar char="p"/>
            </a:pPr>
            <a:r>
              <a:rPr lang="en-US" altLang="zh-CN" b="1" dirty="0"/>
              <a:t>2D fluid or PIC</a:t>
            </a:r>
          </a:p>
          <a:p>
            <a:pPr algn="just">
              <a:lnSpc>
                <a:spcPct val="114000"/>
              </a:lnSpc>
            </a:pPr>
            <a:r>
              <a:rPr lang="en-US" altLang="zh-CN" dirty="0"/>
              <a:t>  • transport of plasma species, </a:t>
            </a:r>
            <a:r>
              <a:rPr lang="en-US" altLang="zh-CN" dirty="0">
                <a:solidFill>
                  <a:srgbClr val="017FFA"/>
                </a:solidFill>
              </a:rPr>
              <a:t>presence of drifts </a:t>
            </a:r>
          </a:p>
          <a:p>
            <a:pPr marL="285750" indent="-285750" algn="just">
              <a:lnSpc>
                <a:spcPct val="114000"/>
              </a:lnSpc>
              <a:buFont typeface="Wingdings" panose="05000000000000000000" pitchFamily="2" charset="2"/>
              <a:buChar char="p"/>
            </a:pPr>
            <a:r>
              <a:rPr lang="en-US" altLang="zh-CN" b="1" dirty="0"/>
              <a:t>3D PIC</a:t>
            </a:r>
          </a:p>
          <a:p>
            <a:pPr algn="just">
              <a:lnSpc>
                <a:spcPct val="114000"/>
              </a:lnSpc>
            </a:pPr>
            <a:r>
              <a:rPr lang="en-US" altLang="zh-CN" dirty="0"/>
              <a:t>  • simulations as close as possible to </a:t>
            </a:r>
            <a:r>
              <a:rPr lang="en-US" altLang="zh-CN" dirty="0">
                <a:solidFill>
                  <a:srgbClr val="017FFA"/>
                </a:solidFill>
              </a:rPr>
              <a:t>reality</a:t>
            </a:r>
            <a:r>
              <a:rPr lang="en-US" altLang="zh-CN" dirty="0"/>
              <a:t> needed, </a:t>
            </a:r>
          </a:p>
          <a:p>
            <a:pPr algn="just">
              <a:lnSpc>
                <a:spcPct val="114000"/>
              </a:lnSpc>
            </a:pPr>
            <a:r>
              <a:rPr lang="en-US" altLang="zh-CN" dirty="0"/>
              <a:t>  • negative ion generation, </a:t>
            </a:r>
            <a:r>
              <a:rPr lang="en-US" altLang="zh-CN" dirty="0">
                <a:solidFill>
                  <a:srgbClr val="017FFA"/>
                </a:solidFill>
              </a:rPr>
              <a:t>transport and extraction</a:t>
            </a:r>
            <a:r>
              <a:rPr lang="en-US" altLang="zh-CN" dirty="0"/>
              <a:t>,</a:t>
            </a:r>
          </a:p>
          <a:p>
            <a:pPr algn="just">
              <a:lnSpc>
                <a:spcPct val="114000"/>
              </a:lnSpc>
            </a:pPr>
            <a:r>
              <a:rPr lang="en-US" altLang="zh-CN" dirty="0"/>
              <a:t>  • </a:t>
            </a:r>
            <a:r>
              <a:rPr lang="en-US" altLang="zh-CN" dirty="0">
                <a:solidFill>
                  <a:srgbClr val="017FFA"/>
                </a:solidFill>
              </a:rPr>
              <a:t>time consuming, small volume simulated, cluster needed</a:t>
            </a:r>
            <a:endParaRPr lang="zh-CN" altLang="en-US" dirty="0">
              <a:solidFill>
                <a:srgbClr val="017FFA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 bwMode="auto">
          <a:xfrm rot="16200000">
            <a:off x="3639649" y="-360851"/>
            <a:ext cx="1838068" cy="9170632"/>
          </a:xfrm>
          <a:custGeom>
            <a:avLst/>
            <a:gdLst>
              <a:gd name="T0" fmla="*/ 1198 w 1304"/>
              <a:gd name="T1" fmla="*/ 0 h 2560"/>
              <a:gd name="T2" fmla="*/ 1234 w 1304"/>
              <a:gd name="T3" fmla="*/ 1472 h 2560"/>
              <a:gd name="T4" fmla="*/ 1180 w 1304"/>
              <a:gd name="T5" fmla="*/ 2560 h 2560"/>
              <a:gd name="T6" fmla="*/ 0 w 1304"/>
              <a:gd name="T7" fmla="*/ 2560 h 2560"/>
              <a:gd name="T8" fmla="*/ 0 w 1304"/>
              <a:gd name="T9" fmla="*/ 1 h 2560"/>
              <a:gd name="T10" fmla="*/ 1198 w 1304"/>
              <a:gd name="T11" fmla="*/ 0 h 2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04" h="2560">
                <a:moveTo>
                  <a:pt x="1198" y="0"/>
                </a:moveTo>
                <a:cubicBezTo>
                  <a:pt x="1198" y="0"/>
                  <a:pt x="1128" y="575"/>
                  <a:pt x="1234" y="1472"/>
                </a:cubicBezTo>
                <a:cubicBezTo>
                  <a:pt x="1304" y="2056"/>
                  <a:pt x="1180" y="2560"/>
                  <a:pt x="1180" y="2560"/>
                </a:cubicBezTo>
                <a:cubicBezTo>
                  <a:pt x="0" y="2560"/>
                  <a:pt x="0" y="2560"/>
                  <a:pt x="0" y="2560"/>
                </a:cubicBezTo>
                <a:cubicBezTo>
                  <a:pt x="0" y="1"/>
                  <a:pt x="0" y="1"/>
                  <a:pt x="0" y="1"/>
                </a:cubicBezTo>
                <a:lnTo>
                  <a:pt x="1198" y="0"/>
                </a:lnTo>
                <a:close/>
              </a:path>
            </a:pathLst>
          </a:custGeom>
          <a:solidFill>
            <a:srgbClr val="00833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115615" y="1329700"/>
            <a:ext cx="6120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>
                <a:solidFill>
                  <a:srgbClr val="00833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Lifetime of Penning Ion Source</a:t>
            </a:r>
            <a:endParaRPr lang="zh-CN" altLang="en-US" sz="2800" b="1" dirty="0">
              <a:solidFill>
                <a:srgbClr val="00833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71600" y="3687864"/>
            <a:ext cx="48018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i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8000" b="1" i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5400" b="1" i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/>
          <a:srcRect t="64320"/>
          <a:stretch>
            <a:fillRect/>
          </a:stretch>
        </p:blipFill>
        <p:spPr>
          <a:xfrm>
            <a:off x="-26633" y="2427734"/>
            <a:ext cx="9170633" cy="1477936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1043608" y="1094185"/>
            <a:ext cx="0" cy="973509"/>
          </a:xfrm>
          <a:prstGeom prst="line">
            <a:avLst/>
          </a:prstGeom>
          <a:ln w="6350">
            <a:solidFill>
              <a:srgbClr val="0083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1"/>
          <p:cNvSpPr txBox="1"/>
          <p:nvPr>
            <p:custDataLst>
              <p:tags r:id="rId1"/>
            </p:custDataLst>
          </p:nvPr>
        </p:nvSpPr>
        <p:spPr>
          <a:xfrm>
            <a:off x="107504" y="195486"/>
            <a:ext cx="5328592" cy="46166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Lifetime of Penning Ion Source</a:t>
            </a:r>
            <a:endParaRPr lang="zh-CN" altLang="en-US" sz="2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37446" y="1686928"/>
            <a:ext cx="12778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弧后</a:t>
            </a:r>
            <a:r>
              <a: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rPr>
              <a:t>阴极</a:t>
            </a: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形貌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07504" y="843558"/>
          <a:ext cx="8928992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22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8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18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5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859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Company</a:t>
                      </a:r>
                      <a:endParaRPr lang="zh-CN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786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</a:t>
                      </a:r>
                      <a:endParaRPr lang="zh-CN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786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IBA</a:t>
                      </a:r>
                      <a:endParaRPr lang="zh-CN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786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SAMYOUNG-UNITECH</a:t>
                      </a:r>
                      <a:endParaRPr lang="zh-CN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786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b="1" kern="1200" dirty="0">
                          <a:solidFill>
                            <a:schemeClr val="lt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Siemens</a:t>
                      </a:r>
                      <a:endParaRPr lang="zh-CN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786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59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Extracted Current</a:t>
                      </a:r>
                      <a:endParaRPr lang="zh-CN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altLang="zh-CN" sz="1400" b="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n-US" altLang="zh-CN" sz="1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160 </a:t>
                      </a:r>
                      <a:r>
                        <a:rPr lang="zh-CN" altLang="zh-CN" sz="14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μA @ 16.5 MeV</a:t>
                      </a:r>
                      <a:endParaRPr lang="zh-CN" alt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lang="zh-CN" altLang="zh-CN" sz="1400" b="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  <a:r>
                        <a:rPr lang="zh-CN" altLang="zh-CN" sz="14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80 μA @ 18 MeV</a:t>
                      </a:r>
                      <a:endParaRPr lang="zh-CN" alt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lang="zh-CN" altLang="zh-CN" sz="1400" b="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  <a:r>
                        <a:rPr lang="zh-CN" altLang="zh-CN" sz="14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120 μA @ 13 MeV</a:t>
                      </a:r>
                      <a:endParaRPr lang="zh-CN" alt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lang="zh-CN" altLang="zh-CN" sz="1400" b="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+</a:t>
                      </a:r>
                      <a:r>
                        <a:rPr lang="zh-CN" altLang="zh-CN" sz="14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150 μA @ 11 MeV</a:t>
                      </a:r>
                      <a:endParaRPr lang="zh-CN" alt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6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Particle</a:t>
                      </a:r>
                      <a:endParaRPr lang="zh-CN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altLang="zh-CN" sz="14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altLang="en-US" sz="14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altLang="zh-CN" sz="14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altLang="en-US" sz="14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altLang="zh-CN" sz="14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altLang="en-US" sz="14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eaLnBrk="1" latinLnBrk="0" hangingPunct="1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altLang="zh-CN" sz="1400" kern="1200" baseline="300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zh-CN" altLang="zh-CN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4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 Bias</a:t>
                      </a:r>
                      <a:endParaRPr lang="zh-CN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Grounded, RF Extraction from Dees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Grounded, RF Extraction from Dees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Grounded, RF Dee Extraction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-15 kV, Puller Grounded, then RF Acceleration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59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H- Current</a:t>
                      </a:r>
                      <a:endParaRPr lang="zh-CN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Not Measured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N/A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Not Known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1.5 mA DC (on Post Beam Stop)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6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 Power</a:t>
                      </a:r>
                      <a:endParaRPr lang="zh-CN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~100 W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325W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Not Known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244 W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859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 Current/Voltage</a:t>
                      </a:r>
                      <a:endParaRPr lang="zh-CN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300 mA/300V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1.25A/260V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2.8 A/2.5 kV* Ignition 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325 mA/750V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6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 Flow</a:t>
                      </a:r>
                      <a:endParaRPr lang="zh-CN" alt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sccm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2.5 -&gt; 3.7 sccm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6.5 sccm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5 -&gt; 9 sccm</a:t>
                      </a:r>
                      <a:endParaRPr lang="zh-CN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65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Cathode Lifetime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&gt;219 hrs</a:t>
                      </a:r>
                      <a:endParaRPr lang="zh-CN" altLang="en-US" sz="14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~600 hrs</a:t>
                      </a:r>
                      <a:endParaRPr lang="zh-CN" altLang="en-US" sz="14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&gt;83 hours</a:t>
                      </a:r>
                      <a:endParaRPr lang="zh-CN" altLang="en-US" sz="14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kern="1200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&gt;246 hrs</a:t>
                      </a:r>
                      <a:endParaRPr lang="zh-CN" altLang="en-US" sz="1400" dirty="0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1"/>
          <p:cNvSpPr txBox="1"/>
          <p:nvPr>
            <p:custDataLst>
              <p:tags r:id="rId1"/>
            </p:custDataLst>
          </p:nvPr>
        </p:nvSpPr>
        <p:spPr>
          <a:xfrm>
            <a:off x="107504" y="195486"/>
            <a:ext cx="5256584" cy="46166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Lifetime of Penning Ion Source</a:t>
            </a:r>
            <a:endParaRPr lang="zh-CN" altLang="en-US" sz="2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37446" y="1686928"/>
            <a:ext cx="12778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弧后</a:t>
            </a:r>
            <a:r>
              <a: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rPr>
              <a:t>阴极</a:t>
            </a: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形貌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76862" y="772895"/>
            <a:ext cx="8686668" cy="2135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Cathode </a:t>
            </a:r>
            <a:r>
              <a:rPr lang="en-US" altLang="zh-CN" dirty="0">
                <a:solidFill>
                  <a:srgbClr val="C00000"/>
                </a:solidFill>
              </a:rPr>
              <a:t>sputtering causes wall deposits</a:t>
            </a:r>
            <a:r>
              <a:rPr lang="en-US" altLang="zh-CN" dirty="0"/>
              <a:t>, leading to </a:t>
            </a:r>
            <a:r>
              <a:rPr lang="en-US" altLang="zh-CN" dirty="0">
                <a:solidFill>
                  <a:srgbClr val="C00000"/>
                </a:solidFill>
              </a:rPr>
              <a:t>instability and short circuits</a:t>
            </a:r>
            <a:r>
              <a:rPr lang="en-US" altLang="zh-CN" dirty="0"/>
              <a:t>, which drastically shorten the ion source's life.</a:t>
            </a: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>
                <a:solidFill>
                  <a:srgbClr val="C00000"/>
                </a:solidFill>
              </a:rPr>
              <a:t>Reducing cathode size</a:t>
            </a:r>
            <a:r>
              <a:rPr lang="en-US" altLang="zh-CN" dirty="0"/>
              <a:t> lowers cooling capacity and ion impact power, theoretically extending the source's lifetime.</a:t>
            </a: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The </a:t>
            </a:r>
            <a:r>
              <a:rPr lang="en-US" altLang="zh-CN" dirty="0">
                <a:solidFill>
                  <a:srgbClr val="C00000"/>
                </a:solidFill>
              </a:rPr>
              <a:t>small cathode </a:t>
            </a:r>
            <a:r>
              <a:rPr lang="en-US" altLang="zh-CN" dirty="0"/>
              <a:t>achieved higher beam current stability and double the operational charge before failure.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2859782"/>
            <a:ext cx="3423588" cy="187220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1961" y="2715766"/>
            <a:ext cx="4579702" cy="2088232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4255537" y="2797006"/>
            <a:ext cx="20252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/>
              <a:t>Cathode diameter</a:t>
            </a:r>
            <a:r>
              <a:rPr lang="en-US" altLang="zh-CN" sz="1400" dirty="0"/>
              <a:t>/mm</a:t>
            </a:r>
            <a:endParaRPr lang="zh-CN" altLang="en-US" sz="1400" dirty="0"/>
          </a:p>
        </p:txBody>
      </p:sp>
      <p:sp>
        <p:nvSpPr>
          <p:cNvPr id="19" name="文本框 18"/>
          <p:cNvSpPr txBox="1"/>
          <p:nvPr/>
        </p:nvSpPr>
        <p:spPr>
          <a:xfrm>
            <a:off x="6516216" y="2804069"/>
            <a:ext cx="2654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/>
              <a:t>6</a:t>
            </a:r>
            <a:endParaRPr lang="zh-CN" altLang="en-US" sz="1400" dirty="0"/>
          </a:p>
        </p:txBody>
      </p:sp>
      <p:sp>
        <p:nvSpPr>
          <p:cNvPr id="21" name="文本框 20"/>
          <p:cNvSpPr txBox="1"/>
          <p:nvPr/>
        </p:nvSpPr>
        <p:spPr>
          <a:xfrm>
            <a:off x="7810146" y="2804069"/>
            <a:ext cx="434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/>
              <a:t>4.8</a:t>
            </a:r>
            <a:endParaRPr lang="zh-CN" altLang="en-US" sz="1400" dirty="0"/>
          </a:p>
        </p:txBody>
      </p:sp>
      <p:sp>
        <p:nvSpPr>
          <p:cNvPr id="23" name="文本框 22"/>
          <p:cNvSpPr txBox="1"/>
          <p:nvPr/>
        </p:nvSpPr>
        <p:spPr>
          <a:xfrm>
            <a:off x="1547664" y="4340267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 cathode</a:t>
            </a:r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176861" y="4803998"/>
            <a:ext cx="86148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[1] Y  H Chen et al, Nuclear Inst. and Methods in Physics Research, A 1033 (2022) 166679</a:t>
            </a:r>
            <a:endParaRPr lang="zh-CN" alt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1"/>
          <p:cNvSpPr txBox="1"/>
          <p:nvPr>
            <p:custDataLst>
              <p:tags r:id="rId1"/>
            </p:custDataLst>
          </p:nvPr>
        </p:nvSpPr>
        <p:spPr>
          <a:xfrm>
            <a:off x="107504" y="195486"/>
            <a:ext cx="5040560" cy="46166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Lifetime of Penning Ion Source</a:t>
            </a:r>
            <a:endParaRPr lang="zh-CN" altLang="en-US" sz="2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37446" y="1686928"/>
            <a:ext cx="12778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弧后</a:t>
            </a:r>
            <a:r>
              <a: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rPr>
              <a:t>阴极</a:t>
            </a: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形貌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2100" y="792132"/>
            <a:ext cx="8603233" cy="1789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The sputtering loss of cathode can be reduced by </a:t>
            </a:r>
            <a:r>
              <a:rPr lang="en-US" altLang="zh-CN" dirty="0">
                <a:solidFill>
                  <a:srgbClr val="C00000"/>
                </a:solidFill>
              </a:rPr>
              <a:t>increasing the purity of gas</a:t>
            </a: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The sputtering loss of the cathode can be effectively reduced by </a:t>
            </a:r>
            <a:r>
              <a:rPr lang="en-US" altLang="zh-CN" dirty="0">
                <a:solidFill>
                  <a:srgbClr val="C00000"/>
                </a:solidFill>
              </a:rPr>
              <a:t>enhancing the arc current </a:t>
            </a:r>
            <a:r>
              <a:rPr lang="en-US" altLang="zh-CN" dirty="0"/>
              <a:t>in hydrogen (evaporation becomes the dominant mechanism)</a:t>
            </a:r>
          </a:p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The mass loss caused by sputtering and evaporation process can be reduced by </a:t>
            </a:r>
            <a:r>
              <a:rPr lang="en-US" altLang="zh-CN" dirty="0">
                <a:solidFill>
                  <a:srgbClr val="C00000"/>
                </a:solidFill>
              </a:rPr>
              <a:t>reducing the size of cathode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47" y="2571750"/>
            <a:ext cx="2808312" cy="227197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559" y="2571750"/>
            <a:ext cx="2970155" cy="230425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6425" y="2571750"/>
            <a:ext cx="2836055" cy="2271976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355976" y="3795886"/>
            <a:ext cx="14461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</a:rPr>
              <a:t>Evaporation</a:t>
            </a:r>
          </a:p>
          <a:p>
            <a:pPr algn="ctr"/>
            <a:r>
              <a:rPr lang="en-US" altLang="zh-CN" dirty="0">
                <a:solidFill>
                  <a:srgbClr val="C00000"/>
                </a:solidFill>
              </a:rPr>
              <a:t>dominant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0834" y="4843726"/>
            <a:ext cx="28803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dirty="0"/>
              <a:t>[1] Y H Chen et al, Vacuum 247 (2026) 115116</a:t>
            </a:r>
            <a:endParaRPr lang="zh-CN" alt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1"/>
          <p:cNvSpPr txBox="1"/>
          <p:nvPr>
            <p:custDataLst>
              <p:tags r:id="rId1"/>
            </p:custDataLst>
          </p:nvPr>
        </p:nvSpPr>
        <p:spPr>
          <a:xfrm>
            <a:off x="107504" y="195486"/>
            <a:ext cx="5400600" cy="46166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Lifetime of Penning Ion Source</a:t>
            </a:r>
            <a:endParaRPr lang="zh-CN" altLang="en-US" sz="2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637446" y="1686928"/>
            <a:ext cx="12778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弧后</a:t>
            </a:r>
            <a:r>
              <a:rPr lang="zh-CN" altLang="en-US" sz="1400" b="1" dirty="0">
                <a:solidFill>
                  <a:schemeClr val="bg1"/>
                </a:solidFill>
                <a:ea typeface="微软雅黑" panose="020B0503020204020204" pitchFamily="34" charset="-122"/>
              </a:rPr>
              <a:t>阴极</a:t>
            </a:r>
            <a:r>
              <a: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形貌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7504" y="915566"/>
            <a:ext cx="8964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p"/>
            </a:pPr>
            <a:r>
              <a:rPr lang="en-US" altLang="zh-CN" dirty="0"/>
              <a:t>Increasing </a:t>
            </a:r>
            <a:r>
              <a:rPr lang="en-US" altLang="zh-CN" dirty="0">
                <a:solidFill>
                  <a:srgbClr val="C00000"/>
                </a:solidFill>
              </a:rPr>
              <a:t>water flow </a:t>
            </a:r>
            <a:r>
              <a:rPr lang="en-US" altLang="zh-CN" dirty="0"/>
              <a:t>reduces cathode temperature and extends ion source lifetime.</a:t>
            </a:r>
            <a:endParaRPr lang="zh-CN" altLang="en-US" dirty="0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341891" y="1675817"/>
          <a:ext cx="2734771" cy="2133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25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83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 dirty="0"/>
                        <a:t>Q (L/min)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 dirty="0"/>
                        <a:t>u (m/s)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 dirty="0"/>
                        <a:t>h (W/(m²·K))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3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/>
                        <a:t>1.698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/>
                        <a:t>8716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3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/>
                        <a:t>2.546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/>
                        <a:t>11885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3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/>
                        <a:t>3.395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 dirty="0"/>
                        <a:t>14919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3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/>
                        <a:t>4.244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 dirty="0"/>
                        <a:t>17869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3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/>
                        <a:t>5.093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 dirty="0"/>
                        <a:t>20747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3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/>
                        <a:t>5.941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 dirty="0"/>
                        <a:t>23549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401" y="1297324"/>
            <a:ext cx="5914883" cy="318953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251520" y="4371950"/>
            <a:ext cx="86638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Volume flow rate conversion</a:t>
            </a:r>
            <a:r>
              <a:rPr lang="zh-CN" altLang="en-US" dirty="0"/>
              <a:t>、</a:t>
            </a:r>
            <a:r>
              <a:rPr lang="zh-CN" altLang="zh-CN" dirty="0"/>
              <a:t> Flow cross-sectional area</a:t>
            </a:r>
            <a:r>
              <a:rPr lang="zh-CN" altLang="en-US" dirty="0"/>
              <a:t>、</a:t>
            </a:r>
            <a:r>
              <a:rPr lang="en-US" altLang="zh-CN" dirty="0"/>
              <a:t>Average flow velocity</a:t>
            </a:r>
            <a:r>
              <a:rPr lang="zh-CN" altLang="en-US" dirty="0"/>
              <a:t>、</a:t>
            </a:r>
            <a:r>
              <a:rPr lang="en-US" altLang="zh-CN" dirty="0"/>
              <a:t>Reynolds number</a:t>
            </a:r>
            <a:r>
              <a:rPr lang="zh-CN" altLang="en-US" dirty="0"/>
              <a:t>、</a:t>
            </a:r>
            <a:r>
              <a:rPr lang="zh-CN" altLang="zh-CN" dirty="0"/>
              <a:t>Dittus–Boelter formula</a:t>
            </a:r>
            <a:r>
              <a:rPr lang="en-US" altLang="zh-CN" dirty="0"/>
              <a:t>  </a:t>
            </a:r>
            <a:r>
              <a:rPr lang="en-US" altLang="zh-CN" dirty="0">
                <a:solidFill>
                  <a:srgbClr val="C00000"/>
                </a:solidFill>
              </a:rPr>
              <a:t>=&gt;</a:t>
            </a:r>
            <a:r>
              <a:rPr lang="en-US" altLang="zh-CN" dirty="0"/>
              <a:t> Heat transfer coefficient</a:t>
            </a:r>
            <a:endParaRPr lang="zh-CN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 bwMode="auto">
          <a:xfrm rot="16200000">
            <a:off x="3639649" y="-360851"/>
            <a:ext cx="1838068" cy="9170632"/>
          </a:xfrm>
          <a:custGeom>
            <a:avLst/>
            <a:gdLst>
              <a:gd name="T0" fmla="*/ 1198 w 1304"/>
              <a:gd name="T1" fmla="*/ 0 h 2560"/>
              <a:gd name="T2" fmla="*/ 1234 w 1304"/>
              <a:gd name="T3" fmla="*/ 1472 h 2560"/>
              <a:gd name="T4" fmla="*/ 1180 w 1304"/>
              <a:gd name="T5" fmla="*/ 2560 h 2560"/>
              <a:gd name="T6" fmla="*/ 0 w 1304"/>
              <a:gd name="T7" fmla="*/ 2560 h 2560"/>
              <a:gd name="T8" fmla="*/ 0 w 1304"/>
              <a:gd name="T9" fmla="*/ 1 h 2560"/>
              <a:gd name="T10" fmla="*/ 1198 w 1304"/>
              <a:gd name="T11" fmla="*/ 0 h 2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04" h="2560">
                <a:moveTo>
                  <a:pt x="1198" y="0"/>
                </a:moveTo>
                <a:cubicBezTo>
                  <a:pt x="1198" y="0"/>
                  <a:pt x="1128" y="575"/>
                  <a:pt x="1234" y="1472"/>
                </a:cubicBezTo>
                <a:cubicBezTo>
                  <a:pt x="1304" y="2056"/>
                  <a:pt x="1180" y="2560"/>
                  <a:pt x="1180" y="2560"/>
                </a:cubicBezTo>
                <a:cubicBezTo>
                  <a:pt x="0" y="2560"/>
                  <a:pt x="0" y="2560"/>
                  <a:pt x="0" y="2560"/>
                </a:cubicBezTo>
                <a:cubicBezTo>
                  <a:pt x="0" y="1"/>
                  <a:pt x="0" y="1"/>
                  <a:pt x="0" y="1"/>
                </a:cubicBezTo>
                <a:lnTo>
                  <a:pt x="1198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73587" y="1322101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Conclusions and Future Works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71600" y="3687864"/>
            <a:ext cx="48018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</a:t>
            </a:r>
            <a:r>
              <a:rPr lang="en-US" altLang="zh-CN" sz="80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5400" b="1" i="1" dirty="0">
              <a:solidFill>
                <a:schemeClr val="tx2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/>
          <a:srcRect t="64320"/>
          <a:stretch>
            <a:fillRect/>
          </a:stretch>
        </p:blipFill>
        <p:spPr>
          <a:xfrm>
            <a:off x="-26633" y="2427734"/>
            <a:ext cx="9170633" cy="1477936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1043608" y="1094185"/>
            <a:ext cx="0" cy="973509"/>
          </a:xfrm>
          <a:prstGeom prst="line">
            <a:avLst/>
          </a:prstGeom>
          <a:ln w="6350">
            <a:solidFill>
              <a:srgbClr val="0083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1"/>
          <p:cNvSpPr txBox="1"/>
          <p:nvPr>
            <p:custDataLst>
              <p:tags r:id="rId1"/>
            </p:custDataLst>
          </p:nvPr>
        </p:nvSpPr>
        <p:spPr>
          <a:xfrm>
            <a:off x="107504" y="195486"/>
            <a:ext cx="5256584" cy="461665"/>
          </a:xfrm>
          <a:prstGeom prst="rect">
            <a:avLst/>
          </a:prstGeom>
        </p:spPr>
        <p:txBody>
          <a:bodyPr vert="horz" wrap="square" numCol="1" anchor="t" anchorCtr="0" compatLnSpc="1"/>
          <a:lstStyle>
            <a:defPPr>
              <a:defRPr lang="zh-CN"/>
            </a:defPPr>
            <a:lvl1pPr eaLnBrk="0" hangingPunct="0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algn="ctr" eaLnBrk="0" hangingPunct="0">
              <a:defRPr sz="4400">
                <a:latin typeface="Calibri" panose="020F0502020204030204" pitchFamily="34" charset="0"/>
              </a:defRPr>
            </a:lvl2pPr>
            <a:lvl3pPr algn="ctr" eaLnBrk="0" hangingPunct="0">
              <a:defRPr sz="4400">
                <a:latin typeface="Calibri" panose="020F0502020204030204" pitchFamily="34" charset="0"/>
              </a:defRPr>
            </a:lvl3pPr>
            <a:lvl4pPr algn="ctr" eaLnBrk="0" hangingPunct="0">
              <a:defRPr sz="4400">
                <a:latin typeface="Calibri" panose="020F0502020204030204" pitchFamily="34" charset="0"/>
              </a:defRPr>
            </a:lvl4pPr>
            <a:lvl5pPr algn="ctr" eaLnBrk="0" hangingPunct="0">
              <a:defRPr sz="4400">
                <a:latin typeface="Calibri" panose="020F0502020204030204" pitchFamily="34" charset="0"/>
              </a:defRPr>
            </a:lvl5pPr>
            <a:lvl6pPr marL="457200" algn="ctr">
              <a:defRPr sz="4400">
                <a:latin typeface="Calibri" panose="020F0502020204030204" pitchFamily="34" charset="0"/>
              </a:defRPr>
            </a:lvl6pPr>
            <a:lvl7pPr marL="914400" algn="ctr">
              <a:defRPr sz="4400">
                <a:latin typeface="Calibri" panose="020F0502020204030204" pitchFamily="34" charset="0"/>
              </a:defRPr>
            </a:lvl7pPr>
            <a:lvl8pPr marL="1371600" algn="ctr">
              <a:defRPr sz="4400">
                <a:latin typeface="Calibri" panose="020F0502020204030204" pitchFamily="34" charset="0"/>
              </a:defRPr>
            </a:lvl8pPr>
            <a:lvl9pPr marL="1828800" algn="ctr">
              <a:defRPr sz="4400">
                <a:latin typeface="Calibri" panose="020F0502020204030204" pitchFamily="34" charset="0"/>
              </a:defRPr>
            </a:lvl9pPr>
          </a:lstStyle>
          <a:p>
            <a:r>
              <a:rPr lang="en-US" altLang="zh-CN" sz="2400" dirty="0">
                <a:solidFill>
                  <a:schemeClr val="tx1"/>
                </a:solidFill>
                <a:sym typeface="+mn-ea"/>
              </a:rPr>
              <a:t>Conclusions and Future Works</a:t>
            </a:r>
            <a:endParaRPr lang="zh-CN" altLang="en-US" sz="2400" dirty="0">
              <a:solidFill>
                <a:schemeClr val="tx1"/>
              </a:solidFill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3528" y="945920"/>
            <a:ext cx="8820472" cy="248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The design and optimization of the internal ion source are pivotal for enhancing accelerator performance, making the understanding of its internal physical mechanisms essential.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Modelling and theory </a:t>
            </a:r>
            <a:r>
              <a:rPr lang="en-US" altLang="zh-CN" dirty="0">
                <a:solidFill>
                  <a:srgbClr val="017FFA"/>
                </a:solidFill>
              </a:rPr>
              <a:t>requires development</a:t>
            </a:r>
            <a:r>
              <a:rPr lang="en-US" altLang="zh-CN" dirty="0"/>
              <a:t>: 0D, 1D, 2D and 3D models /particle-in-cell give hints on the underlying physics and can be predictive.</a:t>
            </a:r>
          </a:p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dirty="0"/>
              <a:t>Extending the </a:t>
            </a:r>
            <a:r>
              <a:rPr lang="en-US" altLang="zh-CN" dirty="0">
                <a:solidFill>
                  <a:srgbClr val="017FFA"/>
                </a:solidFill>
              </a:rPr>
              <a:t>ion source lifetime </a:t>
            </a:r>
            <a:r>
              <a:rPr lang="en-US" altLang="zh-CN" dirty="0"/>
              <a:t>is critical for the long-term stable operation of the accelerator.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23528" y="3457626"/>
            <a:ext cx="8424936" cy="120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5000"/>
              </a:lnSpc>
              <a:buFont typeface="Wingdings" panose="05000000000000000000" pitchFamily="2" charset="2"/>
              <a:buChar char="p"/>
            </a:pPr>
            <a:r>
              <a:rPr lang="en-US" altLang="zh-CN" sz="2000" dirty="0"/>
              <a:t>Furthermore,</a:t>
            </a:r>
            <a:r>
              <a:rPr lang="zh-CN" altLang="en-US" sz="2000" dirty="0"/>
              <a:t> </a:t>
            </a:r>
            <a:r>
              <a:rPr lang="en-US" altLang="zh-CN" sz="2000" dirty="0"/>
              <a:t>plasma discharge modeling in Internal ion source of medical small cyclotron, also </a:t>
            </a:r>
            <a:r>
              <a:rPr lang="en-US" altLang="zh-CN" sz="2000" dirty="0">
                <a:solidFill>
                  <a:srgbClr val="017FFA"/>
                </a:solidFill>
              </a:rPr>
              <a:t>external ion source </a:t>
            </a:r>
            <a:r>
              <a:rPr lang="en-US" altLang="zh-CN" sz="2000" dirty="0"/>
              <a:t>and </a:t>
            </a:r>
            <a:r>
              <a:rPr lang="en-US" altLang="zh-CN" sz="2000" dirty="0">
                <a:solidFill>
                  <a:srgbClr val="017FFA"/>
                </a:solidFill>
              </a:rPr>
              <a:t>metal vapor ion source</a:t>
            </a:r>
            <a:r>
              <a:rPr lang="en-US" altLang="zh-CN" sz="2000" dirty="0"/>
              <a:t> are still the hot topic in the future study.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923678"/>
            <a:ext cx="9144000" cy="740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Thank you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9755913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8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3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4098</Words>
  <Application>Microsoft Office PowerPoint</Application>
  <PresentationFormat>全屏显示(16:9)</PresentationFormat>
  <Paragraphs>266</Paragraphs>
  <Slides>25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微软雅黑</vt:lpstr>
      <vt:lpstr>微软雅黑 Light</vt:lpstr>
      <vt:lpstr>Arial</vt:lpstr>
      <vt:lpstr>Calibri</vt:lpstr>
      <vt:lpstr>Times New Roman</vt:lpstr>
      <vt:lpstr>Wingdings</vt:lpstr>
      <vt:lpstr>Office 主题</vt:lpstr>
      <vt:lpstr>8_Office 主题</vt:lpstr>
      <vt:lpstr>3_Office 主题</vt:lpstr>
      <vt:lpstr>13_Office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刘朝晖 2041648361</cp:lastModifiedBy>
  <cp:revision>982</cp:revision>
  <dcterms:created xsi:type="dcterms:W3CDTF">2015-09-01T09:21:00Z</dcterms:created>
  <dcterms:modified xsi:type="dcterms:W3CDTF">2026-10-19T02:34:26Z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2B187A2E7CE7419CAE1D141B627FF53B_13</vt:lpwstr>
  </property>
</Properties>
</file>