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2.svg" ContentType="image/svg+xml"/>
  <Override PartName="/ppt/media/image25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3.png"/><Relationship Id="rId24" Type="http://schemas.openxmlformats.org/officeDocument/2006/relationships/image" Target="../media/image12.jpeg"/><Relationship Id="rId23" Type="http://schemas.openxmlformats.org/officeDocument/2006/relationships/image" Target="../media/image11.jpeg"/><Relationship Id="rId22" Type="http://schemas.openxmlformats.org/officeDocument/2006/relationships/tags" Target="../tags/tag26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image" Target="../media/image10.svg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3.png"/><Relationship Id="rId22" Type="http://schemas.openxmlformats.org/officeDocument/2006/relationships/image" Target="../media/image16.png"/><Relationship Id="rId21" Type="http://schemas.openxmlformats.org/officeDocument/2006/relationships/tags" Target="../tags/tag42.xml"/><Relationship Id="rId20" Type="http://schemas.openxmlformats.org/officeDocument/2006/relationships/image" Target="../media/image15.png"/><Relationship Id="rId2" Type="http://schemas.openxmlformats.org/officeDocument/2006/relationships/image" Target="../media/image10.svg"/><Relationship Id="rId19" Type="http://schemas.openxmlformats.org/officeDocument/2006/relationships/tags" Target="../tags/tag41.xml"/><Relationship Id="rId18" Type="http://schemas.openxmlformats.org/officeDocument/2006/relationships/image" Target="../media/image14.png"/><Relationship Id="rId17" Type="http://schemas.openxmlformats.org/officeDocument/2006/relationships/tags" Target="../tags/tag40.xml"/><Relationship Id="rId16" Type="http://schemas.openxmlformats.org/officeDocument/2006/relationships/image" Target="../media/image13.png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9" Type="http://schemas.openxmlformats.org/officeDocument/2006/relationships/image" Target="../media/image3.png"/><Relationship Id="rId18" Type="http://schemas.openxmlformats.org/officeDocument/2006/relationships/tags" Target="../tags/tag58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19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image" Target="../media/image10.sv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.png"/><Relationship Id="rId11" Type="http://schemas.openxmlformats.org/officeDocument/2006/relationships/image" Target="../media/image21.png"/><Relationship Id="rId10" Type="http://schemas.openxmlformats.org/officeDocument/2006/relationships/tags" Target="../tags/tag65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9" Type="http://schemas.openxmlformats.org/officeDocument/2006/relationships/image" Target="../media/image3.png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9" Type="http://schemas.openxmlformats.org/officeDocument/2006/relationships/slideLayout" Target="../slideLayouts/slideLayout1.xml"/><Relationship Id="rId28" Type="http://schemas.openxmlformats.org/officeDocument/2006/relationships/image" Target="../media/image3.png"/><Relationship Id="rId27" Type="http://schemas.openxmlformats.org/officeDocument/2006/relationships/tags" Target="../tags/tag104.xml"/><Relationship Id="rId26" Type="http://schemas.openxmlformats.org/officeDocument/2006/relationships/tags" Target="../tags/tag103.xml"/><Relationship Id="rId25" Type="http://schemas.openxmlformats.org/officeDocument/2006/relationships/tags" Target="../tags/tag102.xml"/><Relationship Id="rId24" Type="http://schemas.openxmlformats.org/officeDocument/2006/relationships/tags" Target="../tags/tag101.xml"/><Relationship Id="rId23" Type="http://schemas.openxmlformats.org/officeDocument/2006/relationships/tags" Target="../tags/tag100.xml"/><Relationship Id="rId22" Type="http://schemas.openxmlformats.org/officeDocument/2006/relationships/tags" Target="../tags/tag99.xml"/><Relationship Id="rId21" Type="http://schemas.openxmlformats.org/officeDocument/2006/relationships/tags" Target="../tags/tag98.xml"/><Relationship Id="rId20" Type="http://schemas.openxmlformats.org/officeDocument/2006/relationships/tags" Target="../tags/tag97.xml"/><Relationship Id="rId2" Type="http://schemas.openxmlformats.org/officeDocument/2006/relationships/image" Target="../media/image10.svg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image" Target="../media/image25.sv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0.svg"/><Relationship Id="rId19" Type="http://schemas.openxmlformats.org/officeDocument/2006/relationships/image" Target="../media/image3.png"/><Relationship Id="rId18" Type="http://schemas.openxmlformats.org/officeDocument/2006/relationships/tags" Target="../tags/tag120.xml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FFFFF' }}&gt;&#13;&#10;  &lt;Box style={{ position: 'absolute', right: 60, top: 34, width: 111, height: 46 }} /&gt;&#13;&#10;&#13;&#10;  &lt;Box style={{ height: 400, justifyContent: 'center', alignItems: 'center', paddingTop: 30 }}&gt;&#13;&#10;    &lt;Text style={{ fontSize: 46, fontWeight: 'bold', color: '#E60012', marginBottom: 20 }}&gt;&#13;&#10;      强流回旋加速器调束进展与产业化展望&#13;&#10;    &lt;/Text&gt;&#13;&#10;    &lt;Text style={{ fontSize: 21, color: '#666666', marginBottom: 64 }}&gt;&#13;&#10;      —— 重庆创新医用同位素项目　（第八届 OCPA 加速器学校研讨会大会报告）&#13;&#10;    &lt;/Text&gt;&#13;&#10;    &lt;Text style={{ fontSize: 38, fontWeight: 'bold', color: '#1F3864', marginBottom: 22 }}&gt;胡　锐&lt;/Text&gt;&#13;&#10;    &lt;Text style={{ fontSize: 22, color: '#1F3864', marginBottom: 14 }}&gt;&#13;&#10;      国电投核素同创（重庆）科技有限公司&#13;&#10;    &lt;/Text&gt;&#13;&#10;    &lt;Text style={{ fontSize: 20, fontWeight: 'bold', color: '#1F3864' }}&gt;&#13;&#10;      2026 年 10 月 · 四川广元&#13;&#10;    &lt;/Text&gt;&#13;&#10;  &lt;/Box&gt;&#13;&#10;&#13;&#10;  &lt;Box style={{ position: 'absolute', left: 0, bottom: 0 }}&gt;&#13;&#10;    &lt;svg width={1280} height={150} viewBox='0 0 1280 150'&gt;&#13;&#10;      &lt;path d='M0 118 C 420 40, 860 132, 1280 58 L1280 80 C 860 154, 420 62, 0 140 Z' fill='#E60012' /&gt;&#13;&#10;      &lt;path d='M0 138 C 420 60, 860 152, 1280 78 L1280 100 C 860 174, 420 82, 0 160 Z' fill='#009A44' /&gt;&#13;&#10;    &lt;/svg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2103755" y="2244090"/>
            <a:ext cx="8961120" cy="533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紧凑型回旋加速器</a:t>
            </a:r>
            <a:r>
              <a:rPr lang="zh-CN" sz="34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调试进展与产业化展望</a:t>
            </a:r>
            <a:endParaRPr lang="zh-CN" sz="34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2619375" y="2967990"/>
            <a:ext cx="69627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—— </a:t>
            </a:r>
            <a:r>
              <a:rPr lang="zh-CN" sz="15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重庆创新医用同位素项目　（第八届</a:t>
            </a:r>
            <a:r>
              <a:rPr lang="en-US" sz="15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 OCPA </a:t>
            </a:r>
            <a:r>
              <a:rPr lang="zh-CN" sz="15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加速器学校研讨会大会报告）</a:t>
            </a:r>
            <a:endParaRPr lang="zh-CN" sz="1575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5553075" y="3825240"/>
            <a:ext cx="1085850" cy="4381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胡　锐</a:t>
            </a:r>
            <a:endParaRPr lang="zh-CN" sz="28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4314825" y="4472940"/>
            <a:ext cx="35623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国电投核素同创（重庆）科技有限公司</a:t>
            </a:r>
            <a:endParaRPr lang="zh-CN" sz="165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4991100" y="4863465"/>
            <a:ext cx="22193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四川广元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429250"/>
            <a:ext cx="12192000" cy="1428750"/>
          </a:xfrm>
          <a:prstGeom prst="rect">
            <a:avLst/>
          </a:prstGeom>
        </p:spPr>
      </p:pic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185" y="201930"/>
            <a:ext cx="1616075" cy="66992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29519" y="260940"/>
            <a:ext cx="5538786" cy="610330"/>
            <a:chOff x="4339873" y="3365053"/>
            <a:chExt cx="5538786" cy="610330"/>
          </a:xfrm>
        </p:grpSpPr>
        <p:pic>
          <p:nvPicPr>
            <p:cNvPr id="18" name="图片 17" descr="文本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7" t="35662" r="83316" b="42275"/>
            <a:stretch>
              <a:fillRect/>
            </a:stretch>
          </p:blipFill>
          <p:spPr>
            <a:xfrm>
              <a:off x="4488506" y="3365053"/>
              <a:ext cx="601358" cy="54730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4339873" y="3436902"/>
              <a:ext cx="5538786" cy="5384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zh-CN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国电投</a:t>
              </a:r>
              <a:r>
                <a:rPr lang="zh-CN" altLang="en-US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核素同创</a:t>
              </a:r>
              <a:r>
                <a:rPr lang="zh-CN" altLang="zh-CN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</a:t>
              </a:r>
              <a:r>
                <a:rPr lang="zh-CN" altLang="en-US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重庆</a:t>
              </a:r>
              <a:r>
                <a:rPr lang="zh-CN" altLang="zh-CN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）科技有限公司</a:t>
              </a:r>
              <a:endParaRPr lang="zh-CN" altLang="en-US" b="1" dirty="0">
                <a:solidFill>
                  <a:srgbClr val="0A2D8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eaLnBrk="1" hangingPunct="1"/>
              <a:r>
                <a:rPr lang="en-US" altLang="zh-CN" sz="1100" b="1" dirty="0">
                  <a:solidFill>
                    <a:srgbClr val="0A2D88"/>
                  </a:solidFill>
                  <a:latin typeface="微软雅黑" panose="020B0503020204020204" charset="-122"/>
                  <a:ea typeface="微软雅黑" panose="020B0503020204020204" charset="-122"/>
                </a:rPr>
                <a:t>SPIC MEDICAL ISOCREATION TECHNOLOGY COMPANY LTD.</a:t>
              </a:r>
              <a:endParaRPr lang="en-US" altLang="zh-CN" sz="1100" b="1" dirty="0">
                <a:solidFill>
                  <a:srgbClr val="0A2D8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4716012" y="3952588"/>
              <a:ext cx="4248354" cy="0"/>
            </a:xfrm>
            <a:prstGeom prst="line">
              <a:avLst/>
            </a:prstGeom>
            <a:ln w="9525">
              <a:solidFill>
                <a:srgbClr val="1517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8" name="" descr="&lt;Slide style={{ width: 1280, height: 720, background: '#FFFFFF' }}&gt;&#13;&#10;  &lt;Box style={{ width: 300, height: 720, background: '#009A44', justifyContent: 'center', paddingLeft: 64 }}&gt;&#13;&#10;    &lt;Text style={{ fontSize: 52, fontWeight: 'bold', color: '#FFFFFF', letterSpacing: 12 }}&gt;目&lt;/Text&gt;&#13;&#10;    &lt;Text style={{ fontSize: 52, fontWeight: 'bold', color: '#FFFFFF', letterSpacing: 12, marginTop: 28 }}&gt;录&lt;/Text&gt;&#13;&#10;  &lt;/Box&gt;&#13;&#10;&#13;&#10;  &lt;Box style={{ position: 'absolute', left: 300, top: 0 }}&gt;&#13;&#10;    &lt;svg width={980} height={56} viewBox='0 0 980 56'&gt;&#13;&#10;      &lt;path d='M0 44 C 300 12, 640 52, 980 18 L980 34 C 640 68, 300 28, 0 60 Z' fill='#E60012' /&gt;&#13;&#10;      &lt;path d='M0 58 C 300 26, 640 66, 980 32 L980 44 C 640 78, 300 38, 0 70 Z' fill='#009A44' /&gt;&#13;&#10;    &lt;/svg&gt;&#13;&#10;  &lt;/Box&gt;&#13;&#10;&#13;&#10;  &lt;Box style={{ position: 'absolute', left: 420, top: 150, justifyContent: 'space-between', height: 420 }}&gt;&#13;&#10;    {[&#13;&#10;      { c: '#E60012', t: '一、项目背景' },&#13;&#10;      { c: '#F5A623', t: '二、现阶段进展' },&#13;&#10;      { c: '#1F3864', t: '三、未来工作方向' },&#13;&#10;    ].map((it) =&gt; (&#13;&#10;      &lt;Box key={it.t} style={{ flexDirection: 'row', alignItems: 'center' }}&gt;&#13;&#10;        &lt;Box style={{ width: 22, height: 22, borderRadius: 11, background: it.c }} /&gt;&#13;&#10;        &lt;Text style={{ fontSize: 30, fontWeight: 'bold', color: '#1F3864', marginLeft: 26 }}&gt;{it.t}&lt;/Text&gt;&#13;&#10;      &lt;/Box&gt;&#13;&#10;    ))}&#13;&#10;  &lt;/Box&gt;&#13;&#10;&#13;&#10;  &lt;Box style={{ position: 'absolute', right: 28, bottom: 16 }}&gt;&#13;&#10;    &lt;Text style={{ fontSize: 14, color: '#9AA3AF' }}&gt;02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矩形 2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30" name="矩形 229"/>
          <p:cNvSpPr/>
          <p:nvPr/>
        </p:nvSpPr>
        <p:spPr>
          <a:xfrm>
            <a:off x="0" y="0"/>
            <a:ext cx="2857500" cy="6858000"/>
          </a:xfrm>
          <a:prstGeom prst="rect">
            <a:avLst/>
          </a:prstGeom>
          <a:solidFill>
            <a:srgbClr val="009A44"/>
          </a:solidFill>
        </p:spPr>
        <p:txBody>
          <a:bodyPr/>
          <a:p/>
        </p:txBody>
      </p:sp>
      <p:sp>
        <p:nvSpPr>
          <p:cNvPr id="231" name="文本框 230" descr="{&quot;isTemplate&quot;:true,&quot;type&quot;:&quot;text&quot;}"/>
          <p:cNvSpPr txBox="1"/>
          <p:nvPr/>
        </p:nvSpPr>
        <p:spPr>
          <a:xfrm>
            <a:off x="609600" y="2695575"/>
            <a:ext cx="2247900" cy="600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 spc="9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</a:t>
            </a:r>
            <a:endParaRPr lang="zh-CN" sz="3900" b="1" spc="9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2" name="文本框 231" descr="{&quot;isTemplate&quot;:true,&quot;type&quot;:&quot;text&quot;}"/>
          <p:cNvSpPr txBox="1"/>
          <p:nvPr/>
        </p:nvSpPr>
        <p:spPr>
          <a:xfrm>
            <a:off x="609600" y="3562350"/>
            <a:ext cx="2247900" cy="600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 spc="9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录</a:t>
            </a:r>
            <a:endParaRPr lang="zh-CN" sz="3900" b="1" spc="9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3" name="图片 23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7500" y="0"/>
            <a:ext cx="9334500" cy="533400"/>
          </a:xfrm>
          <a:prstGeom prst="rect">
            <a:avLst/>
          </a:prstGeom>
        </p:spPr>
      </p:pic>
      <p:sp>
        <p:nvSpPr>
          <p:cNvPr id="234" name="圆角矩形 233"/>
          <p:cNvSpPr/>
          <p:nvPr>
            <p:custDataLst>
              <p:tags r:id="rId3"/>
            </p:custDataLst>
          </p:nvPr>
        </p:nvSpPr>
        <p:spPr>
          <a:xfrm>
            <a:off x="4000500" y="14954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35" name="文本框 234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4457700" y="1428750"/>
            <a:ext cx="1714500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一、项目背景</a:t>
            </a:r>
            <a:endParaRPr lang="zh-CN" sz="22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6" name="圆角矩形 235"/>
          <p:cNvSpPr/>
          <p:nvPr>
            <p:custDataLst>
              <p:tags r:id="rId5"/>
            </p:custDataLst>
          </p:nvPr>
        </p:nvSpPr>
        <p:spPr>
          <a:xfrm>
            <a:off x="4000500" y="33242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237" name="文本框 236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4457700" y="3257550"/>
            <a:ext cx="2000250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二、现阶段进展</a:t>
            </a:r>
            <a:endParaRPr lang="zh-CN" sz="22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8" name="圆角矩形 237"/>
          <p:cNvSpPr/>
          <p:nvPr>
            <p:custDataLst>
              <p:tags r:id="rId7"/>
            </p:custDataLst>
          </p:nvPr>
        </p:nvSpPr>
        <p:spPr>
          <a:xfrm>
            <a:off x="4000500" y="51530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239" name="文本框 238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4457700" y="5086350"/>
            <a:ext cx="2286000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三、后续</a:t>
            </a:r>
            <a:r>
              <a:rPr lang="zh-CN" sz="22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优化方向</a:t>
            </a:r>
            <a:endParaRPr lang="zh-CN" sz="22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0" name="文本框 239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02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7" name="" descr="&lt;Slide style={{ width: 1280, height: 720, background: '#FFFFFF' }}&gt;&#13;&#10;  &lt;Box style={{ position: 'absolute', left: 130, top: 210, flexDirection: 'row', alignItems: 'center' }}&gt;&#13;&#10;    &lt;Box style={{ width: 4, height: 62, background: '#8FA3C8' }} /&gt;&#13;&#10;    &lt;Text style={{ fontSize: 42, fontWeight: 'bold', color: '#1F3864', marginLeft: 30 }}&gt;一、项目背景&lt;/Text&gt;&#13;&#10;  &lt;/Box&gt;&#13;&#10;&#13;&#10;  &lt;Box style={{ position: 'absolute', left: 0, bottom: 0 }}&gt;&#13;&#10;    &lt;svg width={1280} height={230} viewBox='0 0 1280 230'&gt;&#13;&#10;      &lt;path d='M0 100 C 320 34, 760 164, 1280 64 L1280 78 C 760 178, 320 48, 0 114 Z' fill='#E60012' /&gt;&#13;&#10;      &lt;path d='M0 112 C 320 46, 760 176, 1280 76 L1280 92 C 760 192, 320 62, 0 128 Z' fill='#009A44' /&gt;&#13;&#10;      &lt;path d='M0 124 C 320 58, 760 188, 1280 88 L1280 230 L0 230 Z' fill='#1F3864' /&gt;&#13;&#10;    &lt;/svg&gt;&#13;&#10;  &lt;/Box&gt;&#13;&#10;  &lt;Box style={{ position: 'absolute', left: 150, bottom: 52 }}&gt;&#13;&#10;    &lt;Text style={{ fontSize: 62, fontWeight: 'bold', color: '#4A6FB5', letterSpacing: 4 }}&gt;PART 01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矩形 3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39" name="矩形 338"/>
          <p:cNvSpPr/>
          <p:nvPr/>
        </p:nvSpPr>
        <p:spPr>
          <a:xfrm>
            <a:off x="1238250" y="2000250"/>
            <a:ext cx="38100" cy="590550"/>
          </a:xfrm>
          <a:prstGeom prst="rect">
            <a:avLst/>
          </a:prstGeom>
          <a:solidFill>
            <a:srgbClr val="8FA3C8"/>
          </a:solidFill>
        </p:spPr>
        <p:txBody>
          <a:bodyPr/>
          <a:p/>
        </p:txBody>
      </p:sp>
      <p:sp>
        <p:nvSpPr>
          <p:cNvPr id="340" name="文本框 339" descr="{&quot;isTemplate&quot;:true,&quot;type&quot;:&quot;text&quot;}"/>
          <p:cNvSpPr txBox="1"/>
          <p:nvPr/>
        </p:nvSpPr>
        <p:spPr>
          <a:xfrm>
            <a:off x="1562100" y="2057400"/>
            <a:ext cx="2400300" cy="4857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1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一、项目背景</a:t>
            </a:r>
            <a:endParaRPr lang="zh-CN" sz="31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1" name="图片 34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667250"/>
            <a:ext cx="12192000" cy="2190750"/>
          </a:xfrm>
          <a:prstGeom prst="rect">
            <a:avLst/>
          </a:prstGeom>
        </p:spPr>
      </p:pic>
      <p:sp>
        <p:nvSpPr>
          <p:cNvPr id="342" name="文本框 341" descr="{&quot;isTemplate&quot;:true,&quot;type&quot;:&quot;text&quot;}"/>
          <p:cNvSpPr txBox="1"/>
          <p:nvPr/>
        </p:nvSpPr>
        <p:spPr>
          <a:xfrm>
            <a:off x="1428750" y="5648325"/>
            <a:ext cx="2790825" cy="714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b="1" spc="300">
                <a:solidFill>
                  <a:srgbClr val="4A6FB5"/>
                </a:solidFill>
                <a:latin typeface="微软雅黑" panose="020B0503020204020204" charset="-122"/>
                <a:ea typeface="微软雅黑" panose="020B0503020204020204" charset="-122"/>
              </a:rPr>
              <a:t>PART 01</a:t>
            </a:r>
            <a:endParaRPr lang="en-US" sz="4650" b="1" spc="300">
              <a:solidFill>
                <a:srgbClr val="4A6F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锕-225：α 靶向治疗最稀缺的核心原料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470, paddingLeft: 60, paddingRight: 60, paddingTop: 22, flexDirection: 'row' }}&gt;&#13;&#10;    &lt;Box style={{ width: 600, justifyContent: 'space-between', paddingRight: 36 }}&gt;&#13;&#10;      &lt;Box style={{ flexDirection: 'row', alignItems: 'flex-start' }}&gt;&#13;&#10;        &lt;Box style={{ width: 16, height: 16, borderRadius: 8, background: '#E60012', marginTop: 9 }} /&gt;&#13;&#10;        &lt;Text style={{ flex: 1, fontSize: 19, color: '#1A2230', lineHeight: 1.7, marginLeft: 16 }}&gt;&#13;&#10;          &lt;Text style={{ fontWeight: 'bold', color: '#E60012' }}&gt;α 核素靶向药物&lt;/Text&gt;&#13;&#10;          是携带 α 射线核素的&quot;生物导弹&quot;，精准杀伤肿瘤细胞，最大限度保护正常组织&#13;&#10;        &lt;/Text&gt;&#13;&#10;      &lt;/Box&gt;&#13;&#10;      &lt;Box style={{ flexDirection: 'row', alignItems: 'flex-start' }}&gt;&#13;&#10;        &lt;Box style={{ width: 16, height: 16, borderRadius: 8, background: '#1F3864', marginTop: 9 }} /&gt;&#13;&#10;        &lt;Text style={{ flex: 1, fontSize: 19, color: '#1A2230', lineHeight: 1.7, marginLeft: 16 }}&gt;&#13;&#10;          锕-225 半衰期 9.92 天、α 能量 5.8 MeV、组织射程不足 0.1 mm——对弥散转移灶杀伤强、周围损伤小&#13;&#10;        &lt;/Text&gt;&#13;&#10;      &lt;/Box&gt;&#13;&#10;      &lt;Box style={{ flexDirection: 'row', alignItems: 'center', background: '#F0F5FC', borderRadius: 8, paddingLeft: 24, paddingRight: 24, paddingTop: 18, paddingBottom: 18 }}&gt;&#13;&#10;        &lt;Text style={{ fontSize: 20, fontWeight: 'bold', color: '#E60012' }}&gt;&#13;&#10;          ◆ 全球年供给不足 8 居里，长期由国外主导——缺口就是机会&#13;&#10;        &lt;/Text&gt;&#13;&#10;      &lt;/Box&gt;&#13;&#10;    &lt;/Box&gt;&#13;&#10;&#13;&#10;    &lt;Box style={{ flex: 1, justifyContent: 'space-between' }}&gt;&#13;&#10;      {[&#13;&#10;        { k: '≤ 8 居里', t: '2026 年全球 Ac-225 年供给', d: '产能集中于极少数国外设施，国内尚无批量供应' },&#13;&#10;        { k: '188 居里', t: '本项目规划新增年产能', d: '一期投运后逐步释放，约为当前全球供给的 20 倍' },&#13;&#10;        { k: '9.92 天', t: '锕-225 半衰期', d: '衰变快、难以远距离囤货——必须就近生产、短链供应' },&#13;&#10;      ].map((c) =&gt; (&#13;&#10;        &lt;Box key={c.t} style={{ flexDirection: 'row', alignItems: 'center', background: '#FFFFFF', border: '1px solid #E5E7EB', borderRadius: 8, paddingLeft: 22, paddingRight: 22, paddingTop: 12, paddingBottom: 12, height: 130 }}&gt;&#13;&#10;          &lt;Box style={{ width: 170 }}&gt;&#13;&#10;            &lt;Text style={{ fontSize: 30, fontWeight: 'bold', color: '#E60012', lineHeight: 1.1 }}&gt;{c.k}&lt;/Text&gt;&#13;&#10;            &lt;Text style={{ fontSize: 13, color: '#8B97A8', marginTop: 6 }}&gt;{c.t}&lt;/Text&gt;&#13;&#10;          &lt;/Box&gt;&#13;&#10;          &lt;Box style={{ width: 1, height: 80, background: '#E5E7EB', marginLeft: 12, marginRight: 18 }} /&gt;&#13;&#10;          &lt;Text style={{ flex: 1, fontSize: 15, color: '#1A2230', lineHeight: 1.6 }}&gt;{c.d}&lt;/Text&gt;&#13;&#10;        &lt;/Box&gt;&#13;&#10;      ))}&#13;&#10;    &lt;/Box&gt;&#13;&#10;  &lt;/Box&gt;&#13;&#10;&#13;&#10;  &lt;Box style={{ marginHorizontal: 60, height: 66, background: '#1F3864', borderRadius: 8, flexDirection: 'row', alignItems: 'center', paddingLeft: 28, paddingRight: 28 }}&gt;&#13;&#10;    &lt;Box style={{ width: 5, height: 30, background: '#F5A623', borderRadius: 2 }} /&gt;&#13;&#10;    &lt;Text style={{ fontSize: 20, fontWeight: 'bold', color: '#FFFFFF', marginLeft: 20 }}&gt;&#13;&#10;      打破锕-225 的国外垄断，正是重庆创新医用同位素项目的产业切入点&#13;&#10;    &lt;/Text&gt;&#13;&#10;  &lt;/Box&gt;&#13;&#10;&#13;&#10;  &lt;Box style={{ position: 'absolute', right: 28, bottom: 16 }}&gt;&#13;&#10;    &lt;Text style={{ fontSize: 14, color: '#9AA3AF' }}&gt;04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矩形 3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45" name="文本框 344" descr="{&quot;isTemplate&quot;:true,&quot;type&quot;:&quot;text&quot;}"/>
          <p:cNvSpPr txBox="1"/>
          <p:nvPr/>
        </p:nvSpPr>
        <p:spPr>
          <a:xfrm>
            <a:off x="571500" y="390525"/>
            <a:ext cx="526732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锕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-225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：α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靶向治疗最稀缺的核心原料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6" name="图片 34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347" name="圆角矩形 346"/>
          <p:cNvSpPr/>
          <p:nvPr/>
        </p:nvSpPr>
        <p:spPr>
          <a:xfrm>
            <a:off x="571500" y="134810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348" name="文本框 347" descr="{&quot;isTemplate&quot;:true,&quot;type&quot;:&quot;text&quot;}"/>
          <p:cNvSpPr txBox="1"/>
          <p:nvPr/>
        </p:nvSpPr>
        <p:spPr>
          <a:xfrm>
            <a:off x="876300" y="1181100"/>
            <a:ext cx="5067300" cy="7429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α 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核素靶向药物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是携带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α 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射线核素的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生物导弹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，精准杀伤肿瘤细胞，最大限度保护正常组织</a:t>
            </a:r>
            <a:endParaRPr lang="zh-CN" sz="14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9" name="圆角矩形 348"/>
          <p:cNvSpPr/>
          <p:nvPr/>
        </p:nvSpPr>
        <p:spPr>
          <a:xfrm>
            <a:off x="571500" y="308165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50" name="文本框 349" descr="{&quot;isTemplate&quot;:true,&quot;type&quot;:&quot;text&quot;}"/>
          <p:cNvSpPr txBox="1"/>
          <p:nvPr/>
        </p:nvSpPr>
        <p:spPr>
          <a:xfrm>
            <a:off x="876300" y="2914650"/>
            <a:ext cx="5067300" cy="7429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锕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-225 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半衰期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9.92 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天、α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能量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5.8 MeV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、组织射程不足</a:t>
            </a:r>
            <a:r>
              <a:rPr lang="en-US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0.1 mm——</a:t>
            </a:r>
            <a:r>
              <a:rPr lang="zh-CN" sz="14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对弥散转移灶杀伤强、周围损伤小</a:t>
            </a:r>
            <a:endParaRPr lang="zh-CN" sz="14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1" name="圆角矩形 350"/>
          <p:cNvSpPr/>
          <p:nvPr/>
        </p:nvSpPr>
        <p:spPr>
          <a:xfrm>
            <a:off x="571500" y="4648200"/>
            <a:ext cx="5372100" cy="800100"/>
          </a:xfrm>
          <a:prstGeom prst="roundRect">
            <a:avLst>
              <a:gd name="adj" fmla="val 952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52" name="文本框 351" descr="{&quot;isTemplate&quot;:true,&quot;type&quot;:&quot;text&quot;}"/>
          <p:cNvSpPr txBox="1"/>
          <p:nvPr/>
        </p:nvSpPr>
        <p:spPr>
          <a:xfrm>
            <a:off x="800100" y="4819650"/>
            <a:ext cx="4914900" cy="4572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◆ </a:t>
            </a:r>
            <a:r>
              <a:rPr lang="zh-CN" sz="150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全球年供给不足</a:t>
            </a:r>
            <a:r>
              <a:rPr lang="en-US" sz="150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 8 </a:t>
            </a:r>
            <a:r>
              <a:rPr lang="zh-CN" sz="150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居里，长期由国外主导——缺口就是机会</a:t>
            </a:r>
            <a:endParaRPr lang="zh-CN" sz="150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3" name="圆角矩形 352"/>
          <p:cNvSpPr/>
          <p:nvPr/>
        </p:nvSpPr>
        <p:spPr>
          <a:xfrm>
            <a:off x="6286500" y="1181100"/>
            <a:ext cx="5334000" cy="1238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54" name="文本框 353" descr="{&quot;isTemplate&quot;:true,&quot;type&quot;:&quot;text&quot;}"/>
          <p:cNvSpPr txBox="1"/>
          <p:nvPr/>
        </p:nvSpPr>
        <p:spPr>
          <a:xfrm>
            <a:off x="6496050" y="1504950"/>
            <a:ext cx="1619250" cy="3810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≤ 8 </a:t>
            </a:r>
            <a:r>
              <a:rPr lang="zh-CN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居里</a:t>
            </a:r>
            <a:endParaRPr lang="zh-CN" sz="22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6496050" y="1943100"/>
            <a:ext cx="16192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年全球</a:t>
            </a:r>
            <a:r>
              <a:rPr lang="en-US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 Ac-225 </a:t>
            </a:r>
            <a:r>
              <a:rPr lang="zh-CN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年供给</a:t>
            </a:r>
            <a:endParaRPr lang="zh-CN" sz="975">
              <a:solidFill>
                <a:srgbClr val="8B97A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6" name="矩形 355"/>
          <p:cNvSpPr/>
          <p:nvPr/>
        </p:nvSpPr>
        <p:spPr>
          <a:xfrm>
            <a:off x="8229600" y="1419225"/>
            <a:ext cx="9525" cy="762000"/>
          </a:xfrm>
          <a:prstGeom prst="rect">
            <a:avLst/>
          </a:prstGeom>
          <a:solidFill>
            <a:srgbClr val="E5E7EB"/>
          </a:solidFill>
        </p:spPr>
        <p:txBody>
          <a:bodyPr/>
          <a:p/>
        </p:txBody>
      </p:sp>
      <p:sp>
        <p:nvSpPr>
          <p:cNvPr id="357" name="文本框 356" descr="{&quot;isTemplate&quot;:true,&quot;type&quot;:&quot;text&quot;}"/>
          <p:cNvSpPr txBox="1"/>
          <p:nvPr/>
        </p:nvSpPr>
        <p:spPr>
          <a:xfrm>
            <a:off x="8410575" y="1666875"/>
            <a:ext cx="3000375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产能集中于极少数国外设施，国内尚无批量供应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" name="圆角矩形 357"/>
          <p:cNvSpPr/>
          <p:nvPr/>
        </p:nvSpPr>
        <p:spPr>
          <a:xfrm>
            <a:off x="6286500" y="2695575"/>
            <a:ext cx="5334000" cy="1238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59" name="文本框 358" descr="{&quot;isTemplate&quot;:true,&quot;type&quot;:&quot;text&quot;}"/>
          <p:cNvSpPr txBox="1"/>
          <p:nvPr/>
        </p:nvSpPr>
        <p:spPr>
          <a:xfrm>
            <a:off x="6496050" y="3019425"/>
            <a:ext cx="1619250" cy="3810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188 </a:t>
            </a:r>
            <a:r>
              <a:rPr lang="zh-CN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居里</a:t>
            </a:r>
            <a:endParaRPr lang="zh-CN" sz="22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6496050" y="3457575"/>
            <a:ext cx="16192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本项目规划新增年产能</a:t>
            </a:r>
            <a:endParaRPr lang="zh-CN" sz="975">
              <a:solidFill>
                <a:srgbClr val="8B97A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1" name="矩形 360"/>
          <p:cNvSpPr/>
          <p:nvPr/>
        </p:nvSpPr>
        <p:spPr>
          <a:xfrm>
            <a:off x="8229600" y="2933700"/>
            <a:ext cx="9525" cy="762000"/>
          </a:xfrm>
          <a:prstGeom prst="rect">
            <a:avLst/>
          </a:prstGeom>
          <a:solidFill>
            <a:srgbClr val="E5E7EB"/>
          </a:solidFill>
        </p:spPr>
        <p:txBody>
          <a:bodyPr/>
          <a:p/>
        </p:txBody>
      </p:sp>
      <p:sp>
        <p:nvSpPr>
          <p:cNvPr id="362" name="文本框 361" descr="{&quot;isTemplate&quot;:true,&quot;type&quot;:&quot;text&quot;}"/>
          <p:cNvSpPr txBox="1"/>
          <p:nvPr/>
        </p:nvSpPr>
        <p:spPr>
          <a:xfrm>
            <a:off x="8410575" y="3181350"/>
            <a:ext cx="3000375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一期投运后逐步释放，约为当前全球供给的</a:t>
            </a:r>
            <a:r>
              <a:rPr lang="en-US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20 </a:t>
            </a: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倍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3" name="圆角矩形 362"/>
          <p:cNvSpPr/>
          <p:nvPr/>
        </p:nvSpPr>
        <p:spPr>
          <a:xfrm>
            <a:off x="6286500" y="4210050"/>
            <a:ext cx="5334000" cy="1238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64" name="文本框 363" descr="{&quot;isTemplate&quot;:true,&quot;type&quot;:&quot;text&quot;}"/>
          <p:cNvSpPr txBox="1"/>
          <p:nvPr/>
        </p:nvSpPr>
        <p:spPr>
          <a:xfrm>
            <a:off x="6496050" y="4533900"/>
            <a:ext cx="1619250" cy="3810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9.92 </a:t>
            </a:r>
            <a:r>
              <a:rPr lang="zh-CN" sz="22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天</a:t>
            </a:r>
            <a:endParaRPr lang="zh-CN" sz="22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5" name="文本框 364" descr="{&quot;isTemplate&quot;:true,&quot;type&quot;:&quot;text&quot;}"/>
          <p:cNvSpPr txBox="1"/>
          <p:nvPr/>
        </p:nvSpPr>
        <p:spPr>
          <a:xfrm>
            <a:off x="6496050" y="4972050"/>
            <a:ext cx="16192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锕</a:t>
            </a:r>
            <a:r>
              <a:rPr lang="en-US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-225 </a:t>
            </a:r>
            <a:r>
              <a:rPr lang="zh-CN" sz="975">
                <a:solidFill>
                  <a:srgbClr val="8B97A8"/>
                </a:solidFill>
                <a:latin typeface="微软雅黑" panose="020B0503020204020204" charset="-122"/>
                <a:ea typeface="微软雅黑" panose="020B0503020204020204" charset="-122"/>
              </a:rPr>
              <a:t>半衰期</a:t>
            </a:r>
            <a:endParaRPr lang="zh-CN" sz="975">
              <a:solidFill>
                <a:srgbClr val="8B97A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6" name="矩形 365"/>
          <p:cNvSpPr/>
          <p:nvPr/>
        </p:nvSpPr>
        <p:spPr>
          <a:xfrm>
            <a:off x="8229600" y="4448175"/>
            <a:ext cx="9525" cy="762000"/>
          </a:xfrm>
          <a:prstGeom prst="rect">
            <a:avLst/>
          </a:prstGeom>
          <a:solidFill>
            <a:srgbClr val="E5E7EB"/>
          </a:solidFill>
        </p:spPr>
        <p:txBody>
          <a:bodyPr/>
          <a:p/>
        </p:txBody>
      </p:sp>
      <p:sp>
        <p:nvSpPr>
          <p:cNvPr id="367" name="文本框 366" descr="{&quot;isTemplate&quot;:true,&quot;type&quot;:&quot;text&quot;}"/>
          <p:cNvSpPr txBox="1"/>
          <p:nvPr/>
        </p:nvSpPr>
        <p:spPr>
          <a:xfrm>
            <a:off x="8410575" y="4552950"/>
            <a:ext cx="3000375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衰变快、难以远距离囤货——必须就近生产、短链供应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" name="圆角矩形 367"/>
          <p:cNvSpPr/>
          <p:nvPr/>
        </p:nvSpPr>
        <p:spPr>
          <a:xfrm>
            <a:off x="0" y="5448300"/>
            <a:ext cx="12192000" cy="628650"/>
          </a:xfrm>
          <a:prstGeom prst="roundRect">
            <a:avLst>
              <a:gd name="adj" fmla="val 12121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69" name="圆角矩形 368"/>
          <p:cNvSpPr/>
          <p:nvPr/>
        </p:nvSpPr>
        <p:spPr>
          <a:xfrm>
            <a:off x="266700" y="5619750"/>
            <a:ext cx="47625" cy="28575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370" name="文本框 369" descr="{&quot;isTemplate&quot;:true,&quot;type&quot;:&quot;text&quot;}"/>
          <p:cNvSpPr txBox="1"/>
          <p:nvPr/>
        </p:nvSpPr>
        <p:spPr>
          <a:xfrm>
            <a:off x="504825" y="5648325"/>
            <a:ext cx="58293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打破锕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-225 </a:t>
            </a: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的国外垄断，正是重庆创新医用同位素项目的产业切入点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1" name="文本框 370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04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2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重庆创新医用同位素项目概况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70, paddingLeft: 60, paddingRight: 60, paddingTop: 16 }}&gt;&#13;&#10;    &lt;Text style={{ fontSize: 16.5, color: '#4A5568', lineHeight: 1.65 }}&gt;&#13;&#10;      通过强流加速器轰击同位素生产靶，经放化分离提纯，进行高价值、创新型医用同位素的研发和生产。&#13;&#10;    &lt;/Text&gt;&#13;&#10;  &lt;/Box&gt;&#13;&#10;&#13;&#10;  &lt;Box style={{ height: 390, paddingLeft: 60, paddingRight: 60, paddingTop: 8, flexDirection: 'row' }}&gt;&#13;&#10;    &lt;Box style={{ width: 668, flexDirection: 'row', flexWrap: 'wrap', justifyContent: 'space-between' }}&gt;&#13;&#10;      {[&#13;&#10;        { n: '01', t: '项目定位', d: '我国首个以 α 核素为主的规模化医用同位素生产基地（国资委&quot;启航企业&quot;、跟投试点项目）' },&#13;&#10;        { n: '02', t: '总体方案', d: '一期采用 2 台自研强流回旋质子加速器，生产锕-225、镭-223、锗-68 等创新医用同位素' },&#13;&#10;        { n: '03', t: '一期工程', d: '占地约 77 亩、建筑面积 3.22 万平方米，2026 年 7 月完成建设，目前正推进基建竣工验收，同步开展调束与试生产准备' },&#13;&#10;        { n: '04', t: '延伸应用', d: '同位素研发生产、材料辐照、芯片辐照、辐射生物及核医疗、基础研究等' },&#13;&#10;      ].map((c) =&gt; (&#13;&#10;        &lt;Box key={c.n} style={{ width: 325, height: 175, background: '#F0F5FC', borderRadius: 10, padding: 18, marginBottom: 16 }}&gt;&#13;&#10;          &lt;Box style={{ flexDirection: 'row', alignItems: 'center', marginBottom: 8 }}&gt;&#13;&#10;            &lt;Box style={{ width: 36, height: 36, borderRadius: 7, background: '#1F3864', justifyContent: 'center', alignItems: 'center' }}&gt;&#13;&#10;              &lt;Text style={{ fontSize: 15, fontWeight: 'bold', color: '#FFFFFF' }}&gt;{c.n}&lt;/Text&gt;&#13;&#10;            &lt;/Box&gt;&#13;&#10;            &lt;Text style={{ fontSize: 18, fontWeight: 'bold', color: '#1F3864', marginLeft: 10 }}&gt;{c.t}&lt;/Text&gt;&#13;&#10;          &lt;/Box&gt;&#13;&#10;          &lt;Text style={{ fontSize: 13.5, color: '#1A2230', lineHeight: 1.6 }}&gt;{c.d}&lt;/Text&gt;&#13;&#10;        &lt;/Box&gt;&#13;&#10;      ))}&#13;&#10;    &lt;/Box&gt;&#13;&#10;&#13;&#10;    &lt;Box style={{ flex: 1, marginLeft: 20 }}&gt;&#13;&#10;      &lt;Box style={{ width: '100%', height: 336, background: '#EDF1F6', borderRadius: 8 }} /&gt;&#13;&#10;      &lt;Text style={{ fontSize: 13, color: '#8B97A8', marginTop: 8, textAlign: 'center' }}&gt;&#13;&#10;        重庆创新医用同位素项目园区&#13;&#10;      &lt;/Text&gt;&#13;&#10;    &lt;/Box&gt;&#13;&#10;  &lt;/Box&gt;&#13;&#10;&#13;&#10;  &lt;Box style={{ marginHorizontal: 60, marginTop: 6, height: 58, background: '#1F3864', borderRadius: 8, flexDirection: 'row', alignItems: 'center', paddingLeft: 24, paddingRight: 24 }}&gt;&#13;&#10;    &lt;Box style={{ width: 5, height: 28, background: '#F5A623', borderRadius: 2 }} /&gt;&#13;&#10;    &lt;Text style={{ fontSize: 17, fontWeight: 'bold', color: '#FFFFFF', marginLeft: 18 }}&gt;&#13;&#10;      坚持一体规划、分两期建设，逐步释放产能——项目已从建设期转入调束与试生产准备期&#13;&#10;    &lt;/Text&gt;&#13;&#10;  &lt;/Box&gt;&#13;&#10;&#13;&#10;  &lt;Box style={{ position: 'absolute', right: 28, bottom: 16 }}&gt;&#13;&#10;    &lt;Text style={{ fontSize: 14, color: '#9AA3AF' }}&gt;05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矩形 3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74" name="文本框 373" descr="{&quot;isTemplate&quot;:true,&quot;type&quot;:&quot;text&quot;}"/>
          <p:cNvSpPr txBox="1"/>
          <p:nvPr/>
        </p:nvSpPr>
        <p:spPr>
          <a:xfrm>
            <a:off x="571500" y="390525"/>
            <a:ext cx="39624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重庆创新医用同位素项目概况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5" name="图片 37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376" name="文本框 375" descr="{&quot;isTemplate&quot;:true,&quot;type&quot;:&quot;text&quot;}"/>
          <p:cNvSpPr txBox="1"/>
          <p:nvPr/>
        </p:nvSpPr>
        <p:spPr>
          <a:xfrm>
            <a:off x="571500" y="1123950"/>
            <a:ext cx="110490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通过强流加速器轰击同位素生产靶，经放化分离提纯，进行高价值、创新型医用同位素的研发和生产。</a:t>
            </a:r>
            <a:endParaRPr lang="zh-CN" sz="12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7" name="圆角矩形 376"/>
          <p:cNvSpPr/>
          <p:nvPr>
            <p:custDataLst>
              <p:tags r:id="rId3"/>
            </p:custDataLst>
          </p:nvPr>
        </p:nvSpPr>
        <p:spPr>
          <a:xfrm>
            <a:off x="571500" y="1714500"/>
            <a:ext cx="3095625" cy="1666875"/>
          </a:xfrm>
          <a:prstGeom prst="roundRect">
            <a:avLst>
              <a:gd name="adj" fmla="val 57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78" name="圆角矩形 377"/>
          <p:cNvSpPr/>
          <p:nvPr>
            <p:custDataLst>
              <p:tags r:id="rId4"/>
            </p:custDataLst>
          </p:nvPr>
        </p:nvSpPr>
        <p:spPr>
          <a:xfrm>
            <a:off x="742950" y="1885950"/>
            <a:ext cx="342900" cy="342900"/>
          </a:xfrm>
          <a:prstGeom prst="roundRect">
            <a:avLst>
              <a:gd name="adj" fmla="val 19444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79" name="文本框 378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828675" y="1971675"/>
            <a:ext cx="1809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0" name="文本框 379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1181100" y="195262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项目定位</a:t>
            </a:r>
            <a:endParaRPr lang="zh-CN" sz="13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1" name="文本框 380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742950" y="2305050"/>
            <a:ext cx="2752725" cy="4953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60000"/>
              </a:lnSpc>
            </a:pP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我国首个以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α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核素为主的规模化医用同位素生产基地（国资委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启航企业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、跟投试点项目）</a:t>
            </a:r>
            <a:endParaRPr lang="zh-CN" sz="101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2" name="圆角矩形 381"/>
          <p:cNvSpPr/>
          <p:nvPr>
            <p:custDataLst>
              <p:tags r:id="rId8"/>
            </p:custDataLst>
          </p:nvPr>
        </p:nvSpPr>
        <p:spPr>
          <a:xfrm>
            <a:off x="3838575" y="1714500"/>
            <a:ext cx="3095625" cy="1666875"/>
          </a:xfrm>
          <a:prstGeom prst="roundRect">
            <a:avLst>
              <a:gd name="adj" fmla="val 57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83" name="圆角矩形 382"/>
          <p:cNvSpPr/>
          <p:nvPr>
            <p:custDataLst>
              <p:tags r:id="rId9"/>
            </p:custDataLst>
          </p:nvPr>
        </p:nvSpPr>
        <p:spPr>
          <a:xfrm>
            <a:off x="4010025" y="1885950"/>
            <a:ext cx="342900" cy="342900"/>
          </a:xfrm>
          <a:prstGeom prst="roundRect">
            <a:avLst>
              <a:gd name="adj" fmla="val 19444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84" name="文本框 383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4095750" y="1971675"/>
            <a:ext cx="1809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5" name="文本框 384" descr="{&quot;isTemplate&quot;:true,&quot;type&quot;:&quot;text&quot;}"/>
          <p:cNvSpPr txBox="1"/>
          <p:nvPr>
            <p:custDataLst>
              <p:tags r:id="rId11"/>
            </p:custDataLst>
          </p:nvPr>
        </p:nvSpPr>
        <p:spPr>
          <a:xfrm>
            <a:off x="4448175" y="195262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总体方案</a:t>
            </a:r>
            <a:endParaRPr lang="zh-CN" sz="13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6" name="文本框 385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4010025" y="2305050"/>
            <a:ext cx="2752725" cy="4953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60000"/>
              </a:lnSpc>
            </a:pP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一期采用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台自研强流回旋质子加速器，生产锕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-225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、镭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-223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、锗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-68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等创新医用同位素</a:t>
            </a:r>
            <a:endParaRPr lang="zh-CN" sz="101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7" name="圆角矩形 386"/>
          <p:cNvSpPr/>
          <p:nvPr>
            <p:custDataLst>
              <p:tags r:id="rId13"/>
            </p:custDataLst>
          </p:nvPr>
        </p:nvSpPr>
        <p:spPr>
          <a:xfrm>
            <a:off x="571500" y="3533775"/>
            <a:ext cx="3095625" cy="1666875"/>
          </a:xfrm>
          <a:prstGeom prst="roundRect">
            <a:avLst>
              <a:gd name="adj" fmla="val 57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88" name="圆角矩形 387"/>
          <p:cNvSpPr/>
          <p:nvPr>
            <p:custDataLst>
              <p:tags r:id="rId14"/>
            </p:custDataLst>
          </p:nvPr>
        </p:nvSpPr>
        <p:spPr>
          <a:xfrm>
            <a:off x="742950" y="3705225"/>
            <a:ext cx="342900" cy="342900"/>
          </a:xfrm>
          <a:prstGeom prst="roundRect">
            <a:avLst>
              <a:gd name="adj" fmla="val 19444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89" name="文本框 388" descr="{&quot;isTemplate&quot;:true,&quot;type&quot;:&quot;text&quot;}"/>
          <p:cNvSpPr txBox="1"/>
          <p:nvPr>
            <p:custDataLst>
              <p:tags r:id="rId15"/>
            </p:custDataLst>
          </p:nvPr>
        </p:nvSpPr>
        <p:spPr>
          <a:xfrm>
            <a:off x="828675" y="3790950"/>
            <a:ext cx="1809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0" name="文本框 389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1181100" y="377190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一期工程</a:t>
            </a:r>
            <a:endParaRPr lang="zh-CN" sz="13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1" name="文本框 390" descr="{&quot;isTemplate&quot;:true,&quot;type&quot;:&quot;text&quot;}"/>
          <p:cNvSpPr txBox="1"/>
          <p:nvPr>
            <p:custDataLst>
              <p:tags r:id="rId17"/>
            </p:custDataLst>
          </p:nvPr>
        </p:nvSpPr>
        <p:spPr>
          <a:xfrm>
            <a:off x="742950" y="4124325"/>
            <a:ext cx="2752725" cy="74295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60000"/>
              </a:lnSpc>
            </a:pP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占地约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77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亩、建筑面积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3.22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万平方米，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7 </a:t>
            </a: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月完成建设，目前正推进基建竣工验收，同步开展调束与试生产准备</a:t>
            </a:r>
            <a:endParaRPr lang="zh-CN" sz="101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2" name="圆角矩形 391"/>
          <p:cNvSpPr/>
          <p:nvPr>
            <p:custDataLst>
              <p:tags r:id="rId18"/>
            </p:custDataLst>
          </p:nvPr>
        </p:nvSpPr>
        <p:spPr>
          <a:xfrm>
            <a:off x="3838575" y="3533775"/>
            <a:ext cx="3095625" cy="1666875"/>
          </a:xfrm>
          <a:prstGeom prst="roundRect">
            <a:avLst>
              <a:gd name="adj" fmla="val 57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93" name="圆角矩形 392"/>
          <p:cNvSpPr/>
          <p:nvPr>
            <p:custDataLst>
              <p:tags r:id="rId19"/>
            </p:custDataLst>
          </p:nvPr>
        </p:nvSpPr>
        <p:spPr>
          <a:xfrm>
            <a:off x="4010025" y="3705225"/>
            <a:ext cx="342900" cy="342900"/>
          </a:xfrm>
          <a:prstGeom prst="roundRect">
            <a:avLst>
              <a:gd name="adj" fmla="val 19444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94" name="文本框 393" descr="{&quot;isTemplate&quot;:true,&quot;type&quot;:&quot;text&quot;}"/>
          <p:cNvSpPr txBox="1"/>
          <p:nvPr>
            <p:custDataLst>
              <p:tags r:id="rId20"/>
            </p:custDataLst>
          </p:nvPr>
        </p:nvSpPr>
        <p:spPr>
          <a:xfrm>
            <a:off x="4095750" y="3790950"/>
            <a:ext cx="1809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5" name="文本框 394" descr="{&quot;isTemplate&quot;:true,&quot;type&quot;:&quot;text&quot;}"/>
          <p:cNvSpPr txBox="1"/>
          <p:nvPr>
            <p:custDataLst>
              <p:tags r:id="rId21"/>
            </p:custDataLst>
          </p:nvPr>
        </p:nvSpPr>
        <p:spPr>
          <a:xfrm>
            <a:off x="4448175" y="377190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延伸应用</a:t>
            </a:r>
            <a:endParaRPr lang="zh-CN" sz="13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6" name="文本框 395" descr="{&quot;isTemplate&quot;:true,&quot;type&quot;:&quot;text&quot;}"/>
          <p:cNvSpPr txBox="1"/>
          <p:nvPr>
            <p:custDataLst>
              <p:tags r:id="rId22"/>
            </p:custDataLst>
          </p:nvPr>
        </p:nvSpPr>
        <p:spPr>
          <a:xfrm>
            <a:off x="4010025" y="4124325"/>
            <a:ext cx="2752725" cy="4953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60000"/>
              </a:lnSpc>
            </a:pPr>
            <a:r>
              <a:rPr lang="zh-CN" sz="101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同位素研发生产、材料辐照、芯片辐照、辐射生物及核医疗、基础研究等</a:t>
            </a:r>
            <a:endParaRPr lang="zh-CN" sz="101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" name="圆角矩形 398"/>
          <p:cNvSpPr/>
          <p:nvPr/>
        </p:nvSpPr>
        <p:spPr>
          <a:xfrm>
            <a:off x="0" y="5410200"/>
            <a:ext cx="12192000" cy="552450"/>
          </a:xfrm>
          <a:prstGeom prst="roundRect">
            <a:avLst>
              <a:gd name="adj" fmla="val 13793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400" name="圆角矩形 399"/>
          <p:cNvSpPr/>
          <p:nvPr/>
        </p:nvSpPr>
        <p:spPr>
          <a:xfrm>
            <a:off x="228600" y="5553075"/>
            <a:ext cx="47625" cy="26670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401" name="文本框 400" descr="{&quot;isTemplate&quot;:true,&quot;type&quot;:&quot;text&quot;}"/>
          <p:cNvSpPr txBox="1"/>
          <p:nvPr/>
        </p:nvSpPr>
        <p:spPr>
          <a:xfrm>
            <a:off x="447675" y="5591175"/>
            <a:ext cx="63436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坚持一体规划、分两期建设，逐步释放产能——项目已从建设期转入调束与试生产准备期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05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0773" y="1302507"/>
            <a:ext cx="3688589" cy="185066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" r="2764"/>
          <a:stretch>
            <a:fillRect/>
          </a:stretch>
        </p:blipFill>
        <p:spPr>
          <a:xfrm>
            <a:off x="7850505" y="3310890"/>
            <a:ext cx="3703320" cy="1941830"/>
          </a:xfrm>
          <a:prstGeom prst="rect">
            <a:avLst/>
          </a:prstGeom>
        </p:spPr>
      </p:pic>
      <p:pic>
        <p:nvPicPr>
          <p:cNvPr id="3" name="Picture 8" descr="img_logo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353040" y="1047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3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两台自研强流回旋加速器：主要技术指标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504, paddingLeft: 60, paddingRight: 60, paddingTop: 20 }}&gt;&#13;&#10;    &lt;Table&#13;&#10;      style={{ width: '100%', height: 480 }}&#13;&#10;      defaultTextStyle={{ fontSize: 16, textAlign: 'center', color: '#222222' }}&#13;&#10;      defaultCellStyle={{&#13;&#10;        border: {&#13;&#10;          left: { width: 1, color: '#D5DCE5' },&#13;&#10;          right: { width: 1, color: '#D5DCE5' },&#13;&#10;          top: { width: 1, color: '#D5DCE5' },&#13;&#10;          bottom: { width: 1, color: '#D5DCE5' },&#13;&#10;        },&#13;&#10;      }}&#13;&#10;      cells={[&#13;&#10;        [&#13;&#10;          { text: '技术指标', textStyle: { bold: true, color: '#FFFFFF', fontSize: 17 }, cellStyle: { background: { color: '#1F3864' } } },&#13;&#10;          { text: '50 MeV 回旋加速器', textStyle: { bold: true, color: '#FFFFFF', fontSize: 17 }, cellStyle: { background: { color: '#1F3864' } } },&#13;&#10;          { text: '120 MeV 回旋加速器', textStyle: { bold: true, color: '#FFFFFF', fontSize: 17 }, cellStyle: { background: { color: '#1F3864' } } },&#13;&#10;        ],&#13;&#10;        ['加速质子能量', '30–50 MeV（可升级 25–50）', '70–120 MeV（可升级 50–120）'],&#13;&#10;        ['束流强度', '500 μA（可升级 1000 μA）', '500 μA（可升级 1000 μA）'],&#13;&#10;        ['离子源与注入', { text: '负氢离子（H⁻），35 keV 螺旋静电偏转板轴向注入', textStyle: { fontSize: 15 } }, { text: '负氢离子（H⁻），35 keV 螺旋静电偏转板轴向注入', textStyle: { fontSize: 15 } }],&#13;&#10;        ['磁铁类型', { text: '常温螺旋扇形，4 叶片', }, '常温螺旋扇形，4 叶片'],&#13;&#10;        ['高频频率', '65 MHz（谐波数 4）', '45 MHz（谐波数 4）'],&#13;&#10;        ['真空度', '&lt; 2×10⁻⁷ Torr', '&lt; 1×10⁻⁷ Torr'],&#13;&#10;        ['引出方式', { text: '碳膜剥离引出（效率近 100%），双向同时引出', textStyle: { fontSize: 15 } }, { text: '碳膜剥离引出（效率近 100%），双向同时引出', textStyle: { fontSize: 15 } }],&#13;&#10;        ['生产靶配置', '4 个 25 kW 生产靶', '5 个 50 kW 生产靶'],&#13;&#10;      ]}&#13;&#10;    /&gt;&#13;&#10;  &lt;/Box&gt;&#13;&#10;&#13;&#10;  &lt;Box style={{ marginHorizontal: 60, marginTop: 16, height: 58, background: '#F0F5FC', borderRadius: 8, flexDirection: 'row', alignItems: 'center', paddingLeft: 24, paddingRight: 24 }}&gt;&#13;&#10;    &lt;Text style={{ fontSize: 16, color: '#1A2230', lineHeight: 1.6 }}&gt;&#13;&#10;      补充：120 MeV 主磁铁重约 400 吨，最大锻件直径约 6.5 米、重量超 200 吨，创国际上该类型材质最大锻件纪录&#13;&#10;    &lt;/Text&gt;&#13;&#10;  &lt;/Box&gt;&#13;&#10;&#13;&#10;  &lt;Box style={{ position: 'absolute', right: 28, bottom: 16 }}&gt;&#13;&#10;    &lt;Text style={{ fontSize: 14, color: '#9AA3AF' }}&gt;06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矩形 4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571500" y="390525"/>
            <a:ext cx="54864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两台自研强流回旋加速器：主要技术指标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06" name="图片 40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graphicFrame>
        <p:nvGraphicFramePr>
          <p:cNvPr id="407" name="表格 406"/>
          <p:cNvGraphicFramePr/>
          <p:nvPr/>
        </p:nvGraphicFramePr>
        <p:xfrm>
          <a:off x="571500" y="1162050"/>
          <a:ext cx="11049000" cy="4572003"/>
        </p:xfrm>
        <a:graphic>
          <a:graphicData uri="http://schemas.openxmlformats.org/drawingml/2006/table">
            <a:tbl>
              <a:tblPr/>
              <a:tblGrid>
                <a:gridCol w="1446176"/>
                <a:gridCol w="4102100"/>
                <a:gridCol w="5500724"/>
              </a:tblGrid>
              <a:tr h="52139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技术指标</a:t>
                      </a:r>
                      <a:endParaRPr sz="12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 MeV 回旋加速器</a:t>
                      </a:r>
                      <a:endParaRPr sz="12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120 MeV 回旋加速器</a:t>
                      </a:r>
                      <a:endParaRPr sz="12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加速质子能量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30–50 MeV（可升级 25–50）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70–120 MeV（可升级 50–120）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束流强度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500 μA（可升级 1000 μA）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500 μA（可升级 1000 μA）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离子源与注入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负氢离子（H⁻），35 keV 螺旋静电偏转板轴向注入</a:t>
                      </a:r>
                      <a:endParaRPr sz="1125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负氢离子（H⁻），35 keV 螺旋静电偏转板轴向注入</a:t>
                      </a:r>
                      <a:endParaRPr sz="1125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磁铁类型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常温</a:t>
                      </a:r>
                      <a:r>
                        <a:rPr lang="zh-CN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直边</a:t>
                      </a: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扇形，4 叶片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常温螺旋扇形，4 叶片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高频频率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65 MHz（谐波数 4）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 MHz（谐波数 4）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真空度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&lt; 2×10⁻⁷ Torr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&lt; 1×10⁻⁷ Torr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引出方式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碳膜剥离引出，双向同时引出</a:t>
                      </a:r>
                      <a:endParaRPr sz="1125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碳膜剥离引出，双向同时引出</a:t>
                      </a:r>
                      <a:endParaRPr sz="1125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326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生产靶配置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lang="en-US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2+2</a:t>
                      </a:r>
                      <a:r>
                        <a:rPr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endParaRPr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lang="en-US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2+2+</a:t>
                      </a:r>
                      <a:r>
                        <a:rPr lang="en-US" altLang="zh-CN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lang="zh-CN" altLang="en-US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（物理试验</a:t>
                      </a:r>
                      <a:r>
                        <a:rPr lang="zh-CN" altLang="en-US" sz="1200">
                          <a:solidFill>
                            <a:srgbClr val="22222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线）</a:t>
                      </a:r>
                      <a:endParaRPr lang="zh-CN" altLang="en-US" sz="1200">
                        <a:solidFill>
                          <a:srgbClr val="22222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8" name="圆角矩形 407"/>
          <p:cNvSpPr/>
          <p:nvPr/>
        </p:nvSpPr>
        <p:spPr>
          <a:xfrm>
            <a:off x="0" y="5924550"/>
            <a:ext cx="12192000" cy="552450"/>
          </a:xfrm>
          <a:prstGeom prst="roundRect">
            <a:avLst>
              <a:gd name="adj" fmla="val 1379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228600" y="6057900"/>
            <a:ext cx="766762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补充：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120 MeV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主磁铁重约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320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吨，最大锻件直径约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6.5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米、重量超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160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吨，创国际上该类型材质最大锻件纪录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0" name="文本框 409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06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1" name="" descr="&lt;Slide style={{ width: 1280, height: 720, background: '#FFFFFF' }}&gt;&#13;&#10;  &lt;Box style={{ position: 'absolute', left: 130, top: 210, flexDirection: 'row', alignItems: 'center' }}&gt;&#13;&#10;    &lt;Box style={{ width: 4, height: 62, background: '#8FA3C8' }} /&gt;&#13;&#10;    &lt;Text style={{ fontSize: 42, fontWeight: 'bold', color: '#1F3864', marginLeft: 30 }}&gt;二、现阶段进展&lt;/Text&gt;&#13;&#10;  &lt;/Box&gt;&#13;&#10;&#13;&#10;  &lt;Box style={{ position: 'absolute', left: 0, bottom: 0 }}&gt;&#13;&#10;    &lt;svg width={1280} height={230} viewBox='0 0 1280 230'&gt;&#13;&#10;      &lt;path d='M0 100 C 320 34, 760 164, 1280 64 L1280 78 C 760 178, 320 48, 0 114 Z' fill='#E60012' /&gt;&#13;&#10;      &lt;path d='M0 112 C 320 46, 760 176, 1280 76 L1280 92 C 760 192, 320 62, 0 128 Z' fill='#009A44' /&gt;&#13;&#10;      &lt;path d='M0 124 C 320 58, 760 188, 1280 88 L1280 230 L0 230 Z' fill='#1F3864' /&gt;&#13;&#10;    &lt;/svg&gt;&#13;&#10;  &lt;/Box&gt;&#13;&#10;  &lt;Box style={{ position: 'absolute', left: 150, bottom: 52 }}&gt;&#13;&#10;    &lt;Text style={{ fontSize: 62, fontWeight: 'bold', color: '#4A6FB5', letterSpacing: 4 }}&gt;PART 02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矩形 4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13" name="矩形 412"/>
          <p:cNvSpPr/>
          <p:nvPr/>
        </p:nvSpPr>
        <p:spPr>
          <a:xfrm>
            <a:off x="1238250" y="2000250"/>
            <a:ext cx="38100" cy="590550"/>
          </a:xfrm>
          <a:prstGeom prst="rect">
            <a:avLst/>
          </a:prstGeom>
          <a:solidFill>
            <a:srgbClr val="8FA3C8"/>
          </a:solidFill>
        </p:spPr>
        <p:txBody>
          <a:bodyPr/>
          <a:p/>
        </p:txBody>
      </p:sp>
      <p:sp>
        <p:nvSpPr>
          <p:cNvPr id="414" name="文本框 413" descr="{&quot;isTemplate&quot;:true,&quot;type&quot;:&quot;text&quot;}"/>
          <p:cNvSpPr txBox="1"/>
          <p:nvPr/>
        </p:nvSpPr>
        <p:spPr>
          <a:xfrm>
            <a:off x="1562100" y="2057400"/>
            <a:ext cx="2800350" cy="4857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1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二、现阶段进展</a:t>
            </a:r>
            <a:endParaRPr lang="zh-CN" sz="31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5" name="图片 41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667250"/>
            <a:ext cx="12192000" cy="2190750"/>
          </a:xfrm>
          <a:prstGeom prst="rect">
            <a:avLst/>
          </a:prstGeom>
        </p:spPr>
      </p:pic>
      <p:sp>
        <p:nvSpPr>
          <p:cNvPr id="416" name="文本框 415" descr="{&quot;isTemplate&quot;:true,&quot;type&quot;:&quot;text&quot;}"/>
          <p:cNvSpPr txBox="1"/>
          <p:nvPr/>
        </p:nvSpPr>
        <p:spPr>
          <a:xfrm>
            <a:off x="1428750" y="5648325"/>
            <a:ext cx="2790825" cy="714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b="1" spc="300">
                <a:solidFill>
                  <a:srgbClr val="4A6FB5"/>
                </a:solidFill>
                <a:latin typeface="微软雅黑" panose="020B0503020204020204" charset="-122"/>
                <a:ea typeface="微软雅黑" panose="020B0503020204020204" charset="-122"/>
              </a:rPr>
              <a:t>PART 02</a:t>
            </a:r>
            <a:endParaRPr lang="en-US" sz="4650" b="1" spc="300">
              <a:solidFill>
                <a:srgbClr val="4A6F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7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项目里程碑：23 个月，从开工到取证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position: 'absolute', left: 60, top: 118, width: 1160 }}&gt;&#13;&#10;    &lt;Text style={{ fontSize: 15.5, color: '#4A5568', lineHeight: 1.7 }}&gt;&#13;&#10;      2024 年 10 月开工，2026 年 9 月取得甲级非密封场所许可——建设、安装、调试、取证四线并行，&#13;&#10;      两台机器均已出束上靶。&#13;&#10;    &lt;/Text&gt;&#13;&#10;  &lt;/Box&gt;&#13;&#10;&#13;&#10;  {/* 时间轴（整体绝对定位容器，内部坐标即页面坐标） */}&#13;&#10;  &lt;Box style={{ position: 'absolute', left: 0, top: 0, width: 1280, height: 720 }}&gt;&#13;&#10;    &lt;Box style={{ position: 'absolute', left: 175, top: 274, width: 744, height: 4, background: '#E60012' }} /&gt;&#13;&#10;    &lt;Box style={{ position: 'absolute', left: 919, top: 274, width: 186, height: 4, background: '#FBD9A0' }} /&gt;&#13;&#10;&#13;&#10;    {[&#13;&#10;      { d: '2024.10', t: '项目开工', s: '一期工程破土动工，77 亩厂区、3.22 万平方米建筑启动建设', on: false },&#13;&#10;      { d: '2025.10', t: '加速器入场', s: '50 / 120 MeV 两台自研主机及束流线设备陆续进场', on: false },&#13;&#10;      { d: '2025.11', t: 'Ⅰ类射线装置取证', s: '取得Ⅰ类射线装置辐射安全许可，具备安装调试条件', on: false },&#13;&#10;      { d: '2026 年初', t: '安装完成、转入调试', s: '主机、束流线、靶站与控制系统完成安装联调', on: false },&#13;&#10;      { d: '2026.09', t: '甲级场所取证', s: '生态环境部核发甲级非密封辐射安全许可证，具备 Ac-225 生产、销售、使用资质', on: false },&#13;&#10;      { d: '现在', t: '验收与上靶并行', s: '基建竣工验收推进；50 MeV 稳定打靶，120 MeV 首次外靶上靶', on: true },&#13;&#10;    ].map((it, i) =&gt; (&#13;&#10;      &lt;Box key={it.d}&gt;&#13;&#10;        &lt;Box style={{ position: 'absolute', left: 90 + i * 186, top: 210, width: 170 }}&gt;&#13;&#10;          &lt;Text style={{ fontSize: 22, fontWeight: 'bold', color: it.on ? '#D98800' : '#E60012', textAlign: 'center' }}&gt;{it.d}&lt;/Text&gt;&#13;&#10;        &lt;/Box&gt;&#13;&#10;        &lt;Box style={{ position: 'absolute', left: 81 + i * 186, top: 265, width: 18, height: 18, borderRadius: 9, background: it.on ? '#F5A623' : '#E60012' }} /&gt;&#13;&#10;        &lt;Box style={{ position: 'absolute', left: 90 + i * 186, top: 296, width: 170, height: 196, background: it.on ? '#FFF8EC' : '#F7F9FC', border: it.on ? '1px solid #F5A623' : '1px solid #E8EDF5', borderRadius: 8, padding: 14 }}&gt;&#13;&#10;          &lt;Text style={{ fontSize: 15.5, fontWeight: 'bold', color: '#1F3864', lineHeight: 1.45 }}&gt;{it.t}&lt;/Text&gt;&#13;&#10;          &lt;Box style={{ width: 26, height: 3, background: it.on ? '#F5A623' : '#E60012', marginTop: 10, marginBottom: 10 }} /&gt;&#13;&#10;          &lt;Text style={{ fontSize: 12.5, color: '#4A5568', lineHeight: 1.65 }}&gt;{it.s}&lt;/Text&gt;&#13;&#10;        &lt;/Box&gt;&#13;&#10;      &lt;/Box&gt;&#13;&#10;    ))}&#13;&#10;  &lt;/Box&gt;&#13;&#10;&#13;&#10;  &lt;Box style={{ position: 'absolute', left: 60, top: 552, width: 1160, height: 74, background: '#1F3864', borderRadius: 8, flexDirection: 'row', alignItems: 'center', paddingLeft: 26, paddingRight: 26 }}&gt;&#13;&#10;    &lt;Box style={{ width: 5, height: 32, background: '#F5A623', borderRadius: 2 }} /&gt;&#13;&#10;    &lt;Box style={{ marginLeft: 18, flex: 1 }}&gt;&#13;&#10;      &lt;Text style={{ fontSize: 19, fontWeight: 'bold', color: '#FFFFFF' }}&gt;&#13;&#10;        建设、安装、调试、取证四线并行——速度本身就是产业竞争力&#13;&#10;      &lt;/Text&gt;&#13;&#10;      &lt;Text style={{ fontSize: 12, color: '#C9D6EC', marginTop: 8 }}&gt;&#13;&#10;        截至 2026 年 10 月：一期基建验收与束流调强同步推进&#13;&#10;      &lt;/Text&gt;&#13;&#10;    &lt;/Box&gt;&#13;&#10;  &lt;/Box&gt;&#13;&#10;&#13;&#10;  &lt;Box style={{ position: 'absolute', right: 28, bottom: 16 }}&gt;&#13;&#10;    &lt;Text style={{ fontSize: 14, color: '#9AA3AF' }}&gt;08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矩形 4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19" name="文本框 418" descr="{&quot;isTemplate&quot;:true,&quot;type&quot;:&quot;text&quot;}"/>
          <p:cNvSpPr txBox="1"/>
          <p:nvPr/>
        </p:nvSpPr>
        <p:spPr>
          <a:xfrm>
            <a:off x="571500" y="390525"/>
            <a:ext cx="503872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项目里程碑：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23 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个月，从开工到取证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0" name="图片 41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571500" y="1123950"/>
            <a:ext cx="11049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2024 </a:t>
            </a:r>
            <a:r>
              <a:rPr lang="zh-CN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月开工，</a:t>
            </a:r>
            <a:r>
              <a:rPr lang="en-US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9 </a:t>
            </a:r>
            <a:r>
              <a:rPr lang="zh-CN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月取得甲级非密封场所许可——建设、安装、调试、取证四线并行，</a:t>
            </a:r>
            <a:r>
              <a:rPr lang="en-US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16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两台机器均已出束上靶。</a:t>
            </a:r>
            <a:endParaRPr lang="zh-CN" sz="116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2" name="矩形 421"/>
          <p:cNvSpPr/>
          <p:nvPr/>
        </p:nvSpPr>
        <p:spPr>
          <a:xfrm>
            <a:off x="1666875" y="2609850"/>
            <a:ext cx="7086600" cy="38100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23" name="矩形 422"/>
          <p:cNvSpPr/>
          <p:nvPr/>
        </p:nvSpPr>
        <p:spPr>
          <a:xfrm>
            <a:off x="8753475" y="2609850"/>
            <a:ext cx="1771650" cy="38100"/>
          </a:xfrm>
          <a:prstGeom prst="rect">
            <a:avLst/>
          </a:prstGeom>
          <a:solidFill>
            <a:srgbClr val="FBD9A0"/>
          </a:solidFill>
        </p:spPr>
        <p:txBody>
          <a:bodyPr/>
          <a:p/>
        </p:txBody>
      </p:sp>
      <p:sp>
        <p:nvSpPr>
          <p:cNvPr id="424" name="文本框 423" descr="{&quot;isTemplate&quot;:true,&quot;type&quot;:&quot;text&quot;}"/>
          <p:cNvSpPr txBox="1"/>
          <p:nvPr/>
        </p:nvSpPr>
        <p:spPr>
          <a:xfrm>
            <a:off x="85725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2024.10</a:t>
            </a:r>
            <a:endParaRPr lang="en-US"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5" name="圆角矩形 424"/>
          <p:cNvSpPr/>
          <p:nvPr/>
        </p:nvSpPr>
        <p:spPr>
          <a:xfrm>
            <a:off x="151320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26" name="圆角矩形 425"/>
          <p:cNvSpPr/>
          <p:nvPr/>
        </p:nvSpPr>
        <p:spPr>
          <a:xfrm>
            <a:off x="85725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7F9FC"/>
          </a:solidFill>
          <a:ln w="12700">
            <a:solidFill>
              <a:srgbClr val="E8EDF5"/>
            </a:solidFill>
            <a:prstDash val="solid"/>
          </a:ln>
        </p:spPr>
        <p:txBody>
          <a:bodyPr/>
          <a:p/>
        </p:txBody>
      </p:sp>
      <p:sp>
        <p:nvSpPr>
          <p:cNvPr id="427" name="文本框 426" descr="{&quot;isTemplate&quot;:true,&quot;type&quot;:&quot;text&quot;}"/>
          <p:cNvSpPr txBox="1"/>
          <p:nvPr/>
        </p:nvSpPr>
        <p:spPr>
          <a:xfrm>
            <a:off x="99060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项目开工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8" name="矩形 427"/>
          <p:cNvSpPr/>
          <p:nvPr/>
        </p:nvSpPr>
        <p:spPr>
          <a:xfrm>
            <a:off x="990600" y="3305175"/>
            <a:ext cx="2476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29" name="文本框 428" descr="{&quot;isTemplate&quot;:true,&quot;type&quot;:&quot;text&quot;}"/>
          <p:cNvSpPr txBox="1"/>
          <p:nvPr/>
        </p:nvSpPr>
        <p:spPr>
          <a:xfrm>
            <a:off x="990600" y="3429000"/>
            <a:ext cx="1352550" cy="7143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一期工程破土动工，</a:t>
            </a: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77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亩厂区、</a:t>
            </a: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3.22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万平方米建筑启动建设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" name="文本框 429" descr="{&quot;isTemplate&quot;:true,&quot;type&quot;:&quot;text&quot;}"/>
          <p:cNvSpPr txBox="1"/>
          <p:nvPr/>
        </p:nvSpPr>
        <p:spPr>
          <a:xfrm>
            <a:off x="262890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2025.10</a:t>
            </a:r>
            <a:endParaRPr lang="en-US"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1" name="圆角矩形 430"/>
          <p:cNvSpPr/>
          <p:nvPr/>
        </p:nvSpPr>
        <p:spPr>
          <a:xfrm>
            <a:off x="254317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32" name="圆角矩形 431"/>
          <p:cNvSpPr/>
          <p:nvPr/>
        </p:nvSpPr>
        <p:spPr>
          <a:xfrm>
            <a:off x="262890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7F9FC"/>
          </a:solidFill>
          <a:ln w="12700">
            <a:solidFill>
              <a:srgbClr val="E8EDF5"/>
            </a:solidFill>
            <a:prstDash val="solid"/>
          </a:ln>
        </p:spPr>
        <p:txBody>
          <a:bodyPr/>
          <a:p/>
        </p:txBody>
      </p:sp>
      <p:sp>
        <p:nvSpPr>
          <p:cNvPr id="433" name="文本框 432" descr="{&quot;isTemplate&quot;:true,&quot;type&quot;:&quot;text&quot;}"/>
          <p:cNvSpPr txBox="1"/>
          <p:nvPr/>
        </p:nvSpPr>
        <p:spPr>
          <a:xfrm>
            <a:off x="276225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加速器入场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4" name="矩形 433"/>
          <p:cNvSpPr/>
          <p:nvPr/>
        </p:nvSpPr>
        <p:spPr>
          <a:xfrm>
            <a:off x="2762250" y="3305175"/>
            <a:ext cx="2476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35" name="文本框 434" descr="{&quot;isTemplate&quot;:true,&quot;type&quot;:&quot;text&quot;}"/>
          <p:cNvSpPr txBox="1"/>
          <p:nvPr/>
        </p:nvSpPr>
        <p:spPr>
          <a:xfrm>
            <a:off x="2762250" y="3429000"/>
            <a:ext cx="1352550" cy="7143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50 / 120 MeV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两台自研主机及束流线设备陆续进场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6" name="文本框 435" descr="{&quot;isTemplate&quot;:true,&quot;type&quot;:&quot;text&quot;}"/>
          <p:cNvSpPr txBox="1"/>
          <p:nvPr/>
        </p:nvSpPr>
        <p:spPr>
          <a:xfrm>
            <a:off x="440055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2025.11</a:t>
            </a:r>
            <a:endParaRPr lang="en-US"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7" name="圆角矩形 436"/>
          <p:cNvSpPr/>
          <p:nvPr/>
        </p:nvSpPr>
        <p:spPr>
          <a:xfrm>
            <a:off x="431482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38" name="圆角矩形 437"/>
          <p:cNvSpPr/>
          <p:nvPr/>
        </p:nvSpPr>
        <p:spPr>
          <a:xfrm>
            <a:off x="440055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7F9FC"/>
          </a:solidFill>
          <a:ln w="12700">
            <a:solidFill>
              <a:srgbClr val="E8EDF5"/>
            </a:solidFill>
            <a:prstDash val="solid"/>
          </a:ln>
        </p:spPr>
        <p:txBody>
          <a:bodyPr/>
          <a:p/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453390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Ⅰ类射线装置取证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0" name="矩形 439"/>
          <p:cNvSpPr/>
          <p:nvPr/>
        </p:nvSpPr>
        <p:spPr>
          <a:xfrm>
            <a:off x="4533900" y="3305175"/>
            <a:ext cx="2476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41" name="文本框 440" descr="{&quot;isTemplate&quot;:true,&quot;type&quot;:&quot;text&quot;}"/>
          <p:cNvSpPr txBox="1"/>
          <p:nvPr/>
        </p:nvSpPr>
        <p:spPr>
          <a:xfrm>
            <a:off x="4533900" y="3429000"/>
            <a:ext cx="1352550" cy="7143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取得Ⅰ类射线装置辐射安全许可，具备安装调试条件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2" name="文本框 441" descr="{&quot;isTemplate&quot;:true,&quot;type&quot;:&quot;text&quot;}"/>
          <p:cNvSpPr txBox="1"/>
          <p:nvPr/>
        </p:nvSpPr>
        <p:spPr>
          <a:xfrm>
            <a:off x="617220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年初</a:t>
            </a:r>
            <a:endParaRPr lang="zh-CN"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3" name="圆角矩形 442"/>
          <p:cNvSpPr/>
          <p:nvPr/>
        </p:nvSpPr>
        <p:spPr>
          <a:xfrm>
            <a:off x="608647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44" name="圆角矩形 443"/>
          <p:cNvSpPr/>
          <p:nvPr/>
        </p:nvSpPr>
        <p:spPr>
          <a:xfrm>
            <a:off x="617220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7F9FC"/>
          </a:solidFill>
          <a:ln w="12700">
            <a:solidFill>
              <a:srgbClr val="E8EDF5"/>
            </a:solidFill>
            <a:prstDash val="solid"/>
          </a:ln>
        </p:spPr>
        <p:txBody>
          <a:bodyPr/>
          <a:p/>
        </p:txBody>
      </p:sp>
      <p:sp>
        <p:nvSpPr>
          <p:cNvPr id="445" name="文本框 444" descr="{&quot;isTemplate&quot;:true,&quot;type&quot;:&quot;text&quot;}"/>
          <p:cNvSpPr txBox="1"/>
          <p:nvPr/>
        </p:nvSpPr>
        <p:spPr>
          <a:xfrm>
            <a:off x="630555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安装完成、转入调试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6" name="矩形 445"/>
          <p:cNvSpPr/>
          <p:nvPr/>
        </p:nvSpPr>
        <p:spPr>
          <a:xfrm>
            <a:off x="6305550" y="3305175"/>
            <a:ext cx="2476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47" name="文本框 446" descr="{&quot;isTemplate&quot;:true,&quot;type&quot;:&quot;text&quot;}"/>
          <p:cNvSpPr txBox="1"/>
          <p:nvPr/>
        </p:nvSpPr>
        <p:spPr>
          <a:xfrm>
            <a:off x="6305550" y="3429000"/>
            <a:ext cx="135255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加速器、束流线、靶站与气动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传输系统完成安装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8" name="文本框 447" descr="{&quot;isTemplate&quot;:true,&quot;type&quot;:&quot;text&quot;}"/>
          <p:cNvSpPr txBox="1"/>
          <p:nvPr/>
        </p:nvSpPr>
        <p:spPr>
          <a:xfrm>
            <a:off x="794385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2026.09</a:t>
            </a:r>
            <a:endParaRPr lang="en-US"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9" name="圆角矩形 448"/>
          <p:cNvSpPr/>
          <p:nvPr/>
        </p:nvSpPr>
        <p:spPr>
          <a:xfrm>
            <a:off x="785812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50" name="圆角矩形 449"/>
          <p:cNvSpPr/>
          <p:nvPr/>
        </p:nvSpPr>
        <p:spPr>
          <a:xfrm>
            <a:off x="794385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7F9FC"/>
          </a:solidFill>
          <a:ln w="12700">
            <a:solidFill>
              <a:srgbClr val="E8EDF5"/>
            </a:solidFill>
            <a:prstDash val="solid"/>
          </a:ln>
        </p:spPr>
        <p:txBody>
          <a:bodyPr/>
          <a:p/>
        </p:txBody>
      </p:sp>
      <p:sp>
        <p:nvSpPr>
          <p:cNvPr id="451" name="文本框 450" descr="{&quot;isTemplate&quot;:true,&quot;type&quot;:&quot;text&quot;}"/>
          <p:cNvSpPr txBox="1"/>
          <p:nvPr/>
        </p:nvSpPr>
        <p:spPr>
          <a:xfrm>
            <a:off x="807720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甲级场所取证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2" name="矩形 451"/>
          <p:cNvSpPr/>
          <p:nvPr/>
        </p:nvSpPr>
        <p:spPr>
          <a:xfrm>
            <a:off x="8077200" y="3305175"/>
            <a:ext cx="2476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53" name="文本框 452" descr="{&quot;isTemplate&quot;:true,&quot;type&quot;:&quot;text&quot;}"/>
          <p:cNvSpPr txBox="1"/>
          <p:nvPr/>
        </p:nvSpPr>
        <p:spPr>
          <a:xfrm>
            <a:off x="8077200" y="3429000"/>
            <a:ext cx="1352550" cy="942975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65000"/>
              </a:lnSpc>
            </a:pP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生态环境部核发甲级非密封辐射安全许可证，具备</a:t>
            </a: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Ac-225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生产、销售、使用资质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4" name="文本框 453" descr="{&quot;isTemplate&quot;:true,&quot;type&quot;:&quot;text&quot;}"/>
          <p:cNvSpPr txBox="1"/>
          <p:nvPr/>
        </p:nvSpPr>
        <p:spPr>
          <a:xfrm>
            <a:off x="9715500" y="2000250"/>
            <a:ext cx="1619250" cy="2571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650" b="1">
                <a:solidFill>
                  <a:srgbClr val="D98800"/>
                </a:solidFill>
                <a:latin typeface="微软雅黑" panose="020B0503020204020204" charset="-122"/>
                <a:ea typeface="微软雅黑" panose="020B0503020204020204" charset="-122"/>
              </a:rPr>
              <a:t>现在</a:t>
            </a:r>
            <a:endParaRPr lang="zh-CN" sz="1650" b="1">
              <a:solidFill>
                <a:srgbClr val="D988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5" name="圆角矩形 454"/>
          <p:cNvSpPr/>
          <p:nvPr/>
        </p:nvSpPr>
        <p:spPr>
          <a:xfrm>
            <a:off x="9629775" y="2524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456" name="圆角矩形 455"/>
          <p:cNvSpPr/>
          <p:nvPr/>
        </p:nvSpPr>
        <p:spPr>
          <a:xfrm>
            <a:off x="9715500" y="2819400"/>
            <a:ext cx="1619250" cy="1866900"/>
          </a:xfrm>
          <a:prstGeom prst="roundRect">
            <a:avLst>
              <a:gd name="adj" fmla="val 4706"/>
            </a:avLst>
          </a:prstGeom>
          <a:solidFill>
            <a:srgbClr val="FFF8EC"/>
          </a:solidFill>
          <a:ln w="12700">
            <a:solidFill>
              <a:srgbClr val="F5A623"/>
            </a:solidFill>
            <a:prstDash val="solid"/>
          </a:ln>
        </p:spPr>
        <p:txBody>
          <a:bodyPr/>
          <a:p/>
        </p:txBody>
      </p:sp>
      <p:sp>
        <p:nvSpPr>
          <p:cNvPr id="457" name="文本框 456" descr="{&quot;isTemplate&quot;:true,&quot;type&quot;:&quot;text&quot;}"/>
          <p:cNvSpPr txBox="1"/>
          <p:nvPr/>
        </p:nvSpPr>
        <p:spPr>
          <a:xfrm>
            <a:off x="9848850" y="2952750"/>
            <a:ext cx="1352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6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验收与上靶并行</a:t>
            </a:r>
            <a:endParaRPr lang="zh-CN" sz="116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8" name="矩形 457"/>
          <p:cNvSpPr/>
          <p:nvPr/>
        </p:nvSpPr>
        <p:spPr>
          <a:xfrm>
            <a:off x="9848850" y="3305175"/>
            <a:ext cx="247650" cy="28575"/>
          </a:xfrm>
          <a:prstGeom prst="rect">
            <a:avLst/>
          </a:prstGeom>
          <a:solidFill>
            <a:srgbClr val="F5A623"/>
          </a:solidFill>
        </p:spPr>
        <p:txBody>
          <a:bodyPr/>
          <a:p/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9848850" y="3429000"/>
            <a:ext cx="1352550" cy="7143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基建竣工验收推进；</a:t>
            </a: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50 MeV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稳定打靶，</a:t>
            </a:r>
            <a:r>
              <a:rPr lang="en-US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120 MeV </a:t>
            </a:r>
            <a:r>
              <a:rPr lang="zh-CN" sz="9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首次外靶上靶</a:t>
            </a:r>
            <a:endParaRPr lang="zh-CN" sz="9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0" name="圆角矩形 459"/>
          <p:cNvSpPr/>
          <p:nvPr/>
        </p:nvSpPr>
        <p:spPr>
          <a:xfrm>
            <a:off x="571500" y="5257800"/>
            <a:ext cx="11049000" cy="704850"/>
          </a:xfrm>
          <a:prstGeom prst="roundRect">
            <a:avLst>
              <a:gd name="adj" fmla="val 10811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461" name="圆角矩形 460"/>
          <p:cNvSpPr/>
          <p:nvPr/>
        </p:nvSpPr>
        <p:spPr>
          <a:xfrm>
            <a:off x="819150" y="5457825"/>
            <a:ext cx="47625" cy="30480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462" name="文本框 461" descr="{&quot;isTemplate&quot;:true,&quot;type&quot;:&quot;text&quot;}"/>
          <p:cNvSpPr txBox="1"/>
          <p:nvPr/>
        </p:nvSpPr>
        <p:spPr>
          <a:xfrm>
            <a:off x="1038225" y="5391150"/>
            <a:ext cx="1033462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建设、安装、调试、取证四线并行——速度本身就是产业竞争力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3" name="文本框 462" descr="{&quot;isTemplate&quot;:true,&quot;type&quot;:&quot;text&quot;}"/>
          <p:cNvSpPr txBox="1"/>
          <p:nvPr/>
        </p:nvSpPr>
        <p:spPr>
          <a:xfrm>
            <a:off x="1038225" y="5686425"/>
            <a:ext cx="1033462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截至</a:t>
            </a:r>
            <a:r>
              <a:rPr lang="en-US" sz="90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 2026 </a:t>
            </a:r>
            <a:r>
              <a:rPr lang="zh-CN" sz="90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90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90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月：一期基建验收与束流调强同步推进</a:t>
            </a:r>
            <a:endParaRPr lang="zh-CN" sz="900">
              <a:solidFill>
                <a:srgbClr val="C9D6E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4" name="文本框 463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08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220" y="10223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5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50 MeV 强流回旋加速器：两轮调束全部达标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460, paddingLeft: 60, paddingRight: 60, paddingTop: 22, flexDirection: 'row' }}&gt;&#13;&#10;    &lt;Box style={{ flex: 1, background: '#F0F5FC', borderRadius: 10, padding: 26, marginRight: 24 }}&gt;&#13;&#10;      &lt;Box style={{ flexDirection: 'row', alignItems: 'center', marginBottom: 14 }}&gt;&#13;&#10;        &lt;Box style={{ background: '#009A44', borderRadius: 6, paddingLeft: 16, paddingRight: 16, paddingTop: 8, paddingBottom: 8 }}&gt;&#13;&#10;          &lt;Text style={{ fontSize: 17, fontWeight: 'bold', color: '#FFFFFF' }}&gt;第一轮 · 小束流（2026 年 5 月）&lt;/Text&gt;&#13;&#10;        &lt;/Box&gt;&#13;&#10;      &lt;/Box&gt;&#13;&#10;      {[&#13;&#10;        '完成全流程首次贯通：离子源 → 注入 → 加速 → 剥离引出 → 束流线 → 上靶',&#13;&#10;        '内靶测得 201.5 μA（源引出 2.8 mA）；靶站靶头 1.36 μA',&#13;&#10;        '验证物理设计、技术路线、加工制造及安装等工程实践，达到预期设计指标',&#13;&#10;      ].map((t, i) =&gt; (&#13;&#10;        &lt;Box key={i} style={{ flexDirection: 'row', alignItems: 'flex-start', marginBottom: 14 }}&gt;&#13;&#10;          &lt;Box style={{ width: 12, height: 12, borderRadius: 6, background: '#009A44', marginTop: 8 }} /&gt;&#13;&#10;          &lt;Text style={{ flex: 1, fontSize: 16, color: '#1A2230', lineHeight: 1.65, marginLeft: 12 }}&gt;{t}&lt;/Text&gt;&#13;&#10;        &lt;/Box&gt;&#13;&#10;      ))}&#13;&#10;    &lt;/Box&gt;&#13;&#10;&#13;&#10;    &lt;Box style={{ flex: 1, background: '#F0F5FC', borderRadius: 10, padding: 26 }}&gt;&#13;&#10;      &lt;Box style={{ flexDirection: 'row', alignItems: 'center', marginBottom: 14 }}&gt;&#13;&#10;        &lt;Box style={{ background: '#E60012', borderRadius: 6, paddingLeft: 16, paddingRight: 16, paddingTop: 8, paddingBottom: 8 }}&gt;&#13;&#10;          &lt;Text style={{ fontSize: 17, fontWeight: 'bold', color: '#FFFFFF' }}&gt;第二轮 · 大束流（2026 年 7–8 月）&lt;/Text&gt;&#13;&#10;        &lt;/Box&gt;&#13;&#10;      &lt;/Box&gt;&#13;&#10;      {[&#13;&#10;        '内靶 135 μA（源 1.3 mA）；北向束流线首次大束流上靶',&#13;&#10;        '靶头流强由 5 μA 提升至 50 μA，实现一个数量级的跨越',&#13;&#10;        '连续约 3 小时稳定打靶：内靶 48 μA / 靶头 41 μA，无趋势性漂移',&#13;&#10;      ].map((t, i) =&gt; (&#13;&#10;        &lt;Box key={i} style={{ flexDirection: 'row', alignItems: 'flex-start', marginBottom: 14 }}&gt;&#13;&#10;          &lt;Box style={{ width: 12, height: 12, borderRadius: 6, background: '#E60012', marginTop: 8 }} /&gt;&#13;&#10;          &lt;Text style={{ flex: 1, fontSize: 16, color: '#1A2230', lineHeight: 1.65, marginLeft: 12 }}&gt;{t}&lt;/Text&gt;&#13;&#10;        &lt;/Box&gt;&#13;&#10;      ))}&#13;&#10;    &lt;/Box&gt;&#13;&#10;  &lt;/Box&gt;&#13;&#10;&#13;&#10;  &lt;Box style={{ marginHorizontal: 60, height: 70, background: '#1F3864', borderRadius: 8, flexDirection: 'row', alignItems: 'center', paddingLeft: 28, paddingRight: 28 }}&gt;&#13;&#10;    &lt;Box style={{ width: 5, height: 32, background: '#F5A623', borderRadius: 2 }} /&gt;&#13;&#10;    &lt;Text style={{ fontSize: 19, fontWeight: 'bold', color: '#FFFFFF', marginLeft: 20 }}&gt;&#13;&#10;      50 μA 量级连续稳定运行能力已经具备，达到阶段性验收，为后续工程化运行与生产应用奠定基础&#13;&#10;    &lt;/Text&gt;&#13;&#10;  &lt;/Box&gt;&#13;&#10;&#13;&#10;  &lt;Box style={{ position: 'absolute', right: 28, bottom: 16 }}&gt;&#13;&#10;    &lt;Text style={{ fontSize: 14, color: '#9AA3AF' }}&gt;09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矩形 4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67" name="文本框 466" descr="{&quot;isTemplate&quot;:true,&quot;type&quot;:&quot;text&quot;}"/>
          <p:cNvSpPr txBox="1"/>
          <p:nvPr/>
        </p:nvSpPr>
        <p:spPr>
          <a:xfrm>
            <a:off x="571500" y="390525"/>
            <a:ext cx="614362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50 MeV 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强流回旋加速器：两轮调束全部达标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68" name="图片 46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469" name="圆角矩形 468"/>
          <p:cNvSpPr/>
          <p:nvPr/>
        </p:nvSpPr>
        <p:spPr>
          <a:xfrm>
            <a:off x="571500" y="1181100"/>
            <a:ext cx="5410200" cy="4171950"/>
          </a:xfrm>
          <a:prstGeom prst="roundRect">
            <a:avLst>
              <a:gd name="adj" fmla="val 228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470" name="圆角矩形 469"/>
          <p:cNvSpPr/>
          <p:nvPr/>
        </p:nvSpPr>
        <p:spPr>
          <a:xfrm>
            <a:off x="819150" y="1428750"/>
            <a:ext cx="2743200" cy="352425"/>
          </a:xfrm>
          <a:prstGeom prst="roundRect">
            <a:avLst>
              <a:gd name="adj" fmla="val 16216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471" name="文本框 470" descr="{&quot;isTemplate&quot;:true,&quot;type&quot;:&quot;text&quot;}"/>
          <p:cNvSpPr txBox="1"/>
          <p:nvPr/>
        </p:nvSpPr>
        <p:spPr>
          <a:xfrm>
            <a:off x="971550" y="1504950"/>
            <a:ext cx="24384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第一轮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小束流（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月）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2" name="圆角矩形 471"/>
          <p:cNvSpPr/>
          <p:nvPr/>
        </p:nvSpPr>
        <p:spPr>
          <a:xfrm>
            <a:off x="819150" y="205168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1047750" y="1914525"/>
            <a:ext cx="46863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完成全流程首次贯通：离子源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注入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加速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剥离引出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束流线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上靶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4" name="圆角矩形 473"/>
          <p:cNvSpPr/>
          <p:nvPr/>
        </p:nvSpPr>
        <p:spPr>
          <a:xfrm>
            <a:off x="819150" y="278447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475" name="文本框 474" descr="{&quot;isTemplate&quot;:true,&quot;type&quot;:&quot;text&quot;}"/>
          <p:cNvSpPr txBox="1"/>
          <p:nvPr/>
        </p:nvSpPr>
        <p:spPr>
          <a:xfrm>
            <a:off x="1047750" y="2657475"/>
            <a:ext cx="46863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内靶测得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201.5 μA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（源引出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2.8 mA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）；靶站靶头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1.36 μA</a:t>
            </a:r>
            <a:endParaRPr lang="en-US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6" name="圆角矩形 475"/>
          <p:cNvSpPr/>
          <p:nvPr/>
        </p:nvSpPr>
        <p:spPr>
          <a:xfrm>
            <a:off x="819150" y="322262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477" name="文本框 476" descr="{&quot;isTemplate&quot;:true,&quot;type&quot;:&quot;text&quot;}"/>
          <p:cNvSpPr txBox="1"/>
          <p:nvPr/>
        </p:nvSpPr>
        <p:spPr>
          <a:xfrm>
            <a:off x="1047750" y="3095625"/>
            <a:ext cx="46863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验证物理设计、技术路线、加工制造及安装等工程实践，达到预期设计指标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8" name="圆角矩形 477"/>
          <p:cNvSpPr/>
          <p:nvPr/>
        </p:nvSpPr>
        <p:spPr>
          <a:xfrm>
            <a:off x="6210300" y="1181100"/>
            <a:ext cx="5410200" cy="4171950"/>
          </a:xfrm>
          <a:prstGeom prst="roundRect">
            <a:avLst>
              <a:gd name="adj" fmla="val 228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479" name="圆角矩形 478"/>
          <p:cNvSpPr/>
          <p:nvPr/>
        </p:nvSpPr>
        <p:spPr>
          <a:xfrm>
            <a:off x="6457950" y="1428750"/>
            <a:ext cx="2924175" cy="352425"/>
          </a:xfrm>
          <a:prstGeom prst="roundRect">
            <a:avLst>
              <a:gd name="adj" fmla="val 16216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80" name="文本框 479" descr="{&quot;isTemplate&quot;:true,&quot;type&quot;:&quot;text&quot;}"/>
          <p:cNvSpPr txBox="1"/>
          <p:nvPr/>
        </p:nvSpPr>
        <p:spPr>
          <a:xfrm>
            <a:off x="6610350" y="1504950"/>
            <a:ext cx="26193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第二轮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大束流（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7–8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月）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1" name="圆角矩形 480"/>
          <p:cNvSpPr/>
          <p:nvPr/>
        </p:nvSpPr>
        <p:spPr>
          <a:xfrm>
            <a:off x="6457950" y="205168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82" name="文本框 481" descr="{&quot;isTemplate&quot;:true,&quot;type&quot;:&quot;text&quot;}"/>
          <p:cNvSpPr txBox="1"/>
          <p:nvPr/>
        </p:nvSpPr>
        <p:spPr>
          <a:xfrm>
            <a:off x="6686550" y="1914525"/>
            <a:ext cx="46863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内靶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135 μA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（源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1.3 mA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）；北向束流线首次大束流上靶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3" name="圆角矩形 482"/>
          <p:cNvSpPr/>
          <p:nvPr/>
        </p:nvSpPr>
        <p:spPr>
          <a:xfrm>
            <a:off x="6457950" y="247967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84" name="文本框 483" descr="{&quot;isTemplate&quot;:true,&quot;type&quot;:&quot;text&quot;}"/>
          <p:cNvSpPr txBox="1"/>
          <p:nvPr/>
        </p:nvSpPr>
        <p:spPr>
          <a:xfrm>
            <a:off x="6686550" y="2352675"/>
            <a:ext cx="46863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靶头流强由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5 μA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提升至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50 μA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，实现一个数量级的跨越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5" name="圆角矩形 484"/>
          <p:cNvSpPr/>
          <p:nvPr/>
        </p:nvSpPr>
        <p:spPr>
          <a:xfrm>
            <a:off x="6457950" y="292798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486" name="文本框 485" descr="{&quot;isTemplate&quot;:true,&quot;type&quot;:&quot;text&quot;}"/>
          <p:cNvSpPr txBox="1"/>
          <p:nvPr/>
        </p:nvSpPr>
        <p:spPr>
          <a:xfrm>
            <a:off x="6686550" y="2790825"/>
            <a:ext cx="46863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连续约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小时稳定打靶：内靶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48 μA /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靶头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41 μA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，无趋势性漂移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7" name="圆角矩形 486"/>
          <p:cNvSpPr/>
          <p:nvPr/>
        </p:nvSpPr>
        <p:spPr>
          <a:xfrm>
            <a:off x="0" y="5353050"/>
            <a:ext cx="12192000" cy="666750"/>
          </a:xfrm>
          <a:prstGeom prst="roundRect">
            <a:avLst>
              <a:gd name="adj" fmla="val 11429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488" name="圆角矩形 487"/>
          <p:cNvSpPr/>
          <p:nvPr/>
        </p:nvSpPr>
        <p:spPr>
          <a:xfrm>
            <a:off x="266700" y="5534025"/>
            <a:ext cx="47625" cy="30480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489" name="文本框 488" descr="{&quot;isTemplate&quot;:true,&quot;type&quot;:&quot;text&quot;}"/>
          <p:cNvSpPr txBox="1"/>
          <p:nvPr/>
        </p:nvSpPr>
        <p:spPr>
          <a:xfrm>
            <a:off x="504825" y="5581650"/>
            <a:ext cx="782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50 μA </a:t>
            </a: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量级连续稳定运行能力已经具备，达到阶段性验收，为后续工程化运行与生产应用奠定基础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0" name="文本框 489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09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调束画面 · 50 MeV：从内靶到靶头的完整记录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{/* 图片占位框（重建后由后处理脚本插图） */}&#13;&#10;  &lt;Box style={{ position: 'absolute', left: 60, top: 126, width: 560, height: 240, background: '#EDF1F6', border: '1px solid #DDE5F0', borderRadius: 6 }} /&gt;&#13;&#10;  &lt;Box style={{ position: 'absolute', left: 660, top: 126, width: 560, height: 240, background: '#EDF1F6', border: '1px solid #DDE5F0', borderRadius: 6 }} /&gt;&#13;&#10;  &lt;Box style={{ position: 'absolute', left: 60, top: 404, width: 560, height: 240, background: '#EDF1F6', border: '1px solid #DDE5F0', borderRadius: 6 }} /&gt;&#13;&#10;  &lt;Box style={{ position: 'absolute', left: 660, top: 404, width: 560, height: 240, background: '#EDF1F6', border: '1px solid #DDE5F0', borderRadius: 6 }} /&gt;&#13;&#10;&#13;&#10;  {/* 图注 */}&#13;&#10;  &lt;Box style={{ position: 'absolute', left: 60, top: 372, width: 560, height: 22, flexDirection: 'row', alignItems: 'center' }}&gt;&#13;&#10;    &lt;Box style={{ width: 4, height: 14, background: '#E60012', borderRadius: 2 }} /&gt;&#13;&#10;    &lt;Text style={{ fontSize: 13, color: '#4A5568', marginLeft: 8 }}&gt;内靶调束主控界面：内靶 44.5 μA（首轮小束流调试，2026.05）&lt;/Text&gt;&#13;&#10;  &lt;/Box&gt;&#13;&#10;  &lt;Box style={{ position: 'absolute', left: 660, top: 372, width: 560, height: 22, flexDirection: 'row', alignItems: 'center' }}&gt;&#13;&#10;    &lt;Box style={{ width: 4, height: 14, background: '#E60012', borderRadius: 2 }} /&gt;&#13;&#10;    &lt;Text style={{ fontSize: 13, color: '#4A5568', marginLeft: 8 }}&gt;注入线荧光靶束斑：束斑对中良好，用于注入线匹配调试&lt;/Text&gt;&#13;&#10;  &lt;/Box&gt;&#13;&#10;  &lt;Box style={{ position: 'absolute', left: 60, top: 650, width: 560, height: 22, flexDirection: 'row', alignItems: 'center' }}&gt;&#13;&#10;    &lt;Box style={{ width: 4, height: 14, background: '#E60012', borderRadius: 2 }} /&gt;&#13;&#10;    &lt;Text style={{ fontSize: 13, color: '#4A5568', marginLeft: 8 }}&gt;大束流上靶主控与靶厅视频监控：靶头 50 μA（2026.07）&lt;/Text&gt;&#13;&#10;  &lt;/Box&gt;&#13;&#10;  &lt;Box style={{ position: 'absolute', left: 660, top: 650, width: 560, height: 22, flexDirection: 'row', alignItems: 'center' }}&gt;&#13;&#10;    &lt;Box style={{ width: 4, height: 14, background: '#E60012', borderRadius: 2 }} /&gt;&#13;&#10;    &lt;Text style={{ fontSize: 13, color: '#4A5568', marginLeft: 8 }}&gt;长时间稳定运行：连续约 3 小时取数，内靶 48 μA / 靶头 41 μA&lt;/Text&gt;&#13;&#10;  &lt;/Box&gt;&#13;&#10;&#13;&#10;  &lt;Box style={{ position: 'absolute', left: 60, bottom: 16 }}&gt;&#13;&#10;    &lt;Text style={{ fontSize: 11.5, color: '#9AA3AF' }}&gt;画面来源：《50MeV 强流回旋加速器束流调试报告》（2026 年 10 月），均为控制系统实际运行截图&lt;/Text&gt;&#13;&#10;  &lt;/Box&gt;&#13;&#10;&#13;&#10;  &lt;Box style={{ position: 'absolute', right: 28, bottom: 16 }}&gt;&#13;&#10;    &lt;Text style={{ fontSize: 14, color: '#9AA3AF' }}&gt;10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571500" y="390525"/>
            <a:ext cx="637222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调束画面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 · 50 MeV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：从内靶到靶头的完整记录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571500" y="1200150"/>
            <a:ext cx="5334000" cy="2286000"/>
          </a:xfrm>
          <a:prstGeom prst="roundRect">
            <a:avLst>
              <a:gd name="adj" fmla="val 2500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14" name="圆角矩形 13"/>
          <p:cNvSpPr/>
          <p:nvPr>
            <p:custDataLst>
              <p:tags r:id="rId4"/>
            </p:custDataLst>
          </p:nvPr>
        </p:nvSpPr>
        <p:spPr>
          <a:xfrm>
            <a:off x="6286500" y="1200150"/>
            <a:ext cx="5334000" cy="2286000"/>
          </a:xfrm>
          <a:prstGeom prst="roundRect">
            <a:avLst>
              <a:gd name="adj" fmla="val 2500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15" name="圆角矩形 14"/>
          <p:cNvSpPr/>
          <p:nvPr>
            <p:custDataLst>
              <p:tags r:id="rId5"/>
            </p:custDataLst>
          </p:nvPr>
        </p:nvSpPr>
        <p:spPr>
          <a:xfrm>
            <a:off x="571500" y="3848100"/>
            <a:ext cx="5334000" cy="2286000"/>
          </a:xfrm>
          <a:prstGeom prst="roundRect">
            <a:avLst>
              <a:gd name="adj" fmla="val 2500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16" name="圆角矩形 15"/>
          <p:cNvSpPr/>
          <p:nvPr>
            <p:custDataLst>
              <p:tags r:id="rId6"/>
            </p:custDataLst>
          </p:nvPr>
        </p:nvSpPr>
        <p:spPr>
          <a:xfrm>
            <a:off x="6286500" y="3848100"/>
            <a:ext cx="5334000" cy="2286000"/>
          </a:xfrm>
          <a:prstGeom prst="roundRect">
            <a:avLst>
              <a:gd name="adj" fmla="val 2500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17" name="圆角矩形 16"/>
          <p:cNvSpPr/>
          <p:nvPr>
            <p:custDataLst>
              <p:tags r:id="rId7"/>
            </p:custDataLst>
          </p:nvPr>
        </p:nvSpPr>
        <p:spPr>
          <a:xfrm>
            <a:off x="571500" y="358140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18" name="文本框 17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685800" y="3571875"/>
            <a:ext cx="35528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内靶调束主控界面：内靶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44.5 μA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（首轮小束流调试，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2026.05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圆角矩形 18"/>
          <p:cNvSpPr/>
          <p:nvPr>
            <p:custDataLst>
              <p:tags r:id="rId9"/>
            </p:custDataLst>
          </p:nvPr>
        </p:nvSpPr>
        <p:spPr>
          <a:xfrm>
            <a:off x="6286500" y="358140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0" name="文本框 19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6400800" y="3571875"/>
            <a:ext cx="30956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注入线荧光靶束斑：束斑对中良好，用于注入线匹配调试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圆角矩形 20"/>
          <p:cNvSpPr/>
          <p:nvPr>
            <p:custDataLst>
              <p:tags r:id="rId11"/>
            </p:custDataLst>
          </p:nvPr>
        </p:nvSpPr>
        <p:spPr>
          <a:xfrm>
            <a:off x="571500" y="622935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2" name="文本框 21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685800" y="6219825"/>
            <a:ext cx="32099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大束流上靶主控与靶厅视频监控：靶头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50 μA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2026.07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圆角矩形 22"/>
          <p:cNvSpPr/>
          <p:nvPr>
            <p:custDataLst>
              <p:tags r:id="rId13"/>
            </p:custDataLst>
          </p:nvPr>
        </p:nvSpPr>
        <p:spPr>
          <a:xfrm>
            <a:off x="6286500" y="622935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4" name="文本框 23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6400800" y="6219825"/>
            <a:ext cx="35242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长时间稳定运行：连续约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小时取数，内靶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48 μA /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靶头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41 μA</a:t>
            </a:r>
            <a:endParaRPr lang="en-US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10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Picture 26" descr="img50_ctl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t="11744" b="11744"/>
          <a:stretch>
            <a:fillRect/>
          </a:stretch>
        </p:blipFill>
        <p:spPr>
          <a:xfrm>
            <a:off x="571500" y="1200150"/>
            <a:ext cx="5334000" cy="2286000"/>
          </a:xfrm>
          <a:prstGeom prst="rect">
            <a:avLst/>
          </a:prstGeom>
        </p:spPr>
      </p:pic>
      <p:pic>
        <p:nvPicPr>
          <p:cNvPr id="28" name="Picture 27" descr="img50_spot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t="22073" b="22073"/>
          <a:stretch>
            <a:fillRect/>
          </a:stretch>
        </p:blipFill>
        <p:spPr>
          <a:xfrm>
            <a:off x="6286500" y="1200150"/>
            <a:ext cx="5334000" cy="2286000"/>
          </a:xfrm>
          <a:prstGeom prst="rect">
            <a:avLst/>
          </a:prstGeom>
        </p:spPr>
      </p:pic>
      <p:pic>
        <p:nvPicPr>
          <p:cNvPr id="29" name="Picture 28" descr="img50_target.pn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t="10007" b="10007"/>
          <a:stretch>
            <a:fillRect/>
          </a:stretch>
        </p:blipFill>
        <p:spPr>
          <a:xfrm>
            <a:off x="571500" y="3848100"/>
            <a:ext cx="5334000" cy="2286000"/>
          </a:xfrm>
          <a:prstGeom prst="rect">
            <a:avLst/>
          </a:prstGeom>
        </p:spPr>
      </p:pic>
      <p:pic>
        <p:nvPicPr>
          <p:cNvPr id="30" name="Picture 29" descr="img50_stable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t="10129" b="10129"/>
          <a:stretch>
            <a:fillRect/>
          </a:stretch>
        </p:blipFill>
        <p:spPr>
          <a:xfrm>
            <a:off x="6286500" y="3848100"/>
            <a:ext cx="5334000" cy="2286000"/>
          </a:xfrm>
          <a:prstGeom prst="rect">
            <a:avLst/>
          </a:prstGeom>
        </p:spPr>
      </p:pic>
      <p:pic>
        <p:nvPicPr>
          <p:cNvPr id="2" name="Picture 8" descr="img_logo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调束画面 · 120 MeV：90 MeV 能量点首次上靶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{/* 图片占位框（重建后由后处理脚本插图） */}&#13;&#10;  &lt;Box style={{ position: 'absolute', left: 60, top: 126, width: 560, height: 316, background: '#EDF1F6', border: '1px solid #DDE5F0', borderRadius: 6 }} /&gt;&#13;&#10;  &lt;Box style={{ position: 'absolute', left: 660, top: 126, width: 560, height: 316, background: '#EDF1F6', border: '1px solid #DDE5F0', borderRadius: 6 }} /&gt;&#13;&#10;&#13;&#10;  {/* 图注（单行） */}&#13;&#10;  &lt;Box style={{ position: 'absolute', left: 60, top: 452, width: 560, height: 22, flexDirection: 'row', alignItems: 'center' }}&gt;&#13;&#10;    &lt;Box style={{ width: 4, height: 14, background: '#E60012', borderRadius: 2 }} /&gt;&#13;&#10;    &lt;Text style={{ fontSize: 13, color: '#4A5568', marginLeft: 8 }}&gt;束流上靶主控界面总览：靶上 4.25 μA，磁铁 / 高频 / 真空同屏&lt;/Text&gt;&#13;&#10;  &lt;/Box&gt;&#13;&#10;  &lt;Box style={{ position: 'absolute', left: 660, top: 452, width: 560, height: 22, flexDirection: 'row', alignItems: 'center' }}&gt;&#13;&#10;    &lt;Box style={{ width: 4, height: 14, background: '#E60012', borderRadius: 2 }} /&gt;&#13;&#10;    &lt;Text style={{ fontSize: 13, color: '#4A5568', marginLeft: 8 }}&gt;靶上流强提升至 10 μA：束流线各级法拉第筒贯通读数正常&lt;/Text&gt;&#13;&#10;  &lt;/Box&gt;&#13;&#10;&#13;&#10;  {/* 关键数据 */}&#13;&#10;  &lt;Box style={{ position: 'absolute', left: 60, top: 500, width: 373, height: 120, background: '#F0F5FC', borderRadius: 10, padding: 18 }}&gt;&#13;&#10;    &lt;Text style={{ fontSize: 24, fontWeight: 'bold', color: '#1F3864' }}&gt;1 天&lt;/Text&gt;&#13;&#10;    &lt;Box style={{ width: 34, height: 3, background: '#E60012', marginTop: 8, marginBottom: 8 }} /&gt;&#13;&#10;    &lt;Text style={{ fontSize: 13, color: '#4A5568', lineHeight: 1.5 }}&gt;2026.10.11 当日完成全流程贯通与首次上靶&lt;/Text&gt;&#13;&#10;  &lt;/Box&gt;&#13;&#10;  &lt;Box style={{ position: 'absolute', left: 453, top: 500, width: 373, height: 120, background: '#F0F5FC', borderRadius: 10, padding: 18 }}&gt;&#13;&#10;    &lt;Text style={{ fontSize: 24, fontWeight: 'bold', color: '#1F3864' }}&gt;4.25 → 10 μA&lt;/Text&gt;&#13;&#10;    &lt;Box style={{ width: 34, height: 3, background: '#E60012', marginTop: 8, marginBottom: 8 }} /&gt;&#13;&#10;    &lt;Text style={{ fontSize: 13, color: '#4A5568', lineHeight: 1.5 }}&gt;靶上流强，束斑对中良好&lt;/Text&gt;&#13;&#10;  &lt;/Box&gt;&#13;&#10;  &lt;Box style={{ position: 'absolute', left: 846, top: 500, width: 374, height: 120, background: '#F0F5FC', borderRadius: 10, padding: 18 }}&gt;&#13;&#10;    &lt;Text style={{ fontSize: 24, fontWeight: 'bold', color: '#1F3864' }}&gt;R 179.9 cm&lt;/Text&gt;&#13;&#10;    &lt;Box style={{ width: 34, height: 3, background: '#E60012', marginTop: 8, marginBottom: 8 }} /&gt;&#13;&#10;    &lt;Text style={{ fontSize: 13, color: '#4A5568', lineHeight: 1.5 }}&gt;90 MeV 剥离点与设计位置一致&lt;/Text&gt;&#13;&#10;  &lt;/Box&gt;&#13;&#10;&#13;&#10;  &lt;Box style={{ position: 'absolute', left: 60, bottom: 16 }}&gt;&#13;&#10;    &lt;Text style={{ fontSize: 11.5, color: '#9AA3AF' }}&gt;画面来源：《120MeV 强流回旋加速器束流调试报告》（2026 年 10 月），均为控制系统实际运行截图&lt;/Text&gt;&#13;&#10;  &lt;/Box&gt;&#13;&#10;&#13;&#10;  &lt;Box style={{ position: 'absolute', right: 28, bottom: 16 }}&gt;&#13;&#10;    &lt;Text style={{ fontSize: 14, color: '#9AA3AF' }}&gt;11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571500" y="390525"/>
            <a:ext cx="661035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调束画面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 · 120 MeV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：首次上靶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31" name="圆角矩形 30"/>
          <p:cNvSpPr/>
          <p:nvPr/>
        </p:nvSpPr>
        <p:spPr>
          <a:xfrm>
            <a:off x="571500" y="1200150"/>
            <a:ext cx="5334000" cy="3009900"/>
          </a:xfrm>
          <a:prstGeom prst="roundRect">
            <a:avLst>
              <a:gd name="adj" fmla="val 1899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32" name="圆角矩形 31"/>
          <p:cNvSpPr/>
          <p:nvPr/>
        </p:nvSpPr>
        <p:spPr>
          <a:xfrm>
            <a:off x="6286500" y="1200150"/>
            <a:ext cx="5334000" cy="3009900"/>
          </a:xfrm>
          <a:prstGeom prst="roundRect">
            <a:avLst>
              <a:gd name="adj" fmla="val 1899"/>
            </a:avLst>
          </a:prstGeom>
          <a:solidFill>
            <a:srgbClr val="EDF1F6"/>
          </a:solidFill>
          <a:ln w="12700">
            <a:solidFill>
              <a:srgbClr val="DDE5F0"/>
            </a:solidFill>
            <a:prstDash val="solid"/>
          </a:ln>
        </p:spPr>
        <p:txBody>
          <a:bodyPr/>
          <a:p/>
        </p:txBody>
      </p:sp>
      <p:sp>
        <p:nvSpPr>
          <p:cNvPr id="33" name="圆角矩形 32"/>
          <p:cNvSpPr/>
          <p:nvPr/>
        </p:nvSpPr>
        <p:spPr>
          <a:xfrm>
            <a:off x="571500" y="434340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685800" y="4333875"/>
            <a:ext cx="34671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束流上靶主控界面总览：靶上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4.25 μA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，磁铁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高频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真空同屏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286500" y="4343400"/>
            <a:ext cx="38100" cy="1333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36" name="文本框 35" descr="{&quot;isTemplate&quot;:true,&quot;type&quot;:&quot;text&quot;}"/>
          <p:cNvSpPr txBox="1"/>
          <p:nvPr/>
        </p:nvSpPr>
        <p:spPr>
          <a:xfrm>
            <a:off x="6400800" y="4333875"/>
            <a:ext cx="3238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靶上流强提升至</a:t>
            </a: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10 μA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：束流线各级法拉第筒贯通读数正常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71500" y="4762500"/>
            <a:ext cx="3552825" cy="1143000"/>
          </a:xfrm>
          <a:prstGeom prst="roundRect">
            <a:avLst>
              <a:gd name="adj" fmla="val 833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8" name="文本框 37" descr="{&quot;isTemplate&quot;:true,&quot;type&quot;:&quot;text&quot;}"/>
          <p:cNvSpPr txBox="1"/>
          <p:nvPr/>
        </p:nvSpPr>
        <p:spPr>
          <a:xfrm>
            <a:off x="742950" y="4933950"/>
            <a:ext cx="3209925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1 </a:t>
            </a:r>
            <a:r>
              <a:rPr lang="zh-CN" sz="18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天</a:t>
            </a:r>
            <a:endParaRPr lang="zh-CN" sz="18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42950" y="5286375"/>
            <a:ext cx="3238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0" name="文本框 39" descr="{&quot;isTemplate&quot;:true,&quot;type&quot;:&quot;text&quot;}"/>
          <p:cNvSpPr txBox="1"/>
          <p:nvPr/>
        </p:nvSpPr>
        <p:spPr>
          <a:xfrm>
            <a:off x="742950" y="5391150"/>
            <a:ext cx="32099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2026.10.11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当日完成全流程贯通与首次上靶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4314825" y="4762500"/>
            <a:ext cx="3552825" cy="1143000"/>
          </a:xfrm>
          <a:prstGeom prst="roundRect">
            <a:avLst>
              <a:gd name="adj" fmla="val 833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42" name="文本框 41" descr="{&quot;isTemplate&quot;:true,&quot;type&quot;:&quot;text&quot;}"/>
          <p:cNvSpPr txBox="1"/>
          <p:nvPr/>
        </p:nvSpPr>
        <p:spPr>
          <a:xfrm>
            <a:off x="4486275" y="4933950"/>
            <a:ext cx="3209925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4.25 → 10 μA</a:t>
            </a:r>
            <a:endParaRPr lang="en-US" sz="18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486275" y="5286375"/>
            <a:ext cx="3238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4486275" y="5391150"/>
            <a:ext cx="32099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靶上流强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8058150" y="4762500"/>
            <a:ext cx="3562350" cy="1143000"/>
          </a:xfrm>
          <a:prstGeom prst="roundRect">
            <a:avLst>
              <a:gd name="adj" fmla="val 833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46" name="文本框 45" descr="{&quot;isTemplate&quot;:true,&quot;type&quot;:&quot;text&quot;}"/>
          <p:cNvSpPr txBox="1"/>
          <p:nvPr/>
        </p:nvSpPr>
        <p:spPr>
          <a:xfrm>
            <a:off x="8229600" y="4933950"/>
            <a:ext cx="32194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R 179.9 cm</a:t>
            </a:r>
            <a:endParaRPr lang="en-US" sz="18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29600" y="5286375"/>
            <a:ext cx="323850" cy="28575"/>
          </a:xfrm>
          <a:prstGeom prst="rect">
            <a:avLst/>
          </a:prstGeom>
          <a:solidFill>
            <a:srgbClr val="E60012"/>
          </a:solidFill>
        </p:spPr>
        <p:txBody>
          <a:bodyPr/>
          <a:p/>
        </p:txBody>
      </p:sp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8229600" y="5391150"/>
            <a:ext cx="32194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90 MeV </a:t>
            </a:r>
            <a:r>
              <a:rPr lang="zh-CN" sz="9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剥离点与设计位置一致</a:t>
            </a:r>
            <a:endParaRPr lang="zh-CN" sz="9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11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1" name="Picture 50" descr="img120_overview.png"/>
          <p:cNvPicPr>
            <a:picLocks noChangeAspect="1"/>
          </p:cNvPicPr>
          <p:nvPr/>
        </p:nvPicPr>
        <p:blipFill>
          <a:blip r:embed="rId3"/>
          <a:srcRect l="35" r="35"/>
          <a:stretch>
            <a:fillRect/>
          </a:stretch>
        </p:blipFill>
        <p:spPr>
          <a:xfrm>
            <a:off x="571500" y="1200150"/>
            <a:ext cx="5334000" cy="3009900"/>
          </a:xfrm>
          <a:prstGeom prst="rect">
            <a:avLst/>
          </a:prstGeom>
        </p:spPr>
      </p:pic>
      <p:pic>
        <p:nvPicPr>
          <p:cNvPr id="52" name="Picture 51" descr="img120_10ua.png"/>
          <p:cNvPicPr>
            <a:picLocks noChangeAspect="1"/>
          </p:cNvPicPr>
          <p:nvPr/>
        </p:nvPicPr>
        <p:blipFill>
          <a:blip r:embed="rId4"/>
          <a:srcRect l="35" r="35"/>
          <a:stretch>
            <a:fillRect/>
          </a:stretch>
        </p:blipFill>
        <p:spPr>
          <a:xfrm>
            <a:off x="6286500" y="1200150"/>
            <a:ext cx="5334000" cy="3009900"/>
          </a:xfrm>
          <a:prstGeom prst="rect">
            <a:avLst/>
          </a:prstGeom>
        </p:spPr>
      </p:pic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120 MeV 强流回旋加速器：首次外靶调束（90 MeV 能量点）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460, paddingLeft: 60, paddingRight: 60, paddingTop: 24, flexDirection: 'row' }}&gt;&#13;&#10;    &lt;Box style={{ flex: 1, paddingRight: 32, justifyContent: 'space-between' }}&gt;&#13;&#10;      {[&#13;&#10;        '2026 年 10 月 11 日，当日完成全流程调试：离子源 → 注入 → 加速至 90 MeV → 剥离引出 → 束流线传输 → 北 1 靶室上靶',&#13;&#10;        '束流线以 1 μA 小束流贯通，公共段、1-1、1-2 法拉第筒各测点流强均为 1 μA',&#13;&#10;        '逐步提升流强，靶上流强先后达到 4.25 μA 与 10 μA',&#13;&#10;        '剥离靶定位 R179.9 cm、角向 113.45°，引出开关磁铁 7.10 A，与设计值一致',&#13;&#10;        '验证 90 MeV 能量点束流引出、束流线与靶站的物理设计与机械设计满足要求',&#13;&#10;      ].map((t, i) =&gt; (&#13;&#10;        &lt;Box key={i} style={{ flexDirection: 'row', alignItems: 'flex-start' }}&gt;&#13;&#10;          &lt;Box style={{ width: 16, height: 16, borderRadius: 8, background: i === 0 ? '#E60012' : '#1F3864', marginTop: 8 }} /&gt;&#13;&#10;          &lt;Text style={{ flex: 1, fontSize: 17, color: '#1A2230', lineHeight: 1.65, marginLeft: 16 }}&gt;{t}&lt;/Text&gt;&#13;&#10;        &lt;/Box&gt;&#13;&#10;      ))}&#13;&#10;    &lt;/Box&gt;&#13;&#10;&#13;&#10;    &lt;Box style={{ width: 380, justifyContent: 'space-between' }}&gt;&#13;&#10;      &lt;Box style={{ background: '#1F3864', borderRadius: 12, padding: 28, alignItems: 'center', height: 170, justifyContent: 'center' }}&gt;&#13;&#10;        &lt;Text style={{ fontSize: 54, fontWeight: 'bold', color: '#FFFFFF', lineHeight: 1 }}&gt;90 MeV&lt;/Text&gt;&#13;&#10;        &lt;Text style={{ fontSize: 18, color: '#C9D6EC', marginTop: 14 }}&gt;能量点 · 全流程当日贯通&lt;/Text&gt;&#13;&#10;      &lt;/Box&gt;&#13;&#10;      &lt;Box style={{ background: '#F0F5FC', borderRadius: 12, padding: 28, alignItems: 'center', height: 130, justifyContent: 'center' }}&gt;&#13;&#10;        &lt;Text style={{ fontSize: 46, fontWeight: 'bold', color: '#E60012', lineHeight: 1 }}&gt;10 μA&lt;/Text&gt;&#13;&#10;        &lt;Text style={{ fontSize: 17, color: '#4A5568', marginTop: 12 }}&gt;首次上靶流强&lt;/Text&gt;&#13;&#10;      &lt;/Box&gt;&#13;&#10;      &lt;Box style={{ background: '#FFFFFF', border: '1px solid #E5E7EB', borderRadius: 12, padding: 22, height: 138, justifyContent: 'center' }}&gt;&#13;&#10;        &lt;Text style={{ fontSize: 15, color: '#1A2230', lineHeight: 1.7 }}&gt;&#13;&#10;          束流布局：南北双向引出，1 个调束靶站 + 4 个生产靶站 + 1 个物理实验室（一期先建 2 个生产靶站）&#13;&#10;        &lt;/Text&gt;&#13;&#10;      &lt;/Box&gt;&#13;&#10;    &lt;/Box&gt;&#13;&#10;  &lt;/Box&gt;&#13;&#10;&#13;&#10;  &lt;Box style={{ position: 'absolute', right: 28, bottom: 16 }}&gt;&#13;&#10;    &lt;Text style={{ fontSize: 14, color: '#9AA3AF' }}&gt;12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53" name="文本框 52" descr="{&quot;isTemplate&quot;:true,&quot;type&quot;:&quot;text&quot;}"/>
          <p:cNvSpPr txBox="1"/>
          <p:nvPr/>
        </p:nvSpPr>
        <p:spPr>
          <a:xfrm>
            <a:off x="571500" y="390525"/>
            <a:ext cx="851535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120 MeV 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强流回旋加速器：首次外靶调束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55" name="圆角矩形 54"/>
          <p:cNvSpPr/>
          <p:nvPr/>
        </p:nvSpPr>
        <p:spPr>
          <a:xfrm>
            <a:off x="571500" y="135763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876300" y="1200150"/>
            <a:ext cx="6819900" cy="647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11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日，当日完成全流程调试：离子源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注入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加速至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90 MeV →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剥离引出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束流线传输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北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靶室上靶</a:t>
            </a:r>
            <a:endParaRPr lang="zh-CN" sz="127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71500" y="255778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876300" y="2400300"/>
            <a:ext cx="68199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束流线以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 μA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小束流贯通，公共段、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1-1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1-2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法拉第筒各测点流强均为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 μA</a:t>
            </a:r>
            <a:endParaRPr lang="en-US" sz="127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571500" y="343408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876300" y="3276600"/>
            <a:ext cx="68199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逐步提升流强，靶上流强先后达到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4.25 μA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10 μA</a:t>
            </a:r>
            <a:endParaRPr lang="en-US" sz="127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571500" y="431038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62" name="文本框 61" descr="{&quot;isTemplate&quot;:true,&quot;type&quot;:&quot;text&quot;}"/>
          <p:cNvSpPr txBox="1"/>
          <p:nvPr/>
        </p:nvSpPr>
        <p:spPr>
          <a:xfrm>
            <a:off x="876300" y="4152900"/>
            <a:ext cx="68199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剥离靶定位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R179.9 cm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、角向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113.45°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，引出开关磁铁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7.10 A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，与设计值一致</a:t>
            </a:r>
            <a:endParaRPr lang="zh-CN" sz="127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571500" y="518668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876300" y="5029200"/>
            <a:ext cx="68199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验证</a:t>
            </a:r>
            <a:r>
              <a:rPr lang="en-US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90 MeV </a:t>
            </a:r>
            <a:r>
              <a:rPr lang="zh-CN" sz="127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能量点束流引出、束流线与靶站的物理设计与机械设计满足要求</a:t>
            </a:r>
            <a:endParaRPr lang="zh-CN" sz="127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8001000" y="1200150"/>
            <a:ext cx="3619500" cy="1619250"/>
          </a:xfrm>
          <a:prstGeom prst="roundRect">
            <a:avLst>
              <a:gd name="adj" fmla="val 7059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66" name="文本框 65" descr="{&quot;isTemplate&quot;:true,&quot;type&quot;:&quot;text&quot;}"/>
          <p:cNvSpPr txBox="1"/>
          <p:nvPr/>
        </p:nvSpPr>
        <p:spPr>
          <a:xfrm>
            <a:off x="8820150" y="1533525"/>
            <a:ext cx="1990725" cy="619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90 MeV</a:t>
            </a:r>
            <a:endParaRPr lang="en-US" sz="4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 descr="{&quot;isTemplate&quot;:true,&quot;type&quot;:&quot;text&quot;}"/>
          <p:cNvSpPr txBox="1"/>
          <p:nvPr/>
        </p:nvSpPr>
        <p:spPr>
          <a:xfrm>
            <a:off x="8886825" y="2286000"/>
            <a:ext cx="18573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能量点</a:t>
            </a:r>
            <a:r>
              <a:rPr lang="en-US" sz="135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全流程当日贯通</a:t>
            </a:r>
            <a:endParaRPr lang="zh-CN" sz="1350">
              <a:solidFill>
                <a:srgbClr val="C9D6E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8001000" y="2819400"/>
            <a:ext cx="3619500" cy="1238250"/>
          </a:xfrm>
          <a:prstGeom prst="roundRect">
            <a:avLst>
              <a:gd name="adj" fmla="val 92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9163050" y="3019425"/>
            <a:ext cx="1295400" cy="533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10 μA</a:t>
            </a:r>
            <a:endParaRPr lang="en-US" sz="34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9324975" y="3667125"/>
            <a:ext cx="9715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首次上靶流强</a:t>
            </a:r>
            <a:endParaRPr lang="zh-CN" sz="1275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8001000" y="4057650"/>
            <a:ext cx="361950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8210550" y="4276725"/>
            <a:ext cx="3200400" cy="8763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束流布局：南北双向引出，</a:t>
            </a:r>
            <a:r>
              <a:rPr lang="en-US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1 </a:t>
            </a: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个调束靶站</a:t>
            </a:r>
            <a:r>
              <a:rPr lang="en-US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+ 4 </a:t>
            </a: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个生产靶站</a:t>
            </a:r>
            <a:r>
              <a:rPr lang="en-US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+ 1 </a:t>
            </a: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个物理实验室（一期先建</a:t>
            </a:r>
            <a:r>
              <a:rPr lang="en-US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 </a:t>
            </a: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个生产靶站）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12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9225" y="9461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资质与准入：拿到产业化的&quot;通行证&quot;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384, paddingLeft: 60, paddingRight: 60, paddingTop: 22, flexDirection: 'row', flexWrap: 'wrap', justifyContent: 'space-between' }}&gt;&#13;&#10;    {[&#13;&#10;      { n: '①', t: '甲级非密封辐射安全许可证', d: '2026 年 9 月经生态环境部核发，成为国内首家具备锕-225 批量生产、销售、使用资质的企业' },&#13;&#10;      { n: '②', t: 'Ⅰ类射线装置辐射安全许可', d: '2025 年 11 月取得许可；50 / 120 MeV 主机按Ⅰ类射线装置管理，具备安装、出束与辐照条件' },&#13;&#10;      { n: '③', t: '生产—销售—使用许可链闭环', d: '甲级场所与Ⅰ类装置双证齐备，打通&quot;原料生产—药品销售—临床使用&quot;的完整合规路径' },&#13;&#10;      { n: '④', t: '项目与主体资质', d: '一期工程 2026 年 7 月完成建设、现推进竣工验收；入选 2026 年度重庆市潜在独角兽企业榜单、国资&quot;启航企业&quot;及跟投试点' },&#13;&#10;    ].map((c) =&gt; (&#13;&#10;      &lt;Box key={c.n} style={{ width: 556, height: 170, background: '#FFFFFF', border: '1px solid #E5E7EB', borderRadius: 10, padding: 24, marginBottom: 20 }}&gt;&#13;&#10;        &lt;Box style={{ flexDirection: 'row', alignItems: 'center', marginBottom: 12 }}&gt;&#13;&#10;          &lt;Text style={{ fontSize: 22, fontWeight: 'bold', color: '#E60012' }}&gt;{c.n}&lt;/Text&gt;&#13;&#10;          &lt;Text style={{ fontSize: 20, fontWeight: 'bold', color: '#1F3864', marginLeft: 12 }}&gt;{c.t}&lt;/Text&gt;&#13;&#10;        &lt;/Box&gt;&#13;&#10;        &lt;Text style={{ fontSize: 15.5, color: '#1A2230', lineHeight: 1.7 }}&gt;{c.d}&lt;/Text&gt;&#13;&#10;      &lt;/Box&gt;&#13;&#10;    ))}&#13;&#10;  &lt;/Box&gt;&#13;&#10;&#13;&#10;  &lt;Box style={{ marginHorizontal: 60, height: 96, background: '#F0F5FC', borderRadius: 8, flexDirection: 'row', alignItems: 'center', paddingLeft: 28, paddingRight: 28 }}&gt;&#13;&#10;    &lt;Box style={{ width: 5, height: 52, background: '#E60012', borderRadius: 2 }} /&gt;&#13;&#10;    &lt;Box style={{ marginLeft: 20, flex: 1 }}&gt;&#13;&#10;      &lt;Text style={{ fontSize: 19, fontWeight: 'bold', color: '#1F3864' }}&gt;&#13;&#10;        许可证是产业化的入场券——没有甲级场所与Ⅰ类装置许可，再好的束流也变不成产品&#13;&#10;      &lt;/Text&gt;&#13;&#10;      &lt;Text style={{ fontSize: 13, color: '#8B97A8', marginTop: 10 }}&gt;&#13;&#10;        资料来源：生态环境部 / 国家核安全局；时间节点为项目实际进度&#13;&#10;      &lt;/Text&gt;&#13;&#10;    &lt;/Box&gt;&#13;&#10;  &lt;/Box&gt;&#13;&#10;&#13;&#10;  &lt;Box style={{ position: 'absolute', right: 28, bottom: 16 }}&gt;&#13;&#10;    &lt;Text style={{ fontSize: 14, color: '#9AA3AF' }}&gt;15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矩形 1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49" name="文本框 148" descr="{&quot;isTemplate&quot;:true,&quot;type&quot;:&quot;text&quot;}"/>
          <p:cNvSpPr txBox="1"/>
          <p:nvPr/>
        </p:nvSpPr>
        <p:spPr>
          <a:xfrm>
            <a:off x="571500" y="390525"/>
            <a:ext cx="489585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资质与准入：拿到产业化的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通行证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 lang="en-US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151" name="圆角矩形 150"/>
          <p:cNvSpPr/>
          <p:nvPr>
            <p:custDataLst>
              <p:tags r:id="rId3"/>
            </p:custDataLst>
          </p:nvPr>
        </p:nvSpPr>
        <p:spPr>
          <a:xfrm>
            <a:off x="571500" y="1181100"/>
            <a:ext cx="5295900" cy="16192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52" name="文本框 151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800100" y="140970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文本框 152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1123950" y="1428750"/>
            <a:ext cx="2286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甲级非密封辐射安全许可证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4" name="文本框 153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800100" y="178117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2026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9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月经生态环境部核发，成为国内首家具备锕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-225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批量生产、销售、使用资质的企业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5" name="圆角矩形 154"/>
          <p:cNvSpPr/>
          <p:nvPr>
            <p:custDataLst>
              <p:tags r:id="rId7"/>
            </p:custDataLst>
          </p:nvPr>
        </p:nvSpPr>
        <p:spPr>
          <a:xfrm>
            <a:off x="6324600" y="1181100"/>
            <a:ext cx="5295900" cy="16192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56" name="文本框 155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6553200" y="140970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7" name="文本框 156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6877050" y="1428750"/>
            <a:ext cx="2286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Ⅰ类射线装置辐射安全许可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8" name="文本框 157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6553200" y="178117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2025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11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月取得许可；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50 / 120 MeV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主机按Ⅰ类射线装置管理，具备安装、出束与辐照条件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圆角矩形 158"/>
          <p:cNvSpPr/>
          <p:nvPr>
            <p:custDataLst>
              <p:tags r:id="rId11"/>
            </p:custDataLst>
          </p:nvPr>
        </p:nvSpPr>
        <p:spPr>
          <a:xfrm>
            <a:off x="571500" y="2990850"/>
            <a:ext cx="5295900" cy="16192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0" name="文本框 159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800100" y="32194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1" name="文本框 160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1123950" y="3238500"/>
            <a:ext cx="25146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生产—销售—使用许可链闭环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2" name="文本框 161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800100" y="359092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甲级场所与Ⅰ类装置双证齐备，打通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原料生产—药品销售—临床使用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的完整合规路径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" name="圆角矩形 162"/>
          <p:cNvSpPr/>
          <p:nvPr>
            <p:custDataLst>
              <p:tags r:id="rId15"/>
            </p:custDataLst>
          </p:nvPr>
        </p:nvSpPr>
        <p:spPr>
          <a:xfrm>
            <a:off x="6324600" y="2990850"/>
            <a:ext cx="5295900" cy="16192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4" name="文本框 163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6553200" y="32194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文本框 164" descr="{&quot;isTemplate&quot;:true,&quot;type&quot;:&quot;text&quot;}"/>
          <p:cNvSpPr txBox="1"/>
          <p:nvPr>
            <p:custDataLst>
              <p:tags r:id="rId17"/>
            </p:custDataLst>
          </p:nvPr>
        </p:nvSpPr>
        <p:spPr>
          <a:xfrm>
            <a:off x="6877050" y="3238500"/>
            <a:ext cx="1333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项目与主体资质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6" name="文本框 165" descr="{&quot;isTemplate&quot;:true,&quot;type&quot;:&quot;text&quot;}"/>
          <p:cNvSpPr txBox="1"/>
          <p:nvPr>
            <p:custDataLst>
              <p:tags r:id="rId18"/>
            </p:custDataLst>
          </p:nvPr>
        </p:nvSpPr>
        <p:spPr>
          <a:xfrm>
            <a:off x="6553200" y="359092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一期工程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2026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7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月完成建设、现推进竣工验收；入选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2026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年度重庆市潜在独角兽企业榜单、国资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启航企业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及跟投试点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7" name="圆角矩形 166"/>
          <p:cNvSpPr/>
          <p:nvPr/>
        </p:nvSpPr>
        <p:spPr>
          <a:xfrm>
            <a:off x="0" y="5106670"/>
            <a:ext cx="12192000" cy="914400"/>
          </a:xfrm>
          <a:prstGeom prst="roundRect">
            <a:avLst>
              <a:gd name="adj" fmla="val 8333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168" name="圆角矩形 167"/>
          <p:cNvSpPr/>
          <p:nvPr/>
        </p:nvSpPr>
        <p:spPr>
          <a:xfrm>
            <a:off x="266700" y="5295900"/>
            <a:ext cx="47625" cy="495300"/>
          </a:xfrm>
          <a:prstGeom prst="roundRect">
            <a:avLst>
              <a:gd name="adj" fmla="val 4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504825" y="5436870"/>
            <a:ext cx="114204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许可证是产业化的入场券——没有甲级场所与Ⅰ类装置许可，再好的束流也变不成产品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1" name="文本框 170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15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自研加速器系统与靶站结构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position: 'absolute', left: 60, top: 150, width: 620, height: 306, background: '#EDF1F6', borderRadius: 8 }} /&gt;&#13;&#10;  &lt;Box style={{ position: 'absolute', left: 700, top: 150, width: 520, height: 306, background: '#EDF1F6', borderRadius: 8 }} /&gt;&#13;&#10;&#13;&#10;  &lt;Box style={{ position: 'absolute', left: 60, top: 468, width: 620 }}&gt;&#13;&#10;    &lt;Text style={{ fontSize: 14, color: '#4A5568', textAlign: 'center' }}&gt;&#13;&#10;      自研强流回旋加速器系统三维示意（主磁铁 · 双向剥离引出 · 高频系统）&#13;&#10;    &lt;/Text&gt;&#13;&#10;  &lt;/Box&gt;&#13;&#10;  &lt;Box style={{ position: 'absolute', left: 700, top: 468, width: 520 }}&gt;&#13;&#10;    &lt;Text style={{ fontSize: 14, color: '#4A5568', textAlign: 'center' }}&gt;&#13;&#10;      生产靶站结构剖面（靶转运 · 准直 · 刮束器）&#13;&#10;    &lt;/Text&gt;&#13;&#10;  &lt;/Box&gt;&#13;&#10;&#13;&#10;  &lt;Box style={{ position: 'absolute', left: 60, right: 60, top: 530, height: 64, background: '#1F3864', borderRadius: 8, flexDirection: 'row', alignItems: 'center', paddingLeft: 28, paddingRight: 28 }}&gt;&#13;&#10;    &lt;Box style={{ width: 5, height: 30, background: '#F5A623', borderRadius: 2 }} /&gt;&#13;&#10;    &lt;Text style={{ fontSize: 18, fontWeight: 'bold', color: '#FFFFFF', marginLeft: 20 }}&gt;&#13;&#10;      全套系统自研设计、自主加工制造——物理设计与工程实现已通过两台机器调束验证&#13;&#10;    &lt;/Text&gt;&#13;&#10;  &lt;/Box&gt;&#13;&#10;&#13;&#10;  &lt;Box style={{ position: 'absolute', right: 28, bottom: 16 }}&gt;&#13;&#10;    &lt;Text style={{ fontSize: 14, color: '#9AA3AF' }}&gt;16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矩形 1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571500" y="390525"/>
            <a:ext cx="36576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自研加速器系统与靶站结构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5" name="图片 17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176" name="圆角矩形 175"/>
          <p:cNvSpPr/>
          <p:nvPr/>
        </p:nvSpPr>
        <p:spPr>
          <a:xfrm>
            <a:off x="571500" y="1428750"/>
            <a:ext cx="5905500" cy="2914650"/>
          </a:xfrm>
          <a:prstGeom prst="roundRect">
            <a:avLst>
              <a:gd name="adj" fmla="val 2614"/>
            </a:avLst>
          </a:prstGeom>
          <a:solidFill>
            <a:srgbClr val="EDF1F6"/>
          </a:solidFill>
        </p:spPr>
        <p:txBody>
          <a:bodyPr/>
          <a:p/>
        </p:txBody>
      </p:sp>
      <p:sp>
        <p:nvSpPr>
          <p:cNvPr id="178" name="文本框 177" descr="{&quot;isTemplate&quot;:true,&quot;type&quot;:&quot;text&quot;}"/>
          <p:cNvSpPr txBox="1"/>
          <p:nvPr/>
        </p:nvSpPr>
        <p:spPr>
          <a:xfrm>
            <a:off x="571500" y="4457700"/>
            <a:ext cx="5905500" cy="16192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自研强流回旋加速器系统三维示意（主磁铁</a:t>
            </a:r>
            <a:r>
              <a:rPr lang="en-US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双向剥离引出</a:t>
            </a:r>
            <a:r>
              <a:rPr lang="en-US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高频系统）</a:t>
            </a:r>
            <a:endParaRPr lang="zh-CN" sz="105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0" name="圆角矩形 179"/>
          <p:cNvSpPr/>
          <p:nvPr/>
        </p:nvSpPr>
        <p:spPr>
          <a:xfrm>
            <a:off x="571500" y="5048250"/>
            <a:ext cx="11049000" cy="609600"/>
          </a:xfrm>
          <a:prstGeom prst="roundRect">
            <a:avLst>
              <a:gd name="adj" fmla="val 1250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181" name="圆角矩形 180"/>
          <p:cNvSpPr/>
          <p:nvPr/>
        </p:nvSpPr>
        <p:spPr>
          <a:xfrm>
            <a:off x="838200" y="5210175"/>
            <a:ext cx="47625" cy="28575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182" name="文本框 181" descr="{&quot;isTemplate&quot;:true,&quot;type&quot;:&quot;text&quot;}"/>
          <p:cNvSpPr txBox="1"/>
          <p:nvPr/>
        </p:nvSpPr>
        <p:spPr>
          <a:xfrm>
            <a:off x="1076325" y="5248275"/>
            <a:ext cx="63722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全套系统自研设计、自主加工制造——物理设计与工程实现已通过两台机器调束验证</a:t>
            </a:r>
            <a:endParaRPr lang="zh-CN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文本框 182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16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4" name="Picture 183" descr="img_cad3d.png"/>
          <p:cNvPicPr>
            <a:picLocks noChangeAspect="1"/>
          </p:cNvPicPr>
          <p:nvPr/>
        </p:nvPicPr>
        <p:blipFill>
          <a:blip r:embed="rId3"/>
          <a:srcRect t="1618" b="1618"/>
          <a:stretch>
            <a:fillRect/>
          </a:stretch>
        </p:blipFill>
        <p:spPr>
          <a:xfrm>
            <a:off x="571500" y="1428750"/>
            <a:ext cx="5905500" cy="2914650"/>
          </a:xfrm>
          <a:prstGeom prst="rect">
            <a:avLst/>
          </a:prstGeom>
        </p:spPr>
      </p:pic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225" y="8445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大厅束流线与靶站工艺布置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position: 'absolute', left: 60, top: 150, width: 560, height: 240, background: '#EDF1F6', borderRadius: 8 }} /&gt;&#13;&#10;  &lt;Box style={{ position: 'absolute', left: 660, top: 150, width: 560, height: 240, background: '#EDF1F6', borderRadius: 8 }} /&gt;&#13;&#10;&#13;&#10;  &lt;Box style={{ position: 'absolute', left: 60, top: 402, width: 560 }}&gt;&#13;&#10;    &lt;Text style={{ fontSize: 14, color: '#4A5568', textAlign: 'center' }}&gt;大厅工艺布置图（一）&lt;/Text&gt;&#13;&#10;  &lt;/Box&gt;&#13;&#10;  &lt;Box style={{ position: 'absolute', left: 660, top: 402, width: 560 }}&gt;&#13;&#10;    &lt;Text style={{ fontSize: 14, color: '#4A5568', textAlign: 'center' }}&gt;大厅工艺布置图（二）&lt;/Text&gt;&#13;&#10;  &lt;/Box&gt;&#13;&#10;&#13;&#10;  &lt;Box style={{ position: 'absolute', left: 60, right: 60, top: 470, height: 76, background: '#1F3864', borderRadius: 8, flexDirection: 'row', alignItems: 'center', paddingLeft: 28, paddingRight: 28 }}&gt;&#13;&#10;    &lt;Box style={{ width: 5, height: 32, background: '#F5A623', borderRadius: 2 }} /&gt;&#13;&#10;    &lt;Text style={{ fontSize: 17, fontWeight: 'bold', color: '#FFFFFF', marginLeft: 20, lineHeight: 1.5 }}&gt;&#13;&#10;      加速器束流南北双向引出，可分束至 1 个调束靶站、4 个生产靶站与 1 个物理实验厅；一期建成全部束流线与其中 2 个生产靶站&#13;&#10;    &lt;/Text&gt;&#13;&#10;  &lt;/Box&gt;&#13;&#10;&#13;&#10;  &lt;Box style={{ position: 'absolute', right: 28, bottom: 16 }}&gt;&#13;&#10;    &lt;Text style={{ fontSize: 14, color: '#9AA3AF' }}&gt;18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矩形 1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94" name="文本框 193" descr="{&quot;isTemplate&quot;:true,&quot;type&quot;:&quot;text&quot;}"/>
          <p:cNvSpPr txBox="1"/>
          <p:nvPr/>
        </p:nvSpPr>
        <p:spPr>
          <a:xfrm>
            <a:off x="571500" y="390525"/>
            <a:ext cx="36576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大厅束流线与靶站工艺布置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5" name="图片 19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196" name="圆角矩形 195"/>
          <p:cNvSpPr/>
          <p:nvPr>
            <p:custDataLst>
              <p:tags r:id="rId3"/>
            </p:custDataLst>
          </p:nvPr>
        </p:nvSpPr>
        <p:spPr>
          <a:xfrm>
            <a:off x="571500" y="1428750"/>
            <a:ext cx="5334000" cy="2286000"/>
          </a:xfrm>
          <a:prstGeom prst="roundRect">
            <a:avLst>
              <a:gd name="adj" fmla="val 3333"/>
            </a:avLst>
          </a:prstGeom>
          <a:solidFill>
            <a:srgbClr val="EDF1F6"/>
          </a:solidFill>
        </p:spPr>
        <p:txBody>
          <a:bodyPr/>
          <a:p/>
        </p:txBody>
      </p:sp>
      <p:sp>
        <p:nvSpPr>
          <p:cNvPr id="197" name="圆角矩形 196"/>
          <p:cNvSpPr/>
          <p:nvPr>
            <p:custDataLst>
              <p:tags r:id="rId4"/>
            </p:custDataLst>
          </p:nvPr>
        </p:nvSpPr>
        <p:spPr>
          <a:xfrm>
            <a:off x="6286500" y="1428750"/>
            <a:ext cx="5334000" cy="2286000"/>
          </a:xfrm>
          <a:prstGeom prst="roundRect">
            <a:avLst>
              <a:gd name="adj" fmla="val 3333"/>
            </a:avLst>
          </a:prstGeom>
          <a:solidFill>
            <a:srgbClr val="EDF1F6"/>
          </a:solidFill>
        </p:spPr>
        <p:txBody>
          <a:bodyPr/>
          <a:p/>
        </p:txBody>
      </p:sp>
      <p:sp>
        <p:nvSpPr>
          <p:cNvPr id="198" name="文本框 197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571500" y="4991100"/>
            <a:ext cx="5334000" cy="16192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alt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120MeV</a:t>
            </a:r>
            <a:r>
              <a:rPr lang="zh-CN" altLang="en-US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加速器及靶室</a:t>
            </a: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布置图</a:t>
            </a:r>
            <a:endParaRPr lang="zh-CN" sz="105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9" name="文本框 198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6286500" y="4991100"/>
            <a:ext cx="5334000" cy="16192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alt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50MeV</a:t>
            </a:r>
            <a:r>
              <a:rPr lang="zh-CN" altLang="en-US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加速器大厅及靶室</a:t>
            </a:r>
            <a:r>
              <a:rPr lang="zh-CN" altLang="en-US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布置图</a:t>
            </a:r>
            <a:endParaRPr lang="zh-CN" altLang="en-US" sz="105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0" name="圆角矩形 199"/>
          <p:cNvSpPr/>
          <p:nvPr/>
        </p:nvSpPr>
        <p:spPr>
          <a:xfrm>
            <a:off x="571500" y="5330190"/>
            <a:ext cx="11049000" cy="723900"/>
          </a:xfrm>
          <a:prstGeom prst="roundRect">
            <a:avLst>
              <a:gd name="adj" fmla="val 10526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201" name="圆角矩形 200"/>
          <p:cNvSpPr/>
          <p:nvPr>
            <p:custDataLst>
              <p:tags r:id="rId7"/>
            </p:custDataLst>
          </p:nvPr>
        </p:nvSpPr>
        <p:spPr>
          <a:xfrm>
            <a:off x="838200" y="5580380"/>
            <a:ext cx="47625" cy="30480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1076325" y="5549265"/>
            <a:ext cx="916305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加速器束流南北双向引出，可分束至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1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个调束靶站、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个生产靶站与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1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个物理实验厅；一期建成全部束流线与其中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2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个生产靶站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3" name="文本框 202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18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4" name="Picture 203" descr="img_cad1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2227" r="2227"/>
          <a:stretch>
            <a:fillRect/>
          </a:stretch>
        </p:blipFill>
        <p:spPr>
          <a:xfrm>
            <a:off x="571500" y="1428750"/>
            <a:ext cx="5334000" cy="3384550"/>
          </a:xfrm>
          <a:prstGeom prst="rect">
            <a:avLst/>
          </a:prstGeom>
        </p:spPr>
      </p:pic>
      <p:pic>
        <p:nvPicPr>
          <p:cNvPr id="205" name="Picture 204" descr="img_cad2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t="2665" b="2665"/>
          <a:stretch>
            <a:fillRect/>
          </a:stretch>
        </p:blipFill>
        <p:spPr>
          <a:xfrm>
            <a:off x="6286500" y="1428750"/>
            <a:ext cx="5334000" cy="3384550"/>
          </a:xfrm>
          <a:prstGeom prst="rect">
            <a:avLst/>
          </a:prstGeom>
        </p:spPr>
      </p:pic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8905" y="120650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加速器大厅调束现场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position: 'absolute', left: 60, top: 150, width: 620, height: 460, background: '#EDF1F6', borderRadius: 8 }} /&gt;&#13;&#10;  &lt;Box style={{ position: 'absolute', left: 700, top: 150, width: 520, height: 460, background: '#EDF1F6', borderRadius: 8 }} /&gt;&#13;&#10;&#13;&#10;  &lt;Box style={{ position: 'absolute', left: 60, top: 622, width: 1160 }}&gt;&#13;&#10;    &lt;Text style={{ fontSize: 14, color: '#4A5568', textAlign: 'center' }}&gt;&#13;&#10;      加速器大厅调束现场（左：主机与束流线全景；右：加速器主机近景）&#13;&#10;    &lt;/Text&gt;&#13;&#10;  &lt;/Box&gt;&#13;&#10;&#13;&#10;  &lt;Box style={{ position: 'absolute', right: 28, bottom: 16 }}&gt;&#13;&#10;    &lt;Text style={{ fontSize: 14, color: '#9AA3AF' }}&gt;17 / 24&lt;/Text&gt;&#13;&#10;  &lt;/Box&gt;&#13;&#10;&#13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矩形 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571500" y="390525"/>
            <a:ext cx="27432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现场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照片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7" name="图片 18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188" name="圆角矩形 187"/>
          <p:cNvSpPr/>
          <p:nvPr/>
        </p:nvSpPr>
        <p:spPr>
          <a:xfrm>
            <a:off x="571500" y="1428750"/>
            <a:ext cx="5905500" cy="4381500"/>
          </a:xfrm>
          <a:prstGeom prst="roundRect">
            <a:avLst>
              <a:gd name="adj" fmla="val 1739"/>
            </a:avLst>
          </a:prstGeom>
          <a:solidFill>
            <a:srgbClr val="EDF1F6"/>
          </a:solidFill>
        </p:spPr>
        <p:txBody>
          <a:bodyPr/>
          <a:p/>
        </p:txBody>
      </p:sp>
      <p:sp>
        <p:nvSpPr>
          <p:cNvPr id="189" name="圆角矩形 188"/>
          <p:cNvSpPr/>
          <p:nvPr/>
        </p:nvSpPr>
        <p:spPr>
          <a:xfrm>
            <a:off x="6667500" y="1428750"/>
            <a:ext cx="4953000" cy="4381500"/>
          </a:xfrm>
          <a:prstGeom prst="roundRect">
            <a:avLst>
              <a:gd name="adj" fmla="val 1739"/>
            </a:avLst>
          </a:prstGeom>
          <a:solidFill>
            <a:srgbClr val="EDF1F6"/>
          </a:solidFill>
        </p:spPr>
        <p:txBody>
          <a:bodyPr/>
          <a:p/>
        </p:txBody>
      </p:sp>
      <p:sp>
        <p:nvSpPr>
          <p:cNvPr id="190" name="文本框 189" descr="{&quot;isTemplate&quot;:true,&quot;type&quot;:&quot;text&quot;}"/>
          <p:cNvSpPr txBox="1"/>
          <p:nvPr/>
        </p:nvSpPr>
        <p:spPr>
          <a:xfrm>
            <a:off x="571500" y="5924550"/>
            <a:ext cx="11049000" cy="16192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加速器大厅现场（左：</a:t>
            </a:r>
            <a:r>
              <a:rPr lang="en-US" alt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120MeV</a:t>
            </a: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；右：</a:t>
            </a:r>
            <a:r>
              <a:rPr lang="en-US" alt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50MeV</a:t>
            </a:r>
            <a:r>
              <a:rPr lang="zh-CN" sz="105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105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1" name="文本框 190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17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2" name="Picture 191" descr="img_land.jpg"/>
          <p:cNvPicPr>
            <a:picLocks noChangeAspect="1"/>
          </p:cNvPicPr>
          <p:nvPr/>
        </p:nvPicPr>
        <p:blipFill>
          <a:blip r:embed="rId3"/>
          <a:srcRect t="709" b="709"/>
          <a:stretch>
            <a:fillRect/>
          </a:stretch>
        </p:blipFill>
        <p:spPr>
          <a:xfrm>
            <a:off x="571500" y="1428750"/>
            <a:ext cx="5905500" cy="4381500"/>
          </a:xfrm>
          <a:prstGeom prst="rect">
            <a:avLst/>
          </a:prstGeom>
        </p:spPr>
      </p:pic>
      <p:pic>
        <p:nvPicPr>
          <p:cNvPr id="193" name="Picture 192" descr="img_portrait.jpg"/>
          <p:cNvPicPr>
            <a:picLocks noChangeAspect="1"/>
          </p:cNvPicPr>
          <p:nvPr/>
        </p:nvPicPr>
        <p:blipFill>
          <a:blip r:embed="rId4"/>
          <a:srcRect t="16712" b="16712"/>
          <a:stretch>
            <a:fillRect/>
          </a:stretch>
        </p:blipFill>
        <p:spPr>
          <a:xfrm>
            <a:off x="6667500" y="1428750"/>
            <a:ext cx="4953000" cy="4381500"/>
          </a:xfrm>
          <a:prstGeom prst="rect">
            <a:avLst/>
          </a:prstGeom>
        </p:spPr>
      </p:pic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225" y="92075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4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调束暴露的问题与认识&lt;/Text&gt;&#13;&#10;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380, paddingLeft: 60, paddingRight: 60, paddingTop: 24, flexDirection: 'row', flexWrap: 'wrap', justifyContent: 'space-between' }}&gt;&#13;&#10;    {[&#13;&#10;      { n: '①', t: '小流强束测波动', d: 'μA 级读数受束流波动与噪声影响，相对精度有限——束流诊断标定与量程设置需进一步优化' },&#13;&#10;      { n: '②', t: '大流强参数待固化', d: '大流强条件下束流线透镜、磁铁参数仍需优化，稳定运行参数表尚未冻结' },&#13;&#10;      { n: '③', t: '灯丝寿命管理', d: '首轮调束末期离子源灯丝达到使用寿命——需建立灯丝老化曲线、更换周期与起弧运行区间' },&#13;&#10;      { n: '④', t: '剥离靶标定流程', d: '径向/角向位置复核已流程化，剥离膜寿命与更换记录需纳入运行管理体系' },&#13;&#10;    ].map((c) =&gt; (&#13;&#10;      &lt;Box key={c.n} style={{ width: 556, height: 168, background: '#FFFFFF', border: '1px solid #E5E7EB', borderRadius: 10, padding: 24, marginBottom: 20 }}&gt;&#13;&#10;        &lt;Box style={{ flexDirection: 'row', alignItems: 'center', marginBottom: 12 }}&gt;&#13;&#10;          &lt;Text style={{ fontSize: 22, fontWeight: 'bold', color: '#E60012' }}&gt;{c.n}&lt;/Text&gt;&#13;&#10;          &lt;Text style={{ fontSize: 20, fontWeight: 'bold', color: '#1F3864', marginLeft: 12 }}&gt;{c.t}&lt;/Text&gt;&#13;&#10;        &lt;/Box&gt;&#13;&#10;        &lt;Text style={{ fontSize: 15.5, color: '#1A2230', lineHeight: 1.7 }}&gt;{c.d}&lt;/Text&gt;&#13;&#10;      &lt;/Box&gt;&#13;&#10;    ))}&#13;&#10;  &lt;/Box&gt;&#13;&#10;&#13;&#10;  &lt;Box style={{ marginHorizontal: 60, height: 68, background: '#1F3864', borderRadius: 8, flexDirection: 'row', alignItems: 'center', paddingLeft: 28, paddingRight: 28 }}&gt;&#13;&#10;    &lt;Box style={{ width: 5, height: 30, background: '#F5A623', borderRadius: 2 }} /&gt;&#13;&#10;    &lt;Text style={{ fontSize: 20, fontWeight: 'bold', color: '#FFFFFF', marginLeft: 20 }}&gt;&#13;&#10;      每一个暴露的问题都指向同一个方向——从&quot;调得出&quot;走向&quot;稳得住&quot;&#13;&#10;    &lt;/Text&gt;&#13;&#10;  &lt;/Box&gt;&#13;&#10;&#13;&#10;  &lt;Box style={{ position: 'absolute', right: 28, bottom: 16 }}&gt;&#13;&#10;    &lt;Text style={{ fontSize: 14, color: '#9AA3AF' }}&gt;19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矩形 2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06" name="文本框 205" descr="{&quot;isTemplate&quot;:true,&quot;type&quot;:&quot;text&quot;}"/>
          <p:cNvSpPr txBox="1"/>
          <p:nvPr/>
        </p:nvSpPr>
        <p:spPr>
          <a:xfrm>
            <a:off x="571500" y="390525"/>
            <a:ext cx="3048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调束暴露的问题与认识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7" name="图片 20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208" name="圆角矩形 207"/>
          <p:cNvSpPr/>
          <p:nvPr>
            <p:custDataLst>
              <p:tags r:id="rId3"/>
            </p:custDataLst>
          </p:nvPr>
        </p:nvSpPr>
        <p:spPr>
          <a:xfrm>
            <a:off x="571500" y="1200150"/>
            <a:ext cx="5295900" cy="1600200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09" name="文本框 208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800100" y="14287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" name="文本框 209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1123950" y="1447800"/>
            <a:ext cx="1333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小流强束测波动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1" name="文本框 210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800100" y="180022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μA 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级读数受束流波动与噪声影响，相对精度有限——束流诊断标定与量程设置需进一步优化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圆角矩形 211"/>
          <p:cNvSpPr/>
          <p:nvPr>
            <p:custDataLst>
              <p:tags r:id="rId7"/>
            </p:custDataLst>
          </p:nvPr>
        </p:nvSpPr>
        <p:spPr>
          <a:xfrm>
            <a:off x="6324600" y="1200150"/>
            <a:ext cx="5295900" cy="1600200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13" name="文本框 212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6553200" y="14287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4" name="文本框 213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6877050" y="1447800"/>
            <a:ext cx="1524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大流强参数待固化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" name="文本框 214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6553200" y="1800225"/>
            <a:ext cx="48387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大流强条件下束流线透镜、磁铁参数仍需优化，稳定运行参数表尚未冻结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6" name="圆角矩形 215"/>
          <p:cNvSpPr/>
          <p:nvPr>
            <p:custDataLst>
              <p:tags r:id="rId11"/>
            </p:custDataLst>
          </p:nvPr>
        </p:nvSpPr>
        <p:spPr>
          <a:xfrm>
            <a:off x="571500" y="2990850"/>
            <a:ext cx="5295900" cy="1600200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17" name="文本框 216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800100" y="32194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8" name="文本框 217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1123950" y="3238500"/>
            <a:ext cx="1143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灯丝寿命管理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9" name="文本框 218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800100" y="3590925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首轮调束末期离子源灯丝达到使用寿命——需建立灯丝老化曲线、更换周期与起弧运行区间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0" name="圆角矩形 219"/>
          <p:cNvSpPr/>
          <p:nvPr>
            <p:custDataLst>
              <p:tags r:id="rId15"/>
            </p:custDataLst>
          </p:nvPr>
        </p:nvSpPr>
        <p:spPr>
          <a:xfrm>
            <a:off x="6324600" y="2990850"/>
            <a:ext cx="5295900" cy="1600200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21" name="文本框 220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6553200" y="3219450"/>
            <a:ext cx="209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sz="1650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2" name="文本框 221" descr="{&quot;isTemplate&quot;:true,&quot;type&quot;:&quot;text&quot;}"/>
          <p:cNvSpPr txBox="1"/>
          <p:nvPr>
            <p:custDataLst>
              <p:tags r:id="rId17"/>
            </p:custDataLst>
          </p:nvPr>
        </p:nvSpPr>
        <p:spPr>
          <a:xfrm>
            <a:off x="6877050" y="3238500"/>
            <a:ext cx="1333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剥离靶标定流程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3" name="文本框 222" descr="{&quot;isTemplate&quot;:true,&quot;type&quot;:&quot;text&quot;}"/>
          <p:cNvSpPr txBox="1"/>
          <p:nvPr>
            <p:custDataLst>
              <p:tags r:id="rId18"/>
            </p:custDataLst>
          </p:nvPr>
        </p:nvSpPr>
        <p:spPr>
          <a:xfrm>
            <a:off x="6553200" y="3590925"/>
            <a:ext cx="48387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径向</a:t>
            </a:r>
            <a:r>
              <a:rPr lang="en-US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角向位置复核已流程化，剥离膜寿命与更换记录需纳入运行管理体系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4" name="圆角矩形 223"/>
          <p:cNvSpPr/>
          <p:nvPr/>
        </p:nvSpPr>
        <p:spPr>
          <a:xfrm>
            <a:off x="0" y="5078730"/>
            <a:ext cx="12192000" cy="647700"/>
          </a:xfrm>
          <a:prstGeom prst="roundRect">
            <a:avLst>
              <a:gd name="adj" fmla="val 11765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225" name="圆角矩形 224"/>
          <p:cNvSpPr/>
          <p:nvPr/>
        </p:nvSpPr>
        <p:spPr>
          <a:xfrm>
            <a:off x="266700" y="5259705"/>
            <a:ext cx="47625" cy="28575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226" name="文本框 225" descr="{&quot;isTemplate&quot;:true,&quot;type&quot;:&quot;text&quot;}"/>
          <p:cNvSpPr txBox="1"/>
          <p:nvPr/>
        </p:nvSpPr>
        <p:spPr>
          <a:xfrm>
            <a:off x="504825" y="5288280"/>
            <a:ext cx="55721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每一个暴露的问题都指向同一个方向——从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调得出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走向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稳得住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 lang="en-US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7" name="文本框 226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19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27945" y="130810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1" name="" descr="&lt;Slide style={{ width: 1280, height: 720, background: '#FFFFFF' }}&gt;&#13;&#10;  &lt;Box style={{ position: 'absolute', left: 130, top: 210, flexDirection: 'row', alignItems: 'center' }}&gt;&#13;&#10;    &lt;Box style={{ width: 4, height: 62, background: '#8FA3C8' }} /&gt;&#13;&#10;    &lt;Text style={{ fontSize: 42, fontWeight: 'bold', color: '#1F3864', marginLeft: 30 }}&gt;三、未来工作方向&lt;/Text&gt;&#13;&#10;  &lt;/Box&gt;&#13;&#10;&#13;&#10;  &lt;Box style={{ position: 'absolute', left: 0, bottom: 0 }}&gt;&#13;&#10;    &lt;svg width={1280} height={230} viewBox='0 0 1280 230'&gt;&#13;&#10;      &lt;path d='M0 100 C 320 34, 760 164, 1280 64 L1280 78 C 760 178, 320 48, 0 114 Z' fill='#E60012' /&gt;&#13;&#10;      &lt;path d='M0 112 C 320 46, 760 176, 1280 76 L1280 92 C 760 192, 320 62, 0 128 Z' fill='#009A44' /&gt;&#13;&#10;      &lt;path d='M0 124 C 320 58, 760 188, 1280 88 L1280 230 L0 230 Z' fill='#1F3864' /&gt;&#13;&#10;    &lt;/svg&gt;&#13;&#10;  &lt;/Box&gt;&#13;&#10;  &lt;Box style={{ position: 'absolute', left: 150, bottom: 52 }}&gt;&#13;&#10;    &lt;Text style={{ fontSize: 62, fontWeight: 'bold', color: '#4A6FB5', letterSpacing: 4 }}&gt;PART 03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矩形 2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43" name="矩形 242"/>
          <p:cNvSpPr/>
          <p:nvPr/>
        </p:nvSpPr>
        <p:spPr>
          <a:xfrm>
            <a:off x="1238250" y="2000250"/>
            <a:ext cx="38100" cy="590550"/>
          </a:xfrm>
          <a:prstGeom prst="rect">
            <a:avLst/>
          </a:prstGeom>
          <a:solidFill>
            <a:srgbClr val="8FA3C8"/>
          </a:solidFill>
        </p:spPr>
        <p:txBody>
          <a:bodyPr/>
          <a:p/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1562100" y="2057400"/>
            <a:ext cx="3200400" cy="4857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1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三、后续</a:t>
            </a:r>
            <a:r>
              <a:rPr lang="zh-CN" sz="31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优化方向</a:t>
            </a:r>
            <a:endParaRPr lang="zh-CN" sz="31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5" name="图片 24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667250"/>
            <a:ext cx="12192000" cy="2190750"/>
          </a:xfrm>
          <a:prstGeom prst="rect">
            <a:avLst/>
          </a:prstGeom>
        </p:spPr>
      </p:pic>
      <p:sp>
        <p:nvSpPr>
          <p:cNvPr id="246" name="文本框 245" descr="{&quot;isTemplate&quot;:true,&quot;type&quot;:&quot;text&quot;}"/>
          <p:cNvSpPr txBox="1"/>
          <p:nvPr/>
        </p:nvSpPr>
        <p:spPr>
          <a:xfrm>
            <a:off x="1428750" y="5648325"/>
            <a:ext cx="2790825" cy="714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b="1" spc="300">
                <a:solidFill>
                  <a:srgbClr val="4A6FB5"/>
                </a:solidFill>
                <a:latin typeface="微软雅黑" panose="020B0503020204020204" charset="-122"/>
                <a:ea typeface="微软雅黑" panose="020B0503020204020204" charset="-122"/>
              </a:rPr>
              <a:t>PART 03</a:t>
            </a:r>
            <a:endParaRPr lang="en-US" sz="4650" b="1" spc="300">
              <a:solidFill>
                <a:srgbClr val="4A6F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稳定运行与产业落地：通向试生产的路径&lt;/Text&gt;&#13;&#10;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350, paddingLeft: 50, paddingRight: 50, paddingTop: 26, flexDirection: 'row', alignItems: 'stretch' }}&gt;&#13;&#10;    {[&#13;&#10;      { n: '1', t: '提升流强与打靶功率', d: '由 50 μA 向设计流强爬坡，同步验证靶系统散热与剥离膜承载' },&#13;&#10;      { n: '2', t: '长时间连续运行考核', d: '由 3 小时向 24 小时乃至整周连续打靶延伸，暴露并消除薄弱环节' },&#13;&#10;      { n: '3', t: '关键耗材寿命管理', d: '灯丝、剥离膜、靶系统建立寿命档案，以计划性更换替代突发停机' },&#13;&#10;      { n: '4', t: '启动试生产', d: '具备条件后首批同位素下线，转入试生产与生产准备阶段' },&#13;&#10;    ].map((c, i) =&gt; (&#13;&#10;      &lt;Box key={c.n} style={{ flexDirection: 'row', alignItems: 'center', flex: 1 }}&gt;&#13;&#10;        &lt;Box style={{ flex: 1, height: 300, background: i === 3 ? '#1F3864' : '#F0F5FC', borderRadius: 10, padding: 22, justifyContent: 'space-between' }}&gt;&#13;&#10;          &lt;Box style={{ width: 46, height: 46, borderRadius: 23, background: i === 3 ? '#F5A623' : '#E60012', justifyContent: 'center', alignItems: 'center' }}&gt;&#13;&#10;            &lt;Text style={{ fontSize: 22, fontWeight: 'bold', color: '#FFFFFF' }}&gt;{c.n}&lt;/Text&gt;&#13;&#10;          &lt;/Box&gt;&#13;&#10;          &lt;Text style={{ fontSize: 19, fontWeight: 'bold', color: i === 3 ? '#FFFFFF' : '#1F3864', lineHeight: 1.4 }}&gt;{c.t}&lt;/Text&gt;&#13;&#10;          &lt;Text style={{ fontSize: 14.5, color: i === 3 ? '#C9D6EC' : '#4A5568', lineHeight: 1.65 }}&gt;{c.d}&lt;/Text&gt;&#13;&#10;        &lt;/Box&gt;&#13;&#10;        {i &lt; 3 &amp;&amp; (&#13;&#10;          &lt;Box style={{ width: 34, justifyContent: 'center', alignItems: 'center' }}&gt;&#13;&#10;            &lt;svg width={22} height={26} viewBox='0 0 22 26'&gt;&#13;&#10;              &lt;polygon points='2,2 20,13 2,24' fill='#E60012' /&gt;&#13;&#10;            &lt;/svg&gt;&#13;&#10;          &lt;/Box&gt;&#13;&#10;        )}&#13;&#10;      &lt;/Box&gt;&#13;&#10;    ))}&#13;&#10;  &lt;/Box&gt;&#13;&#10;&#13;&#10;  &lt;Box style={{ marginHorizontal: 60, height: 108, background: '#F0F5FC', borderRadius: 10, paddingLeft: 28, paddingRight: 28, justifyContent: 'center' }}&gt;&#13;&#10;    &lt;Text style={{ fontSize: 18, fontWeight: 'bold', color: '#1F3864', marginBottom: 8 }}&gt;运行体系同步建设&lt;/Text&gt;&#13;&#10;    &lt;Text style={{ fontSize: 16, color: '#1A2230', lineHeight: 1.7 }}&gt;&#13;&#10;      机器保护与安全联锁完善 ｜ 运行规程与交接班标准化 ｜ 维保检修制度化 ｜ 备品备件与值守体系建立&#13;&#10;    &lt;/Text&gt;&#13;&#10;  &lt;/Box&gt;&#13;&#10;&#13;&#10;  &lt;Box style={{ position: 'absolute', right: 28, bottom: 16 }}&gt;&#13;&#10;    &lt;Text style={{ fontSize: 14, color: '#9AA3AF' }}&gt;21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矩形 2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571500" y="390525"/>
            <a:ext cx="54864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稳定运行与产业落地：通向试生产的路径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0" name="图片 24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251" name="圆角矩形 250"/>
          <p:cNvSpPr/>
          <p:nvPr>
            <p:custDataLst>
              <p:tags r:id="rId3"/>
            </p:custDataLst>
          </p:nvPr>
        </p:nvSpPr>
        <p:spPr>
          <a:xfrm>
            <a:off x="476250" y="1333500"/>
            <a:ext cx="2486025" cy="2857500"/>
          </a:xfrm>
          <a:prstGeom prst="roundRect">
            <a:avLst>
              <a:gd name="adj" fmla="val 38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52" name="圆角矩形 251"/>
          <p:cNvSpPr/>
          <p:nvPr>
            <p:custDataLst>
              <p:tags r:id="rId4"/>
            </p:custDataLst>
          </p:nvPr>
        </p:nvSpPr>
        <p:spPr>
          <a:xfrm>
            <a:off x="685800" y="15430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53" name="文本框 252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838200" y="1638300"/>
            <a:ext cx="1333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4" name="文本框 253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685800" y="2552700"/>
            <a:ext cx="20669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提升流强与打靶功率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5" name="文本框 254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685800" y="3429000"/>
            <a:ext cx="2066925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由</a:t>
            </a:r>
            <a:r>
              <a:rPr lang="en-US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50 μA </a:t>
            </a: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向设计流强爬坡，同步验证靶系统散热与剥离膜承载</a:t>
            </a:r>
            <a:endParaRPr lang="zh-CN" sz="109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6" name="图片 25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19425" y="2638425"/>
            <a:ext cx="209550" cy="247650"/>
          </a:xfrm>
          <a:prstGeom prst="rect">
            <a:avLst/>
          </a:prstGeom>
        </p:spPr>
      </p:pic>
      <p:sp>
        <p:nvSpPr>
          <p:cNvPr id="257" name="圆角矩形 256"/>
          <p:cNvSpPr/>
          <p:nvPr>
            <p:custDataLst>
              <p:tags r:id="rId11"/>
            </p:custDataLst>
          </p:nvPr>
        </p:nvSpPr>
        <p:spPr>
          <a:xfrm>
            <a:off x="3286125" y="1333500"/>
            <a:ext cx="2486025" cy="2857500"/>
          </a:xfrm>
          <a:prstGeom prst="roundRect">
            <a:avLst>
              <a:gd name="adj" fmla="val 38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58" name="圆角矩形 257"/>
          <p:cNvSpPr/>
          <p:nvPr>
            <p:custDataLst>
              <p:tags r:id="rId12"/>
            </p:custDataLst>
          </p:nvPr>
        </p:nvSpPr>
        <p:spPr>
          <a:xfrm>
            <a:off x="3495675" y="15430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59" name="文本框 258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3648075" y="1638300"/>
            <a:ext cx="1333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0" name="文本框 259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3495675" y="2552700"/>
            <a:ext cx="20669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长时间连续运行考核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1" name="文本框 260" descr="{&quot;isTemplate&quot;:true,&quot;type&quot;:&quot;text&quot;}"/>
          <p:cNvSpPr txBox="1"/>
          <p:nvPr>
            <p:custDataLst>
              <p:tags r:id="rId15"/>
            </p:custDataLst>
          </p:nvPr>
        </p:nvSpPr>
        <p:spPr>
          <a:xfrm>
            <a:off x="3495675" y="3429000"/>
            <a:ext cx="2066925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由</a:t>
            </a:r>
            <a:r>
              <a:rPr lang="en-US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小时向</a:t>
            </a:r>
            <a:r>
              <a:rPr lang="en-US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 240 </a:t>
            </a: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小时打靶延伸，暴露并消除薄弱环节</a:t>
            </a:r>
            <a:endParaRPr lang="zh-CN" sz="109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2" name="图片 26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9300" y="2638425"/>
            <a:ext cx="209550" cy="247650"/>
          </a:xfrm>
          <a:prstGeom prst="rect">
            <a:avLst/>
          </a:prstGeom>
        </p:spPr>
      </p:pic>
      <p:sp>
        <p:nvSpPr>
          <p:cNvPr id="263" name="圆角矩形 262"/>
          <p:cNvSpPr/>
          <p:nvPr>
            <p:custDataLst>
              <p:tags r:id="rId17"/>
            </p:custDataLst>
          </p:nvPr>
        </p:nvSpPr>
        <p:spPr>
          <a:xfrm>
            <a:off x="6096000" y="1333500"/>
            <a:ext cx="2486025" cy="2857500"/>
          </a:xfrm>
          <a:prstGeom prst="roundRect">
            <a:avLst>
              <a:gd name="adj" fmla="val 38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64" name="圆角矩形 263"/>
          <p:cNvSpPr/>
          <p:nvPr>
            <p:custDataLst>
              <p:tags r:id="rId18"/>
            </p:custDataLst>
          </p:nvPr>
        </p:nvSpPr>
        <p:spPr>
          <a:xfrm>
            <a:off x="6305550" y="15430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60012"/>
          </a:solidFill>
        </p:spPr>
        <p:txBody>
          <a:bodyPr/>
          <a:p/>
        </p:txBody>
      </p:sp>
      <p:sp>
        <p:nvSpPr>
          <p:cNvPr id="265" name="文本框 264" descr="{&quot;isTemplate&quot;:true,&quot;type&quot;:&quot;text&quot;}"/>
          <p:cNvSpPr txBox="1"/>
          <p:nvPr>
            <p:custDataLst>
              <p:tags r:id="rId19"/>
            </p:custDataLst>
          </p:nvPr>
        </p:nvSpPr>
        <p:spPr>
          <a:xfrm>
            <a:off x="6457950" y="1638300"/>
            <a:ext cx="1333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6" name="文本框 265" descr="{&quot;isTemplate&quot;:true,&quot;type&quot;:&quot;text&quot;}"/>
          <p:cNvSpPr txBox="1"/>
          <p:nvPr>
            <p:custDataLst>
              <p:tags r:id="rId20"/>
            </p:custDataLst>
          </p:nvPr>
        </p:nvSpPr>
        <p:spPr>
          <a:xfrm>
            <a:off x="6305550" y="2571750"/>
            <a:ext cx="20669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关键耗材寿命管理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7" name="文本框 266" descr="{&quot;isTemplate&quot;:true,&quot;type&quot;:&quot;text&quot;}"/>
          <p:cNvSpPr txBox="1"/>
          <p:nvPr>
            <p:custDataLst>
              <p:tags r:id="rId21"/>
            </p:custDataLst>
          </p:nvPr>
        </p:nvSpPr>
        <p:spPr>
          <a:xfrm>
            <a:off x="6305550" y="3152775"/>
            <a:ext cx="2066925" cy="828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09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灯丝、剥离膜、靶系统建立寿命档案，以计划性更换替代突发停机</a:t>
            </a:r>
            <a:endParaRPr lang="zh-CN" sz="109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8" name="图片 26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39175" y="2638425"/>
            <a:ext cx="209550" cy="247650"/>
          </a:xfrm>
          <a:prstGeom prst="rect">
            <a:avLst/>
          </a:prstGeom>
        </p:spPr>
      </p:pic>
      <p:sp>
        <p:nvSpPr>
          <p:cNvPr id="269" name="圆角矩形 268"/>
          <p:cNvSpPr/>
          <p:nvPr>
            <p:custDataLst>
              <p:tags r:id="rId23"/>
            </p:custDataLst>
          </p:nvPr>
        </p:nvSpPr>
        <p:spPr>
          <a:xfrm>
            <a:off x="8905875" y="1333500"/>
            <a:ext cx="2809875" cy="2857500"/>
          </a:xfrm>
          <a:prstGeom prst="roundRect">
            <a:avLst>
              <a:gd name="adj" fmla="val 3390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270" name="圆角矩形 269"/>
          <p:cNvSpPr/>
          <p:nvPr>
            <p:custDataLst>
              <p:tags r:id="rId24"/>
            </p:custDataLst>
          </p:nvPr>
        </p:nvSpPr>
        <p:spPr>
          <a:xfrm>
            <a:off x="9115425" y="15430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271" name="文本框 270" descr="{&quot;isTemplate&quot;:true,&quot;type&quot;:&quot;text&quot;}"/>
          <p:cNvSpPr txBox="1"/>
          <p:nvPr>
            <p:custDataLst>
              <p:tags r:id="rId25"/>
            </p:custDataLst>
          </p:nvPr>
        </p:nvSpPr>
        <p:spPr>
          <a:xfrm>
            <a:off x="9267825" y="1638300"/>
            <a:ext cx="1333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2" name="文本框 271" descr="{&quot;isTemplate&quot;:true,&quot;type&quot;:&quot;text&quot;}"/>
          <p:cNvSpPr txBox="1"/>
          <p:nvPr>
            <p:custDataLst>
              <p:tags r:id="rId26"/>
            </p:custDataLst>
          </p:nvPr>
        </p:nvSpPr>
        <p:spPr>
          <a:xfrm>
            <a:off x="9115425" y="2552700"/>
            <a:ext cx="239077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启动试生产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3" name="文本框 272" descr="{&quot;isTemplate&quot;:true,&quot;type&quot;:&quot;text&quot;}"/>
          <p:cNvSpPr txBox="1"/>
          <p:nvPr>
            <p:custDataLst>
              <p:tags r:id="rId27"/>
            </p:custDataLst>
          </p:nvPr>
        </p:nvSpPr>
        <p:spPr>
          <a:xfrm>
            <a:off x="9115425" y="3429000"/>
            <a:ext cx="2390775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090">
                <a:solidFill>
                  <a:srgbClr val="C9D6EC"/>
                </a:solidFill>
                <a:latin typeface="微软雅黑" panose="020B0503020204020204" charset="-122"/>
                <a:ea typeface="微软雅黑" panose="020B0503020204020204" charset="-122"/>
              </a:rPr>
              <a:t>具备条件后首批同位素下线，转入试生产与生产准备阶段</a:t>
            </a:r>
            <a:endParaRPr lang="zh-CN" sz="1090">
              <a:solidFill>
                <a:srgbClr val="C9D6E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4" name="圆角矩形 273"/>
          <p:cNvSpPr/>
          <p:nvPr/>
        </p:nvSpPr>
        <p:spPr>
          <a:xfrm>
            <a:off x="0" y="4579620"/>
            <a:ext cx="12192000" cy="1028700"/>
          </a:xfrm>
          <a:prstGeom prst="roundRect">
            <a:avLst>
              <a:gd name="adj" fmla="val 9259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75" name="文本框 274" descr="{&quot;isTemplate&quot;:true,&quot;type&quot;:&quot;text&quot;}"/>
          <p:cNvSpPr txBox="1"/>
          <p:nvPr/>
        </p:nvSpPr>
        <p:spPr>
          <a:xfrm>
            <a:off x="266700" y="4798695"/>
            <a:ext cx="116586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运行体系同步建设</a:t>
            </a:r>
            <a:endParaRPr lang="zh-CN" sz="135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6" name="文本框 275" descr="{&quot;isTemplate&quot;:true,&quot;type&quot;:&quot;text&quot;}"/>
          <p:cNvSpPr txBox="1"/>
          <p:nvPr/>
        </p:nvSpPr>
        <p:spPr>
          <a:xfrm>
            <a:off x="266700" y="5084445"/>
            <a:ext cx="116586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机器保护与安全联锁完善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｜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运行规程与交接班标准化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｜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维保检修制度化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｜</a:t>
            </a:r>
            <a:r>
              <a:rPr lang="en-US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200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备品备件与值守体系建立</a:t>
            </a:r>
            <a:endParaRPr lang="zh-CN" sz="1200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7" name="文本框 276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21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187305" y="140970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8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节能降耗：把&quot;能跑&quot;变成&quot;跑得起&quot;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392, paddingLeft: 60, paddingRight: 60, paddingTop: 24, flexDirection: 'row', flexWrap: 'wrap', justifyContent: 'space-between' }}&gt;&#13;&#10;    {[&#13;&#10;      { n: '01', t: '电源与磁铁高效化', d: '优化主磁铁与各电源运行点，提升整流效率；探索非运行时段的低耗待机模式' },&#13;&#10;      { n: '02', t: '水冷系统优化', d: '水泵变频调节匹配实际热负荷；探索冷却水余热回收利用途径' },&#13;&#10;      { n: '03', t: '运行排程错峰', d: '按靶站生产计划安排运行班次，减少空载运行与无效待机时间' },&#13;&#10;      { n: '04', t: '束流效率即节能', d: '提高注入与传输效率——同样的靶头流强，消耗更少的整机功率、产生更少的活化' },&#13;&#10;    ].map((c) =&gt; (&#13;&#10;      &lt;Box key={c.n} style={{ width: 556, height: 172, background: '#F0F5FC', borderRadius: 10, padding: 24, marginBottom: 20 }}&gt;&#13;&#10;        &lt;Box style={{ flexDirection: 'row', alignItems: 'center', marginBottom: 12 }}&gt;&#13;&#10;          &lt;Box style={{ width: 46, height: 46, borderRadius: 8, background: '#009A44', justifyContent: 'center', alignItems: 'center' }}&gt;&#13;&#10;            &lt;Text style={{ fontSize: 18, fontWeight: 'bold', color: '#FFFFFF' }}&gt;{c.n}&lt;/Text&gt;&#13;&#10;          &lt;/Box&gt;&#13;&#10;          &lt;Text style={{ fontSize: 20, fontWeight: 'bold', color: '#1F3864', marginLeft: 14 }}&gt;{c.t}&lt;/Text&gt;&#13;&#10;        &lt;/Box&gt;&#13;&#10;        &lt;Text style={{ fontSize: 15.5, color: '#1A2230', lineHeight: 1.7 }}&gt;{c.d}&lt;/Text&gt;&#13;&#10;      &lt;/Box&gt;&#13;&#10;    ))}&#13;&#10;  &lt;/Box&gt;&#13;&#10;&#13;&#10;  &lt;Box style={{ marginHorizontal: 60, height: 68, background: '#1F3864', borderRadius: 8, flexDirection: 'row', alignItems: 'center', paddingLeft: 28, paddingRight: 28 }}&gt;&#13;&#10;    &lt;Box style={{ width: 5, height: 30, background: '#F5A623', borderRadius: 2 }} /&gt;&#13;&#10;    &lt;Text style={{ fontSize: 19, fontWeight: 'bold', color: '#FFFFFF', marginLeft: 20 }}&gt;&#13;&#10;      束流效率是最大的节能：损失在膜前与传输线上的每一微安，都是白白消耗的电功率&#13;&#10;    &lt;/Text&gt;&#13;&#10;  &lt;/Box&gt;&#13;&#10;&#13;&#10;  &lt;Box style={{ position: 'absolute', right: 28, bottom: 16 }}&gt;&#13;&#10;    &lt;Text style={{ fontSize: 14, color: '#9AA3AF' }}&gt;22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矩形 2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80" name="文本框 279" descr="{&quot;isTemplate&quot;:true,&quot;type&quot;:&quot;text&quot;}"/>
          <p:cNvSpPr txBox="1"/>
          <p:nvPr/>
        </p:nvSpPr>
        <p:spPr>
          <a:xfrm>
            <a:off x="571500" y="390525"/>
            <a:ext cx="460057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节能降耗：把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能跑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变成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跑得起</a:t>
            </a: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 lang="en-US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1" name="图片 28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282" name="圆角矩形 281"/>
          <p:cNvSpPr/>
          <p:nvPr/>
        </p:nvSpPr>
        <p:spPr>
          <a:xfrm>
            <a:off x="571500" y="1200150"/>
            <a:ext cx="529590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83" name="圆角矩形 282"/>
          <p:cNvSpPr/>
          <p:nvPr/>
        </p:nvSpPr>
        <p:spPr>
          <a:xfrm>
            <a:off x="800100" y="14287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914400" y="1543050"/>
            <a:ext cx="2190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5" name="文本框 284" descr="{&quot;isTemplate&quot;:true,&quot;type&quot;:&quot;text&quot;}"/>
          <p:cNvSpPr txBox="1"/>
          <p:nvPr/>
        </p:nvSpPr>
        <p:spPr>
          <a:xfrm>
            <a:off x="1371600" y="1533525"/>
            <a:ext cx="1524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电源与磁铁高效化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6" name="文本框 285" descr="{&quot;isTemplate&quot;:true,&quot;type&quot;:&quot;text&quot;}"/>
          <p:cNvSpPr txBox="1"/>
          <p:nvPr/>
        </p:nvSpPr>
        <p:spPr>
          <a:xfrm>
            <a:off x="800100" y="1981200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优化主磁铁与各电源运行点，提升整流效率；探索非运行时段的低耗待机模式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7" name="圆角矩形 286"/>
          <p:cNvSpPr/>
          <p:nvPr/>
        </p:nvSpPr>
        <p:spPr>
          <a:xfrm>
            <a:off x="6324600" y="1200150"/>
            <a:ext cx="529590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88" name="圆角矩形 287"/>
          <p:cNvSpPr/>
          <p:nvPr/>
        </p:nvSpPr>
        <p:spPr>
          <a:xfrm>
            <a:off x="6553200" y="14287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289" name="文本框 288" descr="{&quot;isTemplate&quot;:true,&quot;type&quot;:&quot;text&quot;}"/>
          <p:cNvSpPr txBox="1"/>
          <p:nvPr/>
        </p:nvSpPr>
        <p:spPr>
          <a:xfrm>
            <a:off x="6667500" y="1543050"/>
            <a:ext cx="2190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0" name="文本框 289" descr="{&quot;isTemplate&quot;:true,&quot;type&quot;:&quot;text&quot;}"/>
          <p:cNvSpPr txBox="1"/>
          <p:nvPr/>
        </p:nvSpPr>
        <p:spPr>
          <a:xfrm>
            <a:off x="7124700" y="1533525"/>
            <a:ext cx="1143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水冷系统优化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1" name="文本框 290" descr="{&quot;isTemplate&quot;:true,&quot;type&quot;:&quot;text&quot;}"/>
          <p:cNvSpPr txBox="1"/>
          <p:nvPr/>
        </p:nvSpPr>
        <p:spPr>
          <a:xfrm>
            <a:off x="6553200" y="1981200"/>
            <a:ext cx="48387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水泵变频调节匹配实际热负荷；探索冷却水余热回收利用途径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2" name="圆角矩形 291"/>
          <p:cNvSpPr/>
          <p:nvPr/>
        </p:nvSpPr>
        <p:spPr>
          <a:xfrm>
            <a:off x="571500" y="3028950"/>
            <a:ext cx="529590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93" name="圆角矩形 292"/>
          <p:cNvSpPr/>
          <p:nvPr/>
        </p:nvSpPr>
        <p:spPr>
          <a:xfrm>
            <a:off x="800100" y="32575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294" name="文本框 293" descr="{&quot;isTemplate&quot;:true,&quot;type&quot;:&quot;text&quot;}"/>
          <p:cNvSpPr txBox="1"/>
          <p:nvPr/>
        </p:nvSpPr>
        <p:spPr>
          <a:xfrm>
            <a:off x="914400" y="3371850"/>
            <a:ext cx="2190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5" name="文本框 294" descr="{&quot;isTemplate&quot;:true,&quot;type&quot;:&quot;text&quot;}"/>
          <p:cNvSpPr txBox="1"/>
          <p:nvPr/>
        </p:nvSpPr>
        <p:spPr>
          <a:xfrm>
            <a:off x="1371600" y="3362325"/>
            <a:ext cx="1143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运行排程错峰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6" name="文本框 295" descr="{&quot;isTemplate&quot;:true,&quot;type&quot;:&quot;text&quot;}"/>
          <p:cNvSpPr txBox="1"/>
          <p:nvPr/>
        </p:nvSpPr>
        <p:spPr>
          <a:xfrm>
            <a:off x="800100" y="3810000"/>
            <a:ext cx="48387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按靶站生产计划安排运行班次，减少空载运行与无效待机时间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" name="圆角矩形 296"/>
          <p:cNvSpPr/>
          <p:nvPr/>
        </p:nvSpPr>
        <p:spPr>
          <a:xfrm>
            <a:off x="6324600" y="3028950"/>
            <a:ext cx="5295900" cy="1638300"/>
          </a:xfrm>
          <a:prstGeom prst="roundRect">
            <a:avLst>
              <a:gd name="adj" fmla="val 581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98" name="圆角矩形 297"/>
          <p:cNvSpPr/>
          <p:nvPr/>
        </p:nvSpPr>
        <p:spPr>
          <a:xfrm>
            <a:off x="6553200" y="32575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009A44"/>
          </a:solidFill>
        </p:spPr>
        <p:txBody>
          <a:bodyPr/>
          <a:p/>
        </p:txBody>
      </p:sp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6667500" y="3371850"/>
            <a:ext cx="2190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0" name="文本框 299" descr="{&quot;isTemplate&quot;:true,&quot;type&quot;:&quot;text&quot;}"/>
          <p:cNvSpPr txBox="1"/>
          <p:nvPr/>
        </p:nvSpPr>
        <p:spPr>
          <a:xfrm>
            <a:off x="7124700" y="3362325"/>
            <a:ext cx="1333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束流效率即节能</a:t>
            </a:r>
            <a:endParaRPr lang="zh-CN" sz="15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6553200" y="3810000"/>
            <a:ext cx="48387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6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提高注入与传输效率——同样的靶头流强，消耗更少的整机功率、产生更少的活化</a:t>
            </a:r>
            <a:endParaRPr lang="zh-CN" sz="116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2" name="圆角矩形 301"/>
          <p:cNvSpPr/>
          <p:nvPr/>
        </p:nvSpPr>
        <p:spPr>
          <a:xfrm>
            <a:off x="0" y="5101590"/>
            <a:ext cx="12192000" cy="647700"/>
          </a:xfrm>
          <a:prstGeom prst="roundRect">
            <a:avLst>
              <a:gd name="adj" fmla="val 11765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03" name="圆角矩形 302"/>
          <p:cNvSpPr/>
          <p:nvPr/>
        </p:nvSpPr>
        <p:spPr>
          <a:xfrm>
            <a:off x="266700" y="5292725"/>
            <a:ext cx="47625" cy="28575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304" name="文本框 303" descr="{&quot;isTemplate&quot;:true,&quot;type&quot;:&quot;text&quot;}"/>
          <p:cNvSpPr txBox="1"/>
          <p:nvPr/>
        </p:nvSpPr>
        <p:spPr>
          <a:xfrm>
            <a:off x="504825" y="5320665"/>
            <a:ext cx="66960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束流效率是最大的节能：损失在膜前与传输线上的每一微安，都是白白消耗的电功率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22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7785" y="120650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6" name="" descr="&lt;Slide style={{ width: 1280, height: 720, background: '#FFFFFF' }}&gt;&#13;&#10;  &lt;Box style={{ height: 92, paddingLeft: 60, paddingRight: 60, flexDirection: 'row', alignItems: 'flex-end', justifyContent: 'space-between', paddingBottom: 12 }}&gt;&#13;&#10;    &lt;Text style={{ fontSize: 32, fontWeight: 'bold', color: '#1F3864' }}&gt;AI 赋能生产运行：从人工监盘走向智能运行&lt;/Text&gt;&#13;&#10;    &lt;Box style={{ width: 86, height: 36 }} /&gt;&#13;&#10;  &lt;/Box&gt;&#13;&#10;  &lt;Box&gt;&#13;&#10;    &lt;svg width={1280} height={10} viewBox='0 0 1280 10'&gt;&#13;&#10;      &lt;polygon points='0,0 700,9 0,9' fill='#E60012' /&gt;&#13;&#10;      &lt;polygon points='1280,0 640,9 1280,9' fill='#009A44' /&gt;&#13;&#10;    &lt;/svg&gt;&#13;&#10;  &lt;/Box&gt;&#13;&#10;&#13;&#10;  &lt;Box style={{ height: 60, paddingLeft: 60, paddingRight: 60, paddingTop: 18 }}&gt;&#13;&#10;    &lt;Text style={{ fontSize: 16.5, color: '#4A5568', lineHeight: 1.6 }}&gt;&#13;&#10;      调束期间控制系统数十个操作界面、上千个测点同时在线——生产运行阶段，人工监盘与手工记录不可持续&#13;&#10;    &lt;/Text&gt;&#13;&#10;  &lt;/Box&gt;&#13;&#10;&#13;&#10;  &lt;Box style={{ height: 348, paddingLeft: 60, paddingRight: 60, paddingTop: 6, flexDirection: 'row', flexWrap: 'wrap', justifyContent: 'space-between' }}&gt;&#13;&#10;    {[&#13;&#10;      { n: '①', t: '智能监盘', d: '对真空、磁铁、水温、束流等海量测点做异常检测与趋势预警，异常先于联锁被发现，减轻人工盯屏负担' },&#13;&#10;      { n: '②', t: '数据自动记录', d: '调束参数、束流历史、报警事件自动归档，形成电子运行日志与可追溯数据库，替代手工抄表' },&#13;&#10;      { n: '③', t: '参数寻优辅助', d: '基于历史调束数据给出参数推荐，缩短换靶、换能量点后的恢复时间' },&#13;&#10;      { n: '④', t: '预测性维护', d: '灯丝、剥离膜、水泵等关键部件寿命预测，以计划性维护替代故障停机' },&#13;&#10;    ].map((c) =&gt; (&#13;&#10;      &lt;Box key={c.n} style={{ width: 556, height: 152, background: '#F0F5FC', borderRadius: 10, padding: 22, marginBottom: 18 }}&gt;&#13;&#10;        &lt;Box style={{ flexDirection: 'row', alignItems: 'center', marginBottom: 10 }}&gt;&#13;&#10;          &lt;Text style={{ fontSize: 21, fontWeight: 'bold', color: '#E60012' }}&gt;{c.n}&lt;/Text&gt;&#13;&#10;          &lt;Text style={{ fontSize: 19, fontWeight: 'bold', color: '#1F3864', marginLeft: 12 }}&gt;{c.t}&lt;/Text&gt;&#13;&#10;        &lt;/Box&gt;&#13;&#10;        &lt;Text style={{ fontSize: 15, color: '#1A2230', lineHeight: 1.65 }}&gt;{c.d}&lt;/Text&gt;&#13;&#10;      &lt;/Box&gt;&#13;&#10;    ))}&#13;&#10;  &lt;/Box&gt;&#13;&#10;&#13;&#10;  &lt;Box style={{ marginHorizontal: 60, height: 70, background: '#1F3864', borderRadius: 8, flexDirection: 'row', alignItems: 'center', paddingLeft: 28, paddingRight: 28 }}&gt;&#13;&#10;    &lt;Box style={{ width: 5, height: 32, background: '#F5A623', borderRadius: 2 }} /&gt;&#13;&#10;    &lt;Text style={{ fontSize: 19, fontWeight: 'bold', color: '#FFFFFF', marginLeft: 20 }}&gt;&#13;&#10;      实施原则：先辅助、后闭环——AI 建议经运行人员确认，逐步向半自动运行演进&#13;&#10;    &lt;/Text&gt;&#13;&#10;  &lt;/Box&gt;&#13;&#10;&#13;&#10;  &lt;Box style={{ position: 'absolute', right: 28, bottom: 16 }}&gt;&#13;&#10;    &lt;Text style={{ fontSize: 14, color: '#9AA3AF' }}&gt;23 / 2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矩形 3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08" name="文本框 307" descr="{&quot;isTemplate&quot;:true,&quot;type&quot;:&quot;text&quot;}"/>
          <p:cNvSpPr txBox="1"/>
          <p:nvPr/>
        </p:nvSpPr>
        <p:spPr>
          <a:xfrm>
            <a:off x="571500" y="390525"/>
            <a:ext cx="5915025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24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赋能生产运行：从人工监盘走向智能运行</a:t>
            </a:r>
            <a:endParaRPr lang="zh-CN" sz="24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9" name="图片 30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76300"/>
            <a:ext cx="12192000" cy="95250"/>
          </a:xfrm>
          <a:prstGeom prst="rect">
            <a:avLst/>
          </a:prstGeom>
        </p:spPr>
      </p:pic>
      <p:sp>
        <p:nvSpPr>
          <p:cNvPr id="310" name="文本框 309" descr="{&quot;isTemplate&quot;:true,&quot;type&quot;:&quot;text&quot;}"/>
          <p:cNvSpPr txBox="1"/>
          <p:nvPr/>
        </p:nvSpPr>
        <p:spPr>
          <a:xfrm>
            <a:off x="571500" y="1143000"/>
            <a:ext cx="11049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40">
                <a:solidFill>
                  <a:srgbClr val="4A5568"/>
                </a:solidFill>
                <a:latin typeface="微软雅黑" panose="020B0503020204020204" charset="-122"/>
                <a:ea typeface="微软雅黑" panose="020B0503020204020204" charset="-122"/>
              </a:rPr>
              <a:t>调束期间控制系统数十个操作界面、上千个测点同时在线——生产运行阶段，人工监盘与手工记录不可持续</a:t>
            </a:r>
            <a:endParaRPr lang="zh-CN" sz="1240">
              <a:solidFill>
                <a:srgbClr val="4A556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1" name="圆角矩形 310"/>
          <p:cNvSpPr/>
          <p:nvPr>
            <p:custDataLst>
              <p:tags r:id="rId3"/>
            </p:custDataLst>
          </p:nvPr>
        </p:nvSpPr>
        <p:spPr>
          <a:xfrm>
            <a:off x="571500" y="1600200"/>
            <a:ext cx="5295900" cy="1447800"/>
          </a:xfrm>
          <a:prstGeom prst="roundRect">
            <a:avLst>
              <a:gd name="adj" fmla="val 6579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12" name="文本框 311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781050" y="1809750"/>
            <a:ext cx="2000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75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sz="1575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3" name="文本框 312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1095375" y="1828800"/>
            <a:ext cx="7239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智能监盘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4" name="文本框 313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781050" y="2152650"/>
            <a:ext cx="4876800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对真空、磁铁、水温、束流等海量测点做异常检测与趋势预警，异常先于联锁被发现，减轻人工盯屏负担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5" name="圆角矩形 314"/>
          <p:cNvSpPr/>
          <p:nvPr>
            <p:custDataLst>
              <p:tags r:id="rId7"/>
            </p:custDataLst>
          </p:nvPr>
        </p:nvSpPr>
        <p:spPr>
          <a:xfrm>
            <a:off x="6324600" y="1600200"/>
            <a:ext cx="5295900" cy="1447800"/>
          </a:xfrm>
          <a:prstGeom prst="roundRect">
            <a:avLst>
              <a:gd name="adj" fmla="val 6579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16" name="文本框 315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6534150" y="1809750"/>
            <a:ext cx="2000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75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sz="1575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" name="文本框 316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6848475" y="1828800"/>
            <a:ext cx="10858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数据自动记录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8" name="文本框 317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6534150" y="2152650"/>
            <a:ext cx="4876800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调束参数、束流历史、报警事件自动归档，形成电子运行日志与可追溯数据库，替代手工抄表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9" name="圆角矩形 318"/>
          <p:cNvSpPr/>
          <p:nvPr>
            <p:custDataLst>
              <p:tags r:id="rId11"/>
            </p:custDataLst>
          </p:nvPr>
        </p:nvSpPr>
        <p:spPr>
          <a:xfrm>
            <a:off x="571500" y="3228975"/>
            <a:ext cx="5295900" cy="1447800"/>
          </a:xfrm>
          <a:prstGeom prst="roundRect">
            <a:avLst>
              <a:gd name="adj" fmla="val 6579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20" name="文本框 319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781050" y="3438525"/>
            <a:ext cx="2000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75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sz="1575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1" name="文本框 320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1095375" y="3457575"/>
            <a:ext cx="10858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参数寻优辅助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2" name="文本框 321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781050" y="3781425"/>
            <a:ext cx="48768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基于历史调束数据给出参数推荐，缩短换靶、换能量点后的恢复时间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3" name="圆角矩形 322"/>
          <p:cNvSpPr/>
          <p:nvPr>
            <p:custDataLst>
              <p:tags r:id="rId15"/>
            </p:custDataLst>
          </p:nvPr>
        </p:nvSpPr>
        <p:spPr>
          <a:xfrm>
            <a:off x="6324600" y="3228975"/>
            <a:ext cx="5295900" cy="1447800"/>
          </a:xfrm>
          <a:prstGeom prst="roundRect">
            <a:avLst>
              <a:gd name="adj" fmla="val 6579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24" name="文本框 323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6534150" y="3438525"/>
            <a:ext cx="2000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75" b="1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sz="1575" b="1">
              <a:solidFill>
                <a:srgbClr val="E600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5" name="文本框 324" descr="{&quot;isTemplate&quot;:true,&quot;type&quot;:&quot;text&quot;}"/>
          <p:cNvSpPr txBox="1"/>
          <p:nvPr>
            <p:custDataLst>
              <p:tags r:id="rId17"/>
            </p:custDataLst>
          </p:nvPr>
        </p:nvSpPr>
        <p:spPr>
          <a:xfrm>
            <a:off x="6848475" y="3457575"/>
            <a:ext cx="9048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预测性维护</a:t>
            </a:r>
            <a:endParaRPr lang="zh-CN" sz="1425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6" name="文本框 325" descr="{&quot;isTemplate&quot;:true,&quot;type&quot;:&quot;text&quot;}"/>
          <p:cNvSpPr txBox="1"/>
          <p:nvPr>
            <p:custDataLst>
              <p:tags r:id="rId18"/>
            </p:custDataLst>
          </p:nvPr>
        </p:nvSpPr>
        <p:spPr>
          <a:xfrm>
            <a:off x="6534150" y="3781425"/>
            <a:ext cx="48768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>
                <a:solidFill>
                  <a:srgbClr val="1A2230"/>
                </a:solidFill>
                <a:latin typeface="微软雅黑" panose="020B0503020204020204" charset="-122"/>
                <a:ea typeface="微软雅黑" panose="020B0503020204020204" charset="-122"/>
              </a:rPr>
              <a:t>灯丝、剥离膜、水泵等关键部件寿命预测，以计划性维护替代故障停机</a:t>
            </a:r>
            <a:endParaRPr lang="zh-CN" sz="1125">
              <a:solidFill>
                <a:srgbClr val="1A22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" name="圆角矩形 326"/>
          <p:cNvSpPr/>
          <p:nvPr/>
        </p:nvSpPr>
        <p:spPr>
          <a:xfrm>
            <a:off x="0" y="5284470"/>
            <a:ext cx="12192000" cy="666750"/>
          </a:xfrm>
          <a:prstGeom prst="roundRect">
            <a:avLst>
              <a:gd name="adj" fmla="val 11429"/>
            </a:avLst>
          </a:prstGeom>
          <a:solidFill>
            <a:srgbClr val="1F3864"/>
          </a:solidFill>
        </p:spPr>
        <p:txBody>
          <a:bodyPr/>
          <a:p/>
        </p:txBody>
      </p:sp>
      <p:sp>
        <p:nvSpPr>
          <p:cNvPr id="328" name="圆角矩形 327"/>
          <p:cNvSpPr/>
          <p:nvPr/>
        </p:nvSpPr>
        <p:spPr>
          <a:xfrm>
            <a:off x="266700" y="5475605"/>
            <a:ext cx="47625" cy="304800"/>
          </a:xfrm>
          <a:prstGeom prst="roundRect">
            <a:avLst>
              <a:gd name="adj" fmla="val 40000"/>
            </a:avLst>
          </a:prstGeom>
          <a:solidFill>
            <a:srgbClr val="F5A623"/>
          </a:solidFill>
        </p:spPr>
        <p:txBody>
          <a:bodyPr/>
          <a:p/>
        </p:txBody>
      </p:sp>
      <p:sp>
        <p:nvSpPr>
          <p:cNvPr id="329" name="文本框 328" descr="{&quot;isTemplate&quot;:true,&quot;type&quot;:&quot;text&quot;}"/>
          <p:cNvSpPr txBox="1"/>
          <p:nvPr/>
        </p:nvSpPr>
        <p:spPr>
          <a:xfrm>
            <a:off x="504825" y="5513070"/>
            <a:ext cx="64389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实施原则：先辅助、后闭环——</a:t>
            </a:r>
            <a:r>
              <a:rPr lang="en-US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altLang="en-US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运营</a:t>
            </a: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，向半自动运行演进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0" name="文本框 329" descr="{&quot;isTemplate&quot;:true,&quot;type&quot;:&quot;text&quot;}"/>
          <p:cNvSpPr txBox="1"/>
          <p:nvPr/>
        </p:nvSpPr>
        <p:spPr>
          <a:xfrm>
            <a:off x="11468100" y="6543675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A3AF"/>
                </a:solidFill>
                <a:latin typeface="微软雅黑" panose="020B0503020204020204" charset="-122"/>
                <a:ea typeface="微软雅黑" panose="020B0503020204020204" charset="-122"/>
              </a:rPr>
              <a:t>23 / 24</a:t>
            </a:r>
            <a:endParaRPr lang="en-US" sz="1050">
              <a:solidFill>
                <a:srgbClr val="9AA3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img_logo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87305" y="120650"/>
            <a:ext cx="1616075" cy="6699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1" name="" descr="&lt;Slide style={{ width: 1280, height: 720, background: '#FFFFFF' }}&gt;&#13;&#10;  &lt;Box style={{ height: 500, justifyContent: 'center', alignItems: 'center' }}&gt;&#13;&#10;    &lt;Text style={{ fontSize: 52, fontWeight: 'bold', color: '#1F3864', letterSpacing: 6 }}&gt;谢谢聆听，敬请指正&lt;/Text&gt;&#13;&#10;    &lt;Text style={{ fontSize: 22, color: '#E60012', fontWeight: 'bold', marginTop: 40 }}&gt;广阔天地　大有作为&lt;/Text&gt;&#13;&#10;    &lt;Text style={{ fontSize: 17, color: '#666666', marginTop: 56 }}&gt;&#13;&#10;      胡锐 · 国电投核素同创（重庆）科技有限公司 · 2026 年 10 月&#13;&#10;    &lt;/Text&gt;&#13;&#10;  &lt;/Box&gt;&#13;&#10;&#13;&#10;  &lt;Box style={{ position: 'absolute', left: 0, bottom: 0 }}&gt;&#13;&#10;    &lt;svg width={1280} height={230} viewBox='0 0 1280 230'&gt;&#13;&#10;      &lt;path d='M0 100 C 320 34, 760 164, 1280 64 L1280 78 C 760 178, 320 48, 0 114 Z' fill='#E60012' /&gt;&#13;&#10;      &lt;path d='M0 112 C 320 46, 760 176, 1280 76 L1280 92 C 760 192, 320 62, 0 128 Z' fill='#009A44' /&gt;&#13;&#10;      &lt;path d='M0 124 C 320 58, 760 188, 1280 88 L1280 230 L0 230 Z' fill='#1F3864' /&gt;&#13;&#10;    &lt;/svg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33" name="文本框 332" descr="{&quot;isTemplate&quot;:true,&quot;type&quot;:&quot;text&quot;}"/>
          <p:cNvSpPr txBox="1"/>
          <p:nvPr/>
        </p:nvSpPr>
        <p:spPr>
          <a:xfrm>
            <a:off x="3609975" y="1400175"/>
            <a:ext cx="4972050" cy="600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 spc="450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</a:rPr>
              <a:t>谢谢聆听，敬请指正</a:t>
            </a:r>
            <a:endParaRPr lang="zh-CN" sz="3900" b="1" spc="45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5" name="文本框 334" descr="{&quot;isTemplate&quot;:true,&quot;type&quot;:&quot;text&quot;}"/>
          <p:cNvSpPr txBox="1"/>
          <p:nvPr/>
        </p:nvSpPr>
        <p:spPr>
          <a:xfrm>
            <a:off x="3905250" y="3171825"/>
            <a:ext cx="43910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胡锐</a:t>
            </a:r>
            <a:r>
              <a:rPr lang="en-US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国电投核素同创（重庆）科技有限公司</a:t>
            </a:r>
            <a:r>
              <a:rPr lang="en-US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 · 2026 </a:t>
            </a:r>
            <a:r>
              <a:rPr lang="zh-CN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1275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sz="1275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36" name="图片 33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667250"/>
            <a:ext cx="12192000" cy="21907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2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3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4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5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6.xml><?xml version="1.0" encoding="utf-8"?>
<p:tagLst xmlns:p="http://schemas.openxmlformats.org/presentationml/2006/main">
  <p:tag name="KSO_WM_DIAGRAM_VIRTUALLY_FRAME" val="{&quot;height&quot;:315,&quot;left&quot;:315,&quot;top&quot;:112.5,&quot;width&quot;:216}"/>
</p:tagLst>
</file>

<file path=ppt/tags/tag7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8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9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0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1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2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3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4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5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6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7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8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19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0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1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2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3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4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5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6.xml><?xml version="1.0" encoding="utf-8"?>
<p:tagLst xmlns:p="http://schemas.openxmlformats.org/presentationml/2006/main">
  <p:tag name="KSO_WM_DIAGRAM_VIRTUALLY_FRAME" val="{&quot;height&quot;:274.5,&quot;left&quot;:45,&quot;top&quot;:135,&quot;width&quot;:501}"/>
</p:tagLst>
</file>

<file path=ppt/tags/tag27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28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29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0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1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2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3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4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5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6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7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8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39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40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41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42.xml><?xml version="1.0" encoding="utf-8"?>
<p:tagLst xmlns:p="http://schemas.openxmlformats.org/presentationml/2006/main">
  <p:tag name="KSO_WM_DIAGRAM_VIRTUALLY_FRAME" val="{&quot;height&quot;:407.25,&quot;left&quot;:45,&quot;top&quot;:94.5,&quot;width&quot;:870}"/>
</p:tagLst>
</file>

<file path=ppt/tags/tag43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4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5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6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7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8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49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0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1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2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3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4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5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6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7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8.xml><?xml version="1.0" encoding="utf-8"?>
<p:tagLst xmlns:p="http://schemas.openxmlformats.org/presentationml/2006/main">
  <p:tag name="KSO_WM_DIAGRAM_VIRTUALLY_FRAME" val="{&quot;height&quot;:270,&quot;left&quot;:45,&quot;top&quot;:93,&quot;width&quot;:870}"/>
</p:tagLst>
</file>

<file path=ppt/tags/tag59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0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1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2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3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4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5.xml><?xml version="1.0" encoding="utf-8"?>
<p:tagLst xmlns:p="http://schemas.openxmlformats.org/presentationml/2006/main">
  <p:tag name="KSO_WM_DIAGRAM_VIRTUALLY_FRAME" val="{&quot;height&quot;:353.3,&quot;left&quot;:45,&quot;top&quot;:112.5,&quot;width&quot;:870}"/>
</p:tagLst>
</file>

<file path=ppt/tags/tag66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67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68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69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0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1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2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3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4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5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6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7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8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79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80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81.xml><?xml version="1.0" encoding="utf-8"?>
<p:tagLst xmlns:p="http://schemas.openxmlformats.org/presentationml/2006/main">
  <p:tag name="KSO_WM_DIAGRAM_VIRTUALLY_FRAME" val="{&quot;height&quot;:267,&quot;left&quot;:45,&quot;top&quot;:94.5,&quot;width&quot;:870}"/>
</p:tagLst>
</file>

<file path=ppt/tags/tag82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3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4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5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6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7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8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89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0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1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2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3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4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5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6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7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8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99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0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1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2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3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4.xml><?xml version="1.0" encoding="utf-8"?>
<p:tagLst xmlns:p="http://schemas.openxmlformats.org/presentationml/2006/main">
  <p:tag name="KSO_WM_DIAGRAM_VIRTUALLY_FRAME" val="{&quot;height&quot;:225,&quot;left&quot;:37.5,&quot;top&quot;:105,&quot;width&quot;:885}"/>
</p:tagLst>
</file>

<file path=ppt/tags/tag105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06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07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08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09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0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1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2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3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4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5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6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7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8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19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ags/tag120.xml><?xml version="1.0" encoding="utf-8"?>
<p:tagLst xmlns:p="http://schemas.openxmlformats.org/presentationml/2006/main">
  <p:tag name="KSO_WM_DIAGRAM_VIRTUALLY_FRAME" val="{&quot;height&quot;:242.25,&quot;left&quot;:45,&quot;top&quot;:126,&quot;width&quot;:870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4228</Words>
  <Application>WPS 演示</Application>
  <PresentationFormat/>
  <Paragraphs>465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胡锐</cp:lastModifiedBy>
  <cp:revision>14</cp:revision>
  <dcterms:created xsi:type="dcterms:W3CDTF">2026-10-17T15:41:00Z</dcterms:created>
  <dcterms:modified xsi:type="dcterms:W3CDTF">2026-10-19T04:01:40Z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9440C8C8BF0B4EA3BA27D8B479E270B3_12</vt:lpwstr>
  </property>
</Properties>
</file>