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364" r:id="rId2"/>
    <p:sldId id="393" r:id="rId3"/>
    <p:sldId id="377" r:id="rId4"/>
    <p:sldId id="378" r:id="rId5"/>
    <p:sldId id="379" r:id="rId6"/>
    <p:sldId id="380" r:id="rId7"/>
    <p:sldId id="381" r:id="rId8"/>
    <p:sldId id="382" r:id="rId9"/>
    <p:sldId id="392" r:id="rId10"/>
    <p:sldId id="389" r:id="rId11"/>
    <p:sldId id="383" r:id="rId12"/>
    <p:sldId id="386" r:id="rId13"/>
    <p:sldId id="384" r:id="rId14"/>
    <p:sldId id="387" r:id="rId15"/>
    <p:sldId id="388" r:id="rId16"/>
    <p:sldId id="390" r:id="rId17"/>
    <p:sldId id="376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82786" autoAdjust="0"/>
  </p:normalViewPr>
  <p:slideViewPr>
    <p:cSldViewPr>
      <p:cViewPr varScale="1">
        <p:scale>
          <a:sx n="97" d="100"/>
          <a:sy n="97" d="100"/>
        </p:scale>
        <p:origin x="400" y="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2" d="100"/>
          <a:sy n="122" d="100"/>
        </p:scale>
        <p:origin x="49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BCB1E-4768-4CC6-8B09-6F494E6D3660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7AA10-7344-4BB4-8FC6-08052AC7FA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3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7AA10-7344-4BB4-8FC6-08052AC7FA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307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入口参数是</a:t>
            </a:r>
            <a:r>
              <a:rPr lang="en-US" altLang="zh-CN" dirty="0"/>
              <a:t>CW</a:t>
            </a:r>
            <a:r>
              <a:rPr lang="zh-CN" altLang="en-US" dirty="0"/>
              <a:t>束，不是</a:t>
            </a:r>
            <a:r>
              <a:rPr lang="en-US" altLang="zh-CN" dirty="0"/>
              <a:t>LEBT</a:t>
            </a:r>
            <a:r>
              <a:rPr lang="zh-CN" altLang="en-US" dirty="0"/>
              <a:t>出口的束流分布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7AA10-7344-4BB4-8FC6-08052AC7FA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00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不能分辨主束团和卫星束团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7AA10-7344-4BB4-8FC6-08052AC7FA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69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806" y="2130849"/>
            <a:ext cx="10364391" cy="1470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099" y="3886648"/>
            <a:ext cx="8533805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1A6D4-DB2C-454E-A6CB-0420D04A2B2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4971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889032" cy="694946"/>
          </a:xfrm>
          <a:solidFill>
            <a:schemeClr val="bg1"/>
          </a:solidFill>
        </p:spPr>
        <p:txBody>
          <a:bodyPr/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371" y="998730"/>
            <a:ext cx="11159411" cy="58592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89642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19" y="4406802"/>
            <a:ext cx="10362901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19" y="2906613"/>
            <a:ext cx="10362901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E4066-D933-4CBA-A918-7E5D9A166A7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0010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219" y="1714500"/>
            <a:ext cx="5417344" cy="51435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437" y="1714500"/>
            <a:ext cx="5417344" cy="51435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616AF-71E9-4FC6-A954-F1A848169EE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8858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7" y="274588"/>
            <a:ext cx="1097160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96" y="1534791"/>
            <a:ext cx="5386091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196" y="2174380"/>
            <a:ext cx="5386091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741" y="1534791"/>
            <a:ext cx="5389065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741" y="2174380"/>
            <a:ext cx="5389065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E5110-C13C-4C31-BC59-FD8EEBEF69C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52289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2AF8F-20DA-41D9-A82E-FBA7C28C748E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3858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640F7FA-E825-4DC8-8105-509D5779C3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91344" y="6381328"/>
            <a:ext cx="372071" cy="27682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dirty="0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2554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7" y="273474"/>
            <a:ext cx="401091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965" y="273472"/>
            <a:ext cx="681484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197" y="1435448"/>
            <a:ext cx="401091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AF46F-35D8-42D7-8262-716957DAA14E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954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181" y="4800825"/>
            <a:ext cx="7314903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181" y="612800"/>
            <a:ext cx="7314903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>
              <a:sym typeface="Times New Roman" pitchFamily="-109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181" y="5367859"/>
            <a:ext cx="7314903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79BE7-FF5C-4202-A540-00B72019E087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33963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67C2B-D518-4B65-B974-A88E1FF991D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659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0391" y="803672"/>
            <a:ext cx="2744391" cy="60543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7220" y="803672"/>
            <a:ext cx="8090297" cy="60543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C289-D164-4AFE-B247-27216F95A7DB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242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7219" y="803672"/>
            <a:ext cx="10977563" cy="910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4647" tIns="44647" rIns="91435" bIns="4464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Times New Roman" pitchFamily="-109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7219" y="1714500"/>
            <a:ext cx="10977563" cy="514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4647" tIns="44647" rIns="91435" bIns="446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>
                <a:sym typeface="Times New Roman" pitchFamily="-109" charset="0"/>
              </a:rPr>
              <a:t>Click to edit Master text styles</a:t>
            </a:r>
          </a:p>
          <a:p>
            <a:pPr lvl="1"/>
            <a:r>
              <a:rPr lang="en-US" altLang="zh-CN">
                <a:sym typeface="Times New Roman" pitchFamily="-109" charset="0"/>
              </a:rPr>
              <a:t>Second level</a:t>
            </a:r>
          </a:p>
          <a:p>
            <a:pPr lvl="2"/>
            <a:r>
              <a:rPr lang="en-US" altLang="zh-CN">
                <a:sym typeface="Times New Roman" pitchFamily="-109" charset="0"/>
              </a:rPr>
              <a:t>Third level</a:t>
            </a:r>
          </a:p>
          <a:p>
            <a:pPr lvl="3"/>
            <a:r>
              <a:rPr lang="en-US" altLang="zh-CN">
                <a:sym typeface="Times New Roman" pitchFamily="-109" charset="0"/>
              </a:rPr>
              <a:t>Fourth level</a:t>
            </a:r>
          </a:p>
          <a:p>
            <a:pPr lvl="4"/>
            <a:r>
              <a:rPr lang="en-US" altLang="zh-CN">
                <a:sym typeface="Times New Roman" pitchFamily="-109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843982" y="6375797"/>
            <a:ext cx="372071" cy="276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6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+mj-lt"/>
          <a:ea typeface="+mj-ea"/>
          <a:cs typeface="+mj-cs"/>
          <a:sym typeface="Times New Roman" pitchFamily="-109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5pPr>
      <a:lvl6pPr marL="321457" algn="l" rtl="0" fontAlgn="base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6pPr>
      <a:lvl7pPr marL="642915" algn="l" rtl="0" fontAlgn="base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7pPr>
      <a:lvl8pPr marL="964372" algn="l" rtl="0" fontAlgn="base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8pPr>
      <a:lvl9pPr marL="1285829" algn="l" rtl="0" fontAlgn="base">
        <a:spcBef>
          <a:spcPct val="0"/>
        </a:spcBef>
        <a:spcAft>
          <a:spcPct val="0"/>
        </a:spcAft>
        <a:defRPr sz="3100">
          <a:solidFill>
            <a:srgbClr val="660066"/>
          </a:solidFill>
          <a:latin typeface="Times New Roman" pitchFamily="-109" charset="0"/>
          <a:ea typeface="华文宋体" pitchFamily="-109" charset="-122"/>
          <a:cs typeface="华文宋体" pitchFamily="-109" charset="-122"/>
          <a:sym typeface="Times New Roman" pitchFamily="-109" charset="0"/>
        </a:defRPr>
      </a:lvl9pPr>
    </p:titleStyle>
    <p:bodyStyle>
      <a:lvl1pPr marL="343781" indent="-342665" algn="l" rtl="0" eaLnBrk="0" fontAlgn="base" hangingPunct="0">
        <a:spcBef>
          <a:spcPts val="773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•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1pPr>
      <a:lvl2pPr marL="699840" indent="-285740" algn="l" rtl="0" eaLnBrk="0" fontAlgn="base" hangingPunct="0">
        <a:spcBef>
          <a:spcPts val="633"/>
        </a:spcBef>
        <a:spcAft>
          <a:spcPct val="0"/>
        </a:spcAft>
        <a:buClr>
          <a:srgbClr val="3366FF"/>
        </a:buClr>
        <a:buSzPct val="100000"/>
        <a:buFont typeface="Times New Roman" pitchFamily="-109" charset="0"/>
        <a:buChar char="–"/>
        <a:defRPr sz="2500">
          <a:solidFill>
            <a:srgbClr val="3366FF"/>
          </a:solidFill>
          <a:latin typeface="+mn-lt"/>
          <a:ea typeface="+mn-ea"/>
          <a:cs typeface="+mn-cs"/>
          <a:sym typeface="Times New Roman" pitchFamily="-109" charset="0"/>
        </a:defRPr>
      </a:lvl2pPr>
      <a:lvl3pPr marL="1099429" indent="-228815" algn="l" rtl="0" eaLnBrk="0" fontAlgn="base" hangingPunct="0">
        <a:spcBef>
          <a:spcPts val="56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•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3pPr>
      <a:lvl4pPr marL="1557059" indent="-228815" algn="l" rtl="0" eaLnBrk="0" fontAlgn="base" hangingPunct="0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–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4pPr>
      <a:lvl5pPr marL="2013573" indent="-228815" algn="l" rtl="0" eaLnBrk="0" fontAlgn="base" hangingPunct="0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»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5pPr>
      <a:lvl6pPr marL="2335030" indent="-228815" algn="l" rtl="0" fontAlgn="base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»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6pPr>
      <a:lvl7pPr marL="2656488" indent="-228815" algn="l" rtl="0" fontAlgn="base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»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7pPr>
      <a:lvl8pPr marL="2977945" indent="-228815" algn="l" rtl="0" fontAlgn="base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»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8pPr>
      <a:lvl9pPr marL="3299402" indent="-228815" algn="l" rtl="0" fontAlgn="base">
        <a:spcBef>
          <a:spcPts val="422"/>
        </a:spcBef>
        <a:spcAft>
          <a:spcPct val="0"/>
        </a:spcAft>
        <a:buClr>
          <a:srgbClr val="0000FF"/>
        </a:buClr>
        <a:buSzPct val="100000"/>
        <a:buFont typeface="Times New Roman" pitchFamily="-109" charset="0"/>
        <a:buChar char="»"/>
        <a:defRPr sz="2500">
          <a:solidFill>
            <a:srgbClr val="0000FF"/>
          </a:solidFill>
          <a:latin typeface="+mn-lt"/>
          <a:ea typeface="+mn-ea"/>
          <a:cs typeface="+mn-cs"/>
          <a:sym typeface="Times New Roman" pitchFamily="-109" charset="0"/>
        </a:defRPr>
      </a:lvl9pPr>
    </p:bodyStyle>
    <p:otherStyle>
      <a:defPPr>
        <a:defRPr lang="en-US"/>
      </a:defPPr>
      <a:lvl1pPr marL="0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32145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Visio_Drawing1.vsd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3187899-FC7C-490F-97DF-B1F6EA6E4F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A22D8BB-5568-E58D-7E45-9A12A46C4485}"/>
              </a:ext>
            </a:extLst>
          </p:cNvPr>
          <p:cNvSpPr txBox="1"/>
          <p:nvPr/>
        </p:nvSpPr>
        <p:spPr>
          <a:xfrm>
            <a:off x="2963651" y="1484785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医用质子注入器的</a:t>
            </a:r>
            <a:r>
              <a:rPr lang="en-US" altLang="zh-CN" sz="2400" dirty="0"/>
              <a:t>RFQ</a:t>
            </a:r>
            <a:r>
              <a:rPr lang="zh-CN" altLang="en-US" sz="2400" dirty="0"/>
              <a:t>加速器束流动力学设计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5C128D-A33C-2D21-4341-04FE1128CEAF}"/>
              </a:ext>
            </a:extLst>
          </p:cNvPr>
          <p:cNvSpPr txBox="1"/>
          <p:nvPr/>
        </p:nvSpPr>
        <p:spPr>
          <a:xfrm>
            <a:off x="4705235" y="3284985"/>
            <a:ext cx="2781531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/>
              <a:t>清华大学工程物理系</a:t>
            </a:r>
            <a:r>
              <a:rPr lang="en-US" altLang="zh-CN"/>
              <a:t> </a:t>
            </a:r>
            <a:r>
              <a:rPr lang="zh-CN" altLang="en-US"/>
              <a:t>周浩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309B6E6-94EF-537E-C7E4-7161E5B2D3FD}"/>
              </a:ext>
            </a:extLst>
          </p:cNvPr>
          <p:cNvSpPr txBox="1"/>
          <p:nvPr/>
        </p:nvSpPr>
        <p:spPr>
          <a:xfrm>
            <a:off x="8712117" y="5856768"/>
            <a:ext cx="1223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/>
              <a:t>2026.10.18</a:t>
            </a:r>
          </a:p>
        </p:txBody>
      </p:sp>
    </p:spTree>
    <p:extLst>
      <p:ext uri="{BB962C8B-B14F-4D97-AF65-F5344CB8AC3E}">
        <p14:creationId xmlns:p14="http://schemas.microsoft.com/office/powerpoint/2010/main" val="38534857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90740EA-4E3D-4A2F-ADB2-35CE73A88E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B3BE0E-F4CC-43B7-A37B-A3CBC2C4B17F}"/>
              </a:ext>
            </a:extLst>
          </p:cNvPr>
          <p:cNvSpPr txBox="1"/>
          <p:nvPr/>
        </p:nvSpPr>
        <p:spPr>
          <a:xfrm>
            <a:off x="1487488" y="1340768"/>
            <a:ext cx="3169457" cy="21920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400" dirty="0"/>
              <a:t>1 </a:t>
            </a:r>
            <a:r>
              <a:rPr kumimoji="1" lang="zh-CN" altLang="en-US" sz="2400" dirty="0"/>
              <a:t>研究背景</a:t>
            </a:r>
            <a:endParaRPr kumimoji="1" lang="en-US" altLang="zh-CN" sz="2400" dirty="0"/>
          </a:p>
          <a:p>
            <a:pPr>
              <a:lnSpc>
                <a:spcPct val="200000"/>
              </a:lnSpc>
            </a:pPr>
            <a:r>
              <a:rPr kumimoji="1" lang="en-US" altLang="ja-JP" sz="2400" dirty="0"/>
              <a:t>2 </a:t>
            </a:r>
            <a:r>
              <a:rPr lang="en-US" altLang="zh-CN" sz="2400" dirty="0"/>
              <a:t>RFQ</a:t>
            </a:r>
            <a:r>
              <a:rPr lang="zh-CN" altLang="en-US" sz="2400" dirty="0"/>
              <a:t>束流动力学设计</a:t>
            </a:r>
          </a:p>
          <a:p>
            <a:pPr>
              <a:lnSpc>
                <a:spcPct val="200000"/>
              </a:lnSpc>
            </a:pPr>
            <a:r>
              <a:rPr kumimoji="1" lang="en-US" altLang="ja-JP" sz="2400" dirty="0"/>
              <a:t>3 </a:t>
            </a:r>
            <a:r>
              <a:rPr kumimoji="1" lang="zh-CN" altLang="en-US" sz="2400" dirty="0"/>
              <a:t>未来计划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095827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351D67-D9B5-0C3B-E2B7-41CB901943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pic>
        <p:nvPicPr>
          <p:cNvPr id="9" name="Picture 2" descr="“Diagram showing a targeted alpha therapy drug delivering radiation to a cancer cell.">
            <a:extLst>
              <a:ext uri="{FF2B5EF4-FFF2-40B4-BE49-F238E27FC236}">
                <a16:creationId xmlns:a16="http://schemas.microsoft.com/office/drawing/2014/main" id="{73E153A8-AC57-28AD-5C28-2C06D6898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18195" r="8723" b="16944"/>
          <a:stretch/>
        </p:blipFill>
        <p:spPr bwMode="auto">
          <a:xfrm>
            <a:off x="415372" y="2384059"/>
            <a:ext cx="5697854" cy="295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1E4D8A5-32EF-3879-3B9F-51C5DF101D56}"/>
              </a:ext>
            </a:extLst>
          </p:cNvPr>
          <p:cNvSpPr txBox="1"/>
          <p:nvPr/>
        </p:nvSpPr>
        <p:spPr>
          <a:xfrm>
            <a:off x="3731410" y="259121"/>
            <a:ext cx="472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基于人工放射性同位素</a:t>
            </a:r>
            <a:r>
              <a:rPr lang="en-US" altLang="zh-CN" baseline="30000"/>
              <a:t>225</a:t>
            </a:r>
            <a:r>
              <a:rPr lang="en-US" altLang="zh-CN"/>
              <a:t>Ac</a:t>
            </a:r>
            <a:r>
              <a:rPr lang="zh-CN" altLang="en-US"/>
              <a:t>的肿瘤靶向</a:t>
            </a:r>
            <a:r>
              <a:rPr lang="el-GR" altLang="zh-CN"/>
              <a:t>α</a:t>
            </a:r>
            <a:r>
              <a:rPr lang="zh-CN" altLang="en-US"/>
              <a:t>治疗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9316BB-83A9-622F-CCC6-23FB6D3B83AE}"/>
              </a:ext>
            </a:extLst>
          </p:cNvPr>
          <p:cNvSpPr txBox="1"/>
          <p:nvPr/>
        </p:nvSpPr>
        <p:spPr>
          <a:xfrm>
            <a:off x="6380769" y="961275"/>
            <a:ext cx="5431994" cy="2532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病人注射药物后，靶向分子识别肿瘤细胞表面的特定靶标并与其结合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2.</a:t>
            </a:r>
            <a:r>
              <a:rPr lang="zh-CN" altLang="en-US" dirty="0"/>
              <a:t>放射性核素在肿瘤细胞表面或内部衰变释放</a:t>
            </a:r>
            <a:r>
              <a:rPr lang="el-GR" altLang="zh-CN" dirty="0"/>
              <a:t>α</a:t>
            </a:r>
            <a:r>
              <a:rPr lang="zh-CN" altLang="en-US" dirty="0"/>
              <a:t>射线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肿瘤细胞内部沉积大量能量， </a:t>
            </a:r>
            <a:r>
              <a:rPr lang="en-US" altLang="zh-CN" dirty="0"/>
              <a:t>DNA </a:t>
            </a:r>
            <a:r>
              <a:rPr lang="zh-CN" altLang="en-US" dirty="0"/>
              <a:t>等关键细胞结构遭受无法有效修复的损伤后自然凋亡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E515DD-F29A-8AA5-F426-0AEB5CD66835}"/>
              </a:ext>
            </a:extLst>
          </p:cNvPr>
          <p:cNvSpPr txBox="1"/>
          <p:nvPr/>
        </p:nvSpPr>
        <p:spPr>
          <a:xfrm>
            <a:off x="153859" y="1412740"/>
            <a:ext cx="6096000" cy="870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放射性核素通过螯合剂</a:t>
            </a:r>
            <a:r>
              <a:rPr lang="en-US" altLang="zh-CN"/>
              <a:t>(chelating agent)</a:t>
            </a:r>
            <a:r>
              <a:rPr lang="zh-CN" altLang="en-US"/>
              <a:t>和连接臂</a:t>
            </a:r>
            <a:r>
              <a:rPr lang="en-US" altLang="zh-CN"/>
              <a:t>(linker)</a:t>
            </a:r>
            <a:r>
              <a:rPr lang="zh-CN" altLang="en-US"/>
              <a:t>与靶向分子</a:t>
            </a:r>
            <a:r>
              <a:rPr lang="en-US" altLang="zh-CN"/>
              <a:t>(targeting molecule)</a:t>
            </a:r>
            <a:r>
              <a:rPr lang="zh-CN" altLang="en-US"/>
              <a:t>结合后封装成药物</a:t>
            </a:r>
            <a:endParaRPr lang="en-US" altLang="zh-CN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6DF9B8-0C2C-03AE-2C05-4B026136DA0A}"/>
              </a:ext>
            </a:extLst>
          </p:cNvPr>
          <p:cNvSpPr txBox="1"/>
          <p:nvPr/>
        </p:nvSpPr>
        <p:spPr>
          <a:xfrm>
            <a:off x="6404157" y="3596009"/>
            <a:ext cx="5431995" cy="2535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多种</a:t>
            </a:r>
            <a:r>
              <a:rPr lang="en-US" altLang="zh-CN" baseline="30000" dirty="0"/>
              <a:t>225</a:t>
            </a:r>
            <a:r>
              <a:rPr lang="en-US" altLang="zh-CN" dirty="0"/>
              <a:t>Ac</a:t>
            </a:r>
            <a:r>
              <a:rPr lang="zh-CN" altLang="en-US" dirty="0"/>
              <a:t>放射性药物已进入临床试验阶段，适用肿瘤类型包括急性髓系白血病、前列腺癌、神经内分泌肿瘤等。截至</a:t>
            </a:r>
            <a:r>
              <a:rPr lang="en-US" altLang="zh-CN" dirty="0"/>
              <a:t>2025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月，在美国国家临床试验网上注册的</a:t>
            </a:r>
            <a:r>
              <a:rPr lang="en-US" altLang="zh-CN" baseline="30000" dirty="0"/>
              <a:t>225</a:t>
            </a:r>
            <a:r>
              <a:rPr lang="en-US" altLang="zh-CN" dirty="0"/>
              <a:t>Ac</a:t>
            </a:r>
            <a:r>
              <a:rPr lang="zh-CN" altLang="en-US" dirty="0"/>
              <a:t>相关临床试验已经超过</a:t>
            </a:r>
            <a:r>
              <a:rPr lang="en-US" altLang="zh-CN" dirty="0"/>
              <a:t>30</a:t>
            </a:r>
            <a:r>
              <a:rPr lang="zh-CN" altLang="en-US" dirty="0"/>
              <a:t>项，中国临床试验注册中心上则有</a:t>
            </a:r>
            <a:r>
              <a:rPr lang="en-US" altLang="zh-CN" dirty="0"/>
              <a:t>3</a:t>
            </a:r>
            <a:r>
              <a:rPr lang="zh-CN" altLang="en-US" dirty="0"/>
              <a:t>项，且已有部分实验进入</a:t>
            </a:r>
            <a:r>
              <a:rPr lang="en-US" altLang="zh-CN" dirty="0"/>
              <a:t>III</a:t>
            </a:r>
            <a:r>
              <a:rPr lang="zh-CN" altLang="en-US" dirty="0"/>
              <a:t>期临床研究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E66BFCB-F972-1F3E-381F-F000EBCFBFCE}"/>
              </a:ext>
            </a:extLst>
          </p:cNvPr>
          <p:cNvSpPr txBox="1"/>
          <p:nvPr/>
        </p:nvSpPr>
        <p:spPr>
          <a:xfrm>
            <a:off x="1945861" y="5588437"/>
            <a:ext cx="2863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肿瘤靶向</a:t>
            </a:r>
            <a:r>
              <a:rPr lang="el-GR" altLang="zh-CN"/>
              <a:t>α</a:t>
            </a:r>
            <a:r>
              <a:rPr lang="zh-CN" altLang="en-US"/>
              <a:t>治疗原理示意图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698A156-0AB6-4A28-E331-CFD25289C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73" y="2253271"/>
            <a:ext cx="5568585" cy="40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268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971948D-4586-D6B7-92FC-D375E6A16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015116-1BE3-1E81-C7C5-BCBDE3985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" t="2947" r="5024" b="5453"/>
          <a:stretch/>
        </p:blipFill>
        <p:spPr bwMode="auto">
          <a:xfrm>
            <a:off x="733424" y="3798331"/>
            <a:ext cx="5249547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CF535B-88F2-7B5F-7C98-D6D9DC5B574B}"/>
              </a:ext>
            </a:extLst>
          </p:cNvPr>
          <p:cNvSpPr txBox="1"/>
          <p:nvPr/>
        </p:nvSpPr>
        <p:spPr>
          <a:xfrm>
            <a:off x="6342380" y="916132"/>
            <a:ext cx="5687695" cy="5025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 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229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Th/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发生器法</a:t>
            </a:r>
            <a:endParaRPr lang="en-US" altLang="zh-CN" sz="180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229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→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Ra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→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的逐级衰变反应，将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229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</a:t>
            </a:r>
            <a:r>
              <a:rPr lang="zh-CN" altLang="en-US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（来自核反应堆）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固定在离子交换柱或萃取色谱柱上，利用母子体化学性质的差异，定期淋洗提取生成的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，产物还需要通过低浓度酸洗脱、阴阳离子交换、溶剂萃取等手段进行提纯</a:t>
            </a:r>
            <a:endParaRPr lang="en-US" altLang="zh-CN" sz="180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优势：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目前唯一实现规模化应用的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生产方法，技术成熟，产品比活度高</a:t>
            </a:r>
            <a:endParaRPr lang="en-US" altLang="zh-CN" sz="180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劣势：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受限于原料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229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的库存和较长的反应半衰期</a:t>
            </a:r>
            <a:r>
              <a:rPr lang="zh-CN" altLang="en-US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利用该方法的全球总产额仅为每年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1.7 Ci</a:t>
            </a:r>
            <a:r>
              <a:rPr lang="zh-CN" altLang="en-US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2023</a:t>
            </a:r>
            <a:r>
              <a:rPr lang="zh-CN" altLang="en-US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年数据）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，如果仅限于临床应用，可实现的治疗数量将小于一万次</a:t>
            </a: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EF5105-AFE5-C124-13D5-065C27ECD2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44"/>
          <a:stretch/>
        </p:blipFill>
        <p:spPr>
          <a:xfrm>
            <a:off x="1055440" y="964337"/>
            <a:ext cx="4301579" cy="24193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3E0EC31-9D72-8956-7EBE-015E4419BD8C}"/>
              </a:ext>
            </a:extLst>
          </p:cNvPr>
          <p:cNvSpPr txBox="1"/>
          <p:nvPr/>
        </p:nvSpPr>
        <p:spPr>
          <a:xfrm>
            <a:off x="1633969" y="3428999"/>
            <a:ext cx="352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医用放射性核素生产与应用分类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D478DD-0B10-CCEF-8AD6-8A56348DD5B3}"/>
              </a:ext>
            </a:extLst>
          </p:cNvPr>
          <p:cNvSpPr txBox="1"/>
          <p:nvPr/>
        </p:nvSpPr>
        <p:spPr>
          <a:xfrm>
            <a:off x="2133283" y="6312931"/>
            <a:ext cx="2523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生产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的反应路线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01FE38B-00CC-ADC6-D5D5-22A45958C503}"/>
              </a:ext>
            </a:extLst>
          </p:cNvPr>
          <p:cNvSpPr txBox="1"/>
          <p:nvPr/>
        </p:nvSpPr>
        <p:spPr>
          <a:xfrm>
            <a:off x="4370991" y="250481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人工放射性同位素</a:t>
            </a:r>
            <a:r>
              <a:rPr lang="en-US" altLang="zh-CN" baseline="30000"/>
              <a:t>225</a:t>
            </a:r>
            <a:r>
              <a:rPr lang="en-US" altLang="zh-CN"/>
              <a:t>Ac</a:t>
            </a:r>
            <a:r>
              <a:rPr lang="zh-CN" altLang="en-US"/>
              <a:t>的生产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DB904AA-CFEC-4A1A-A7C9-B3FCEDD70FF9}"/>
              </a:ext>
            </a:extLst>
          </p:cNvPr>
          <p:cNvSpPr/>
          <p:nvPr/>
        </p:nvSpPr>
        <p:spPr>
          <a:xfrm>
            <a:off x="2405698" y="1905000"/>
            <a:ext cx="323850" cy="228600"/>
          </a:xfrm>
          <a:prstGeom prst="ellipse">
            <a:avLst/>
          </a:prstGeom>
          <a:solidFill>
            <a:srgbClr val="9FC8E7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B76894B-A7EC-4169-AA6B-0BB56EA6DF2E}"/>
              </a:ext>
            </a:extLst>
          </p:cNvPr>
          <p:cNvSpPr txBox="1"/>
          <p:nvPr/>
        </p:nvSpPr>
        <p:spPr>
          <a:xfrm>
            <a:off x="2315210" y="1897013"/>
            <a:ext cx="8286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aseline="30000" dirty="0"/>
              <a:t>225</a:t>
            </a:r>
            <a:r>
              <a:rPr lang="en-US" altLang="zh-CN" sz="1200" dirty="0"/>
              <a:t>Ac</a:t>
            </a:r>
            <a:endParaRPr lang="zh-CN" altLang="en-US" sz="12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2F736B-5CA5-8B81-C41A-723A874FF237}"/>
              </a:ext>
            </a:extLst>
          </p:cNvPr>
          <p:cNvSpPr/>
          <p:nvPr/>
        </p:nvSpPr>
        <p:spPr bwMode="auto">
          <a:xfrm>
            <a:off x="551384" y="3798331"/>
            <a:ext cx="1222490" cy="251460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6642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898142E-B559-5439-D76D-0D34DFC96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07B77F5-326C-9FE9-1B20-49161630A264}"/>
              </a:ext>
            </a:extLst>
          </p:cNvPr>
          <p:cNvSpPr txBox="1"/>
          <p:nvPr/>
        </p:nvSpPr>
        <p:spPr>
          <a:xfrm>
            <a:off x="4370991" y="250481"/>
            <a:ext cx="322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人工放射性同位素</a:t>
            </a:r>
            <a:r>
              <a:rPr lang="en-US" altLang="zh-CN" baseline="30000"/>
              <a:t>225</a:t>
            </a:r>
            <a:r>
              <a:rPr lang="en-US" altLang="zh-CN"/>
              <a:t>Ac</a:t>
            </a:r>
            <a:r>
              <a:rPr lang="zh-CN" altLang="en-US"/>
              <a:t>的生产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F07E2EA-003D-71AA-C766-7BC4244EB610}"/>
              </a:ext>
            </a:extLst>
          </p:cNvPr>
          <p:cNvSpPr txBox="1"/>
          <p:nvPr/>
        </p:nvSpPr>
        <p:spPr>
          <a:xfrm>
            <a:off x="623392" y="908720"/>
            <a:ext cx="6096000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基于加速器技术生产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</a:p>
          <a:p>
            <a:pPr>
              <a:lnSpc>
                <a:spcPct val="150000"/>
              </a:lnSpc>
            </a:pP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226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Ra</a:t>
            </a:r>
            <a:r>
              <a:rPr lang="en-US" altLang="zh-CN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2n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1B8E7E-D7CA-210C-D5F0-A8BEB3E95377}"/>
              </a:ext>
            </a:extLst>
          </p:cNvPr>
          <p:cNvSpPr txBox="1"/>
          <p:nvPr/>
        </p:nvSpPr>
        <p:spPr>
          <a:xfrm>
            <a:off x="6106971" y="636877"/>
            <a:ext cx="3133244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lang="en-US" altLang="zh-CN" sz="18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232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1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1800" baseline="30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endParaRPr lang="zh-CN" alt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C2BEF55-0FC5-ABDA-FA83-64F7C4365716}"/>
              </a:ext>
            </a:extLst>
          </p:cNvPr>
          <p:cNvSpPr/>
          <p:nvPr/>
        </p:nvSpPr>
        <p:spPr>
          <a:xfrm>
            <a:off x="6200255" y="1296436"/>
            <a:ext cx="1143000" cy="1005840"/>
          </a:xfrm>
          <a:prstGeom prst="roundRect">
            <a:avLst/>
          </a:prstGeom>
          <a:solidFill>
            <a:srgbClr val="DCEBF6"/>
          </a:solidFill>
          <a:ln>
            <a:solidFill>
              <a:srgbClr val="DCEB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1CE38-C339-6AF6-596A-CDBC5A92EDC2}"/>
              </a:ext>
            </a:extLst>
          </p:cNvPr>
          <p:cNvSpPr txBox="1"/>
          <p:nvPr/>
        </p:nvSpPr>
        <p:spPr>
          <a:xfrm>
            <a:off x="6236831" y="1497604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600" b="1">
                <a:solidFill>
                  <a:srgbClr val="11233F"/>
                </a:solidFill>
              </a:rPr>
              <a:t>天然钍靶</a:t>
            </a:r>
            <a:endParaRPr sz="1600" b="1">
              <a:solidFill>
                <a:srgbClr val="11233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9480BB-D16B-E5FA-AD12-44D1D2869583}"/>
              </a:ext>
            </a:extLst>
          </p:cNvPr>
          <p:cNvSpPr txBox="1"/>
          <p:nvPr/>
        </p:nvSpPr>
        <p:spPr>
          <a:xfrm>
            <a:off x="6236831" y="1817644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400" b="0">
                <a:solidFill>
                  <a:srgbClr val="202D3C"/>
                </a:solidFill>
              </a:rPr>
              <a:t>ThO₂ </a:t>
            </a:r>
            <a:r>
              <a:rPr lang="zh-CN" altLang="en-US" sz="1400" b="0">
                <a:solidFill>
                  <a:srgbClr val="202D3C"/>
                </a:solidFill>
              </a:rPr>
              <a:t>靶片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F2BC888-A800-1D17-DBF4-9733CD6DB8F0}"/>
              </a:ext>
            </a:extLst>
          </p:cNvPr>
          <p:cNvSpPr/>
          <p:nvPr/>
        </p:nvSpPr>
        <p:spPr>
          <a:xfrm>
            <a:off x="7617575" y="1296436"/>
            <a:ext cx="1143000" cy="1005840"/>
          </a:xfrm>
          <a:prstGeom prst="roundRect">
            <a:avLst/>
          </a:prstGeom>
          <a:solidFill>
            <a:srgbClr val="DEF2F0"/>
          </a:solidFill>
          <a:ln>
            <a:solidFill>
              <a:srgbClr val="DEF2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D3D1E7-AE27-9535-EC05-82BFA8073DD1}"/>
              </a:ext>
            </a:extLst>
          </p:cNvPr>
          <p:cNvSpPr txBox="1"/>
          <p:nvPr/>
        </p:nvSpPr>
        <p:spPr>
          <a:xfrm>
            <a:off x="7654151" y="1497604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600" b="1">
                <a:solidFill>
                  <a:srgbClr val="11233F"/>
                </a:solidFill>
              </a:rPr>
              <a:t>高能质子</a:t>
            </a:r>
            <a:endParaRPr sz="1600" b="1">
              <a:solidFill>
                <a:srgbClr val="11233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AC2291-5958-8B0E-D175-484B1040F1D2}"/>
              </a:ext>
            </a:extLst>
          </p:cNvPr>
          <p:cNvSpPr txBox="1"/>
          <p:nvPr/>
        </p:nvSpPr>
        <p:spPr>
          <a:xfrm>
            <a:off x="7654151" y="1817644"/>
            <a:ext cx="1133856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b="0">
                <a:solidFill>
                  <a:srgbClr val="202D3C"/>
                </a:solidFill>
              </a:rPr>
              <a:t>100~200 M</a:t>
            </a:r>
            <a:r>
              <a:rPr lang="en-US" altLang="zh-CN" sz="1400" b="0">
                <a:solidFill>
                  <a:srgbClr val="202D3C"/>
                </a:solidFill>
              </a:rPr>
              <a:t>eV</a:t>
            </a:r>
            <a:endParaRPr sz="1400" b="0">
              <a:solidFill>
                <a:srgbClr val="202D3C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6E75938-7E24-F23F-66E2-C1C36BEF716F}"/>
              </a:ext>
            </a:extLst>
          </p:cNvPr>
          <p:cNvSpPr/>
          <p:nvPr/>
        </p:nvSpPr>
        <p:spPr>
          <a:xfrm>
            <a:off x="9034895" y="1296436"/>
            <a:ext cx="1143000" cy="1005840"/>
          </a:xfrm>
          <a:prstGeom prst="roundRect">
            <a:avLst/>
          </a:prstGeom>
          <a:solidFill>
            <a:srgbClr val="FCEFDE"/>
          </a:solidFill>
          <a:ln>
            <a:solidFill>
              <a:srgbClr val="FCEF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62D65B-8BAB-5010-72BA-FE74FA70A613}"/>
              </a:ext>
            </a:extLst>
          </p:cNvPr>
          <p:cNvSpPr txBox="1"/>
          <p:nvPr/>
        </p:nvSpPr>
        <p:spPr>
          <a:xfrm>
            <a:off x="9071471" y="1497604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600" b="1">
                <a:solidFill>
                  <a:srgbClr val="11233F"/>
                </a:solidFill>
              </a:rPr>
              <a:t>靶材溶解</a:t>
            </a:r>
            <a:endParaRPr sz="1600" b="1">
              <a:solidFill>
                <a:srgbClr val="11233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C5E6ED-E034-2F6C-1072-2919D073DEDE}"/>
              </a:ext>
            </a:extLst>
          </p:cNvPr>
          <p:cNvSpPr txBox="1"/>
          <p:nvPr/>
        </p:nvSpPr>
        <p:spPr>
          <a:xfrm>
            <a:off x="9071471" y="1817644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400" b="0">
                <a:solidFill>
                  <a:srgbClr val="202D3C"/>
                </a:solidFill>
              </a:rPr>
              <a:t>热室操作</a:t>
            </a:r>
            <a:endParaRPr sz="1400" b="0">
              <a:solidFill>
                <a:srgbClr val="202D3C"/>
              </a:solidFill>
            </a:endParaRP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A5FE09E7-AB55-AB44-4F61-9A878BA975E0}"/>
              </a:ext>
            </a:extLst>
          </p:cNvPr>
          <p:cNvSpPr/>
          <p:nvPr/>
        </p:nvSpPr>
        <p:spPr>
          <a:xfrm>
            <a:off x="7370687" y="1598188"/>
            <a:ext cx="201168" cy="329184"/>
          </a:xfrm>
          <a:prstGeom prst="chevron">
            <a:avLst/>
          </a:prstGeom>
          <a:solidFill>
            <a:srgbClr val="38B8C7"/>
          </a:solidFill>
          <a:ln>
            <a:solidFill>
              <a:srgbClr val="38B8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Chevron 16">
            <a:extLst>
              <a:ext uri="{FF2B5EF4-FFF2-40B4-BE49-F238E27FC236}">
                <a16:creationId xmlns:a16="http://schemas.microsoft.com/office/drawing/2014/main" id="{5B1EC511-38CF-67D4-BB17-8414978EAD26}"/>
              </a:ext>
            </a:extLst>
          </p:cNvPr>
          <p:cNvSpPr/>
          <p:nvPr/>
        </p:nvSpPr>
        <p:spPr>
          <a:xfrm>
            <a:off x="8788007" y="1598188"/>
            <a:ext cx="201168" cy="329184"/>
          </a:xfrm>
          <a:prstGeom prst="chevron">
            <a:avLst/>
          </a:prstGeom>
          <a:solidFill>
            <a:srgbClr val="38B8C7"/>
          </a:solidFill>
          <a:ln>
            <a:solidFill>
              <a:srgbClr val="38B8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A99041BD-F65E-43C0-E602-0AA90BB62DEA}"/>
              </a:ext>
            </a:extLst>
          </p:cNvPr>
          <p:cNvSpPr txBox="1"/>
          <p:nvPr/>
        </p:nvSpPr>
        <p:spPr>
          <a:xfrm>
            <a:off x="6096000" y="2394170"/>
            <a:ext cx="53035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 err="1">
                <a:solidFill>
                  <a:srgbClr val="21898B"/>
                </a:solidFill>
              </a:rPr>
              <a:t>优势</a:t>
            </a:r>
            <a:endParaRPr sz="1400" b="1" dirty="0">
              <a:solidFill>
                <a:srgbClr val="21898B"/>
              </a:solidFill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43ED04E2-D747-B1E2-B8FB-D3C7BBC63428}"/>
              </a:ext>
            </a:extLst>
          </p:cNvPr>
          <p:cNvSpPr txBox="1"/>
          <p:nvPr/>
        </p:nvSpPr>
        <p:spPr>
          <a:xfrm>
            <a:off x="6106971" y="2701028"/>
            <a:ext cx="5303520" cy="32496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altLang="zh-CN" sz="1400" b="1" dirty="0">
                <a:solidFill>
                  <a:srgbClr val="202D3C"/>
                </a:solidFill>
                <a:latin typeface="Aptos"/>
              </a:rPr>
              <a:t>• </a:t>
            </a:r>
            <a:r>
              <a:rPr lang="zh-CN" altLang="en-US" sz="1400" b="1" dirty="0">
                <a:solidFill>
                  <a:srgbClr val="202D3C"/>
                </a:solidFill>
                <a:latin typeface="Aptos"/>
              </a:rPr>
              <a:t>天然钍资源丰富、价格低</a:t>
            </a:r>
            <a:endParaRPr sz="1400" b="1" dirty="0">
              <a:solidFill>
                <a:srgbClr val="202D3C"/>
              </a:solidFill>
            </a:endParaRP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64F08C20-0141-28FB-C289-4F484F1C0E64}"/>
              </a:ext>
            </a:extLst>
          </p:cNvPr>
          <p:cNvSpPr txBox="1"/>
          <p:nvPr/>
        </p:nvSpPr>
        <p:spPr>
          <a:xfrm>
            <a:off x="6096000" y="3006772"/>
            <a:ext cx="530352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 err="1">
                <a:solidFill>
                  <a:srgbClr val="E89741"/>
                </a:solidFill>
              </a:rPr>
              <a:t>主要挑战</a:t>
            </a:r>
            <a:endParaRPr sz="1400" b="1" dirty="0">
              <a:solidFill>
                <a:srgbClr val="E89741"/>
              </a:solidFill>
            </a:endParaRP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E4AD389E-A35F-763F-F70D-24D3D38E75D4}"/>
              </a:ext>
            </a:extLst>
          </p:cNvPr>
          <p:cNvSpPr txBox="1"/>
          <p:nvPr/>
        </p:nvSpPr>
        <p:spPr>
          <a:xfrm>
            <a:off x="6113387" y="3226591"/>
            <a:ext cx="5349240" cy="115082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en-US" altLang="zh-CN" sz="1400" b="1" dirty="0">
                <a:solidFill>
                  <a:srgbClr val="202D3C"/>
                </a:solidFill>
                <a:latin typeface="Aptos"/>
              </a:rPr>
              <a:t>• </a:t>
            </a:r>
            <a:r>
              <a:rPr lang="zh-CN" altLang="en-US" sz="1400" b="1" dirty="0">
                <a:solidFill>
                  <a:srgbClr val="202D3C"/>
                </a:solidFill>
                <a:latin typeface="Aptos"/>
              </a:rPr>
              <a:t>核素杂质：</a:t>
            </a:r>
            <a:r>
              <a:rPr lang="zh-CN" altLang="en-US" sz="1400" dirty="0">
                <a:solidFill>
                  <a:srgbClr val="202D3C"/>
                </a:solidFill>
                <a:latin typeface="Aptos"/>
              </a:rPr>
              <a:t>伴生产物多，需多级分离</a:t>
            </a:r>
          </a:p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en-US" altLang="zh-CN" sz="1400" b="1" dirty="0">
                <a:solidFill>
                  <a:srgbClr val="202D3C"/>
                </a:solidFill>
                <a:latin typeface="Aptos"/>
              </a:rPr>
              <a:t>• </a:t>
            </a:r>
            <a:r>
              <a:rPr lang="zh-CN" altLang="en-US" sz="1400" b="1" dirty="0">
                <a:solidFill>
                  <a:srgbClr val="202D3C"/>
                </a:solidFill>
                <a:latin typeface="Aptos"/>
              </a:rPr>
              <a:t>靶工程：</a:t>
            </a:r>
            <a:r>
              <a:rPr lang="zh-CN" altLang="en-US" sz="1400" dirty="0">
                <a:solidFill>
                  <a:srgbClr val="202D3C"/>
                </a:solidFill>
                <a:latin typeface="Aptos"/>
              </a:rPr>
              <a:t>靶片封装、冷却与辐照稳定性</a:t>
            </a:r>
          </a:p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en-US" altLang="zh-CN" sz="1400" b="1" dirty="0">
                <a:solidFill>
                  <a:srgbClr val="202D3C"/>
                </a:solidFill>
                <a:latin typeface="Aptos"/>
              </a:rPr>
              <a:t>• </a:t>
            </a:r>
            <a:r>
              <a:rPr lang="zh-CN" altLang="en-US" sz="1400" b="1" dirty="0">
                <a:solidFill>
                  <a:srgbClr val="202D3C"/>
                </a:solidFill>
                <a:latin typeface="Aptos"/>
              </a:rPr>
              <a:t>设施依赖：</a:t>
            </a:r>
            <a:r>
              <a:rPr lang="zh-CN" altLang="en-US" sz="1400" dirty="0">
                <a:solidFill>
                  <a:srgbClr val="202D3C"/>
                </a:solidFill>
                <a:latin typeface="Aptos"/>
              </a:rPr>
              <a:t>需要高能、高功率质子束</a:t>
            </a:r>
          </a:p>
        </p:txBody>
      </p:sp>
      <p:sp>
        <p:nvSpPr>
          <p:cNvPr id="22" name="Chevron 16">
            <a:extLst>
              <a:ext uri="{FF2B5EF4-FFF2-40B4-BE49-F238E27FC236}">
                <a16:creationId xmlns:a16="http://schemas.microsoft.com/office/drawing/2014/main" id="{BA750314-6132-6443-11FB-AE04CAEEEFE1}"/>
              </a:ext>
            </a:extLst>
          </p:cNvPr>
          <p:cNvSpPr/>
          <p:nvPr/>
        </p:nvSpPr>
        <p:spPr>
          <a:xfrm>
            <a:off x="10214471" y="1598188"/>
            <a:ext cx="201168" cy="329184"/>
          </a:xfrm>
          <a:prstGeom prst="chevron">
            <a:avLst/>
          </a:prstGeom>
          <a:solidFill>
            <a:srgbClr val="38B8C7"/>
          </a:solidFill>
          <a:ln>
            <a:solidFill>
              <a:srgbClr val="38B8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FEE84B35-B702-3E35-7BD3-BDD41D144C62}"/>
              </a:ext>
            </a:extLst>
          </p:cNvPr>
          <p:cNvSpPr/>
          <p:nvPr/>
        </p:nvSpPr>
        <p:spPr>
          <a:xfrm>
            <a:off x="10456787" y="1296436"/>
            <a:ext cx="1143000" cy="1005840"/>
          </a:xfrm>
          <a:prstGeom prst="roundRect">
            <a:avLst/>
          </a:prstGeom>
          <a:solidFill>
            <a:srgbClr val="DCEBF6"/>
          </a:solidFill>
          <a:ln>
            <a:solidFill>
              <a:srgbClr val="DCEB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5891AD6C-7CA2-89EC-281D-A236C2980056}"/>
              </a:ext>
            </a:extLst>
          </p:cNvPr>
          <p:cNvSpPr txBox="1"/>
          <p:nvPr/>
        </p:nvSpPr>
        <p:spPr>
          <a:xfrm>
            <a:off x="10529939" y="1497604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600" b="1">
                <a:solidFill>
                  <a:srgbClr val="11233F"/>
                </a:solidFill>
              </a:rPr>
              <a:t>分离纯化</a:t>
            </a:r>
            <a:endParaRPr sz="1600" b="1">
              <a:solidFill>
                <a:srgbClr val="11233F"/>
              </a:solidFill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C450B916-4A01-E103-F2C2-981B57CF1634}"/>
              </a:ext>
            </a:extLst>
          </p:cNvPr>
          <p:cNvSpPr txBox="1"/>
          <p:nvPr/>
        </p:nvSpPr>
        <p:spPr>
          <a:xfrm>
            <a:off x="10529939" y="1817644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1400" b="0">
                <a:solidFill>
                  <a:srgbClr val="202D3C"/>
                </a:solidFill>
              </a:rPr>
              <a:t>离子交换</a:t>
            </a:r>
            <a:endParaRPr sz="1400" b="0">
              <a:solidFill>
                <a:srgbClr val="202D3C"/>
              </a:solidFill>
            </a:endParaRPr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039C66AF-B965-3CF1-B928-09723A7C0F2B}"/>
              </a:ext>
            </a:extLst>
          </p:cNvPr>
          <p:cNvSpPr/>
          <p:nvPr/>
        </p:nvSpPr>
        <p:spPr>
          <a:xfrm>
            <a:off x="713855" y="1919603"/>
            <a:ext cx="1143000" cy="1005840"/>
          </a:xfrm>
          <a:prstGeom prst="roundRect">
            <a:avLst/>
          </a:prstGeom>
          <a:solidFill>
            <a:srgbClr val="DCEBF6"/>
          </a:solidFill>
          <a:ln>
            <a:solidFill>
              <a:srgbClr val="DCEB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9BD9582A-925F-7E73-F155-E451D5D53A4E}"/>
              </a:ext>
            </a:extLst>
          </p:cNvPr>
          <p:cNvSpPr txBox="1"/>
          <p:nvPr/>
        </p:nvSpPr>
        <p:spPr>
          <a:xfrm>
            <a:off x="750431" y="2120771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11233F"/>
                </a:solidFill>
              </a:rPr>
              <a:t>质子束</a:t>
            </a: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0B0DF6EE-D832-FB63-2B78-53592F3BC720}"/>
              </a:ext>
            </a:extLst>
          </p:cNvPr>
          <p:cNvSpPr txBox="1"/>
          <p:nvPr/>
        </p:nvSpPr>
        <p:spPr>
          <a:xfrm>
            <a:off x="750431" y="2440811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0">
                <a:solidFill>
                  <a:srgbClr val="202D3C"/>
                </a:solidFill>
              </a:rPr>
              <a:t>中能 p</a:t>
            </a:r>
          </a:p>
        </p:txBody>
      </p:sp>
      <p:sp>
        <p:nvSpPr>
          <p:cNvPr id="29" name="Rounded Rectangle 9">
            <a:extLst>
              <a:ext uri="{FF2B5EF4-FFF2-40B4-BE49-F238E27FC236}">
                <a16:creationId xmlns:a16="http://schemas.microsoft.com/office/drawing/2014/main" id="{45A2CF56-9EC4-6FD7-4EED-8F9EEDD145BD}"/>
              </a:ext>
            </a:extLst>
          </p:cNvPr>
          <p:cNvSpPr/>
          <p:nvPr/>
        </p:nvSpPr>
        <p:spPr>
          <a:xfrm>
            <a:off x="2131175" y="1919603"/>
            <a:ext cx="1143000" cy="1005840"/>
          </a:xfrm>
          <a:prstGeom prst="roundRect">
            <a:avLst/>
          </a:prstGeom>
          <a:solidFill>
            <a:srgbClr val="DEF2F0"/>
          </a:solidFill>
          <a:ln>
            <a:solidFill>
              <a:srgbClr val="DEF2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5BFB8D34-2FF6-CA23-6D38-280A76900D0C}"/>
              </a:ext>
            </a:extLst>
          </p:cNvPr>
          <p:cNvSpPr txBox="1"/>
          <p:nvPr/>
        </p:nvSpPr>
        <p:spPr>
          <a:xfrm>
            <a:off x="2167751" y="2120771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11233F"/>
                </a:solidFill>
              </a:rPr>
              <a:t>²²⁶Ra靶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D048C708-113B-0F13-F049-FF4E9FA551D7}"/>
              </a:ext>
            </a:extLst>
          </p:cNvPr>
          <p:cNvSpPr txBox="1"/>
          <p:nvPr/>
        </p:nvSpPr>
        <p:spPr>
          <a:xfrm>
            <a:off x="2167751" y="2440811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0">
                <a:solidFill>
                  <a:srgbClr val="202D3C"/>
                </a:solidFill>
              </a:rPr>
              <a:t>(p, 2n)</a:t>
            </a: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D10734AB-3EDB-DF51-5484-03C435612D71}"/>
              </a:ext>
            </a:extLst>
          </p:cNvPr>
          <p:cNvSpPr/>
          <p:nvPr/>
        </p:nvSpPr>
        <p:spPr>
          <a:xfrm>
            <a:off x="3548495" y="1919603"/>
            <a:ext cx="1143000" cy="1005840"/>
          </a:xfrm>
          <a:prstGeom prst="roundRect">
            <a:avLst/>
          </a:prstGeom>
          <a:solidFill>
            <a:srgbClr val="FCEFDE"/>
          </a:solidFill>
          <a:ln>
            <a:solidFill>
              <a:srgbClr val="FCEF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78815BE4-4F89-26BD-A463-29A0C0C4D364}"/>
              </a:ext>
            </a:extLst>
          </p:cNvPr>
          <p:cNvSpPr txBox="1"/>
          <p:nvPr/>
        </p:nvSpPr>
        <p:spPr>
          <a:xfrm>
            <a:off x="3585071" y="2120771"/>
            <a:ext cx="1069848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11233F"/>
                </a:solidFill>
              </a:rPr>
              <a:t>²²⁵Ac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3A95860C-FAC1-E540-A3CF-3EC96827C1BA}"/>
              </a:ext>
            </a:extLst>
          </p:cNvPr>
          <p:cNvSpPr txBox="1"/>
          <p:nvPr/>
        </p:nvSpPr>
        <p:spPr>
          <a:xfrm>
            <a:off x="3585071" y="2440811"/>
            <a:ext cx="1069848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0">
                <a:solidFill>
                  <a:srgbClr val="202D3C"/>
                </a:solidFill>
              </a:rPr>
              <a:t>分离纯化</a:t>
            </a:r>
          </a:p>
        </p:txBody>
      </p:sp>
      <p:sp>
        <p:nvSpPr>
          <p:cNvPr id="35" name="Chevron 15">
            <a:extLst>
              <a:ext uri="{FF2B5EF4-FFF2-40B4-BE49-F238E27FC236}">
                <a16:creationId xmlns:a16="http://schemas.microsoft.com/office/drawing/2014/main" id="{EACEEAD7-D4D9-DDD1-CEC1-CC05E3BFAEEB}"/>
              </a:ext>
            </a:extLst>
          </p:cNvPr>
          <p:cNvSpPr/>
          <p:nvPr/>
        </p:nvSpPr>
        <p:spPr>
          <a:xfrm>
            <a:off x="1884287" y="2221355"/>
            <a:ext cx="201168" cy="329184"/>
          </a:xfrm>
          <a:prstGeom prst="chevron">
            <a:avLst/>
          </a:prstGeom>
          <a:solidFill>
            <a:srgbClr val="38B8C7"/>
          </a:solidFill>
          <a:ln>
            <a:solidFill>
              <a:srgbClr val="38B8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Chevron 16">
            <a:extLst>
              <a:ext uri="{FF2B5EF4-FFF2-40B4-BE49-F238E27FC236}">
                <a16:creationId xmlns:a16="http://schemas.microsoft.com/office/drawing/2014/main" id="{2ED66397-EF79-006C-96AE-7EE0DC5B35F6}"/>
              </a:ext>
            </a:extLst>
          </p:cNvPr>
          <p:cNvSpPr/>
          <p:nvPr/>
        </p:nvSpPr>
        <p:spPr>
          <a:xfrm>
            <a:off x="3301607" y="2221355"/>
            <a:ext cx="201168" cy="329184"/>
          </a:xfrm>
          <a:prstGeom prst="chevron">
            <a:avLst/>
          </a:prstGeom>
          <a:solidFill>
            <a:srgbClr val="38B8C7"/>
          </a:solidFill>
          <a:ln>
            <a:solidFill>
              <a:srgbClr val="38B8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A6D1DDB4-3314-6C2B-8839-28CC7B263E84}"/>
              </a:ext>
            </a:extLst>
          </p:cNvPr>
          <p:cNvSpPr txBox="1"/>
          <p:nvPr/>
        </p:nvSpPr>
        <p:spPr>
          <a:xfrm>
            <a:off x="622415" y="3096260"/>
            <a:ext cx="5303520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>
                <a:solidFill>
                  <a:srgbClr val="21898B"/>
                </a:solidFill>
              </a:rPr>
              <a:t>优势</a:t>
            </a: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6A96377E-F4C4-9D01-D203-8A3BBDA8787C}"/>
              </a:ext>
            </a:extLst>
          </p:cNvPr>
          <p:cNvSpPr txBox="1"/>
          <p:nvPr/>
        </p:nvSpPr>
        <p:spPr>
          <a:xfrm>
            <a:off x="622415" y="3403079"/>
            <a:ext cx="5303520" cy="135909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b="1">
                <a:solidFill>
                  <a:srgbClr val="202D3C"/>
                </a:solidFill>
              </a:rPr>
              <a:t>• 高反应截面：</a:t>
            </a:r>
            <a:r>
              <a:rPr>
                <a:solidFill>
                  <a:srgbClr val="202D3C"/>
                </a:solidFill>
              </a:rPr>
              <a:t>最大约 710 ± 68 mb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b="1">
                <a:solidFill>
                  <a:srgbClr val="202D3C"/>
                </a:solidFill>
              </a:rPr>
              <a:t>• 产物较纯：</a:t>
            </a:r>
            <a:r>
              <a:rPr>
                <a:solidFill>
                  <a:srgbClr val="202D3C"/>
                </a:solidFill>
              </a:rPr>
              <a:t>避免生成其他长寿命 Ac 同位素，简化后处理</a:t>
            </a: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EA1844D3-C9B6-425A-7E86-1FA0713DFE33}"/>
              </a:ext>
            </a:extLst>
          </p:cNvPr>
          <p:cNvSpPr txBox="1"/>
          <p:nvPr/>
        </p:nvSpPr>
        <p:spPr>
          <a:xfrm>
            <a:off x="622415" y="4857226"/>
            <a:ext cx="5303520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b="1">
                <a:solidFill>
                  <a:srgbClr val="E89741"/>
                </a:solidFill>
              </a:rPr>
              <a:t>主要挑战</a:t>
            </a:r>
          </a:p>
        </p:txBody>
      </p:sp>
      <p:sp>
        <p:nvSpPr>
          <p:cNvPr id="40" name="TextBox 24">
            <a:extLst>
              <a:ext uri="{FF2B5EF4-FFF2-40B4-BE49-F238E27FC236}">
                <a16:creationId xmlns:a16="http://schemas.microsoft.com/office/drawing/2014/main" id="{67F200D6-9B6A-AD95-5D61-16276DCC2267}"/>
              </a:ext>
            </a:extLst>
          </p:cNvPr>
          <p:cNvSpPr txBox="1"/>
          <p:nvPr/>
        </p:nvSpPr>
        <p:spPr>
          <a:xfrm>
            <a:off x="626987" y="5189625"/>
            <a:ext cx="5349240" cy="141038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b="1">
                <a:solidFill>
                  <a:srgbClr val="202D3C"/>
                </a:solidFill>
              </a:rPr>
              <a:t>• 放射性安全：</a:t>
            </a:r>
            <a:r>
              <a:rPr>
                <a:solidFill>
                  <a:srgbClr val="202D3C"/>
                </a:solidFill>
              </a:rPr>
              <a:t>²²⁶Ra 衰变产生 ²²²Rn，需控制氡释放</a:t>
            </a:r>
          </a:p>
          <a:p>
            <a:pPr>
              <a:lnSpc>
                <a:spcPct val="150000"/>
              </a:lnSpc>
              <a:spcAft>
                <a:spcPts val="700"/>
              </a:spcAft>
            </a:pPr>
            <a:r>
              <a:rPr b="1">
                <a:solidFill>
                  <a:srgbClr val="202D3C"/>
                </a:solidFill>
              </a:rPr>
              <a:t>• 靶材成本：</a:t>
            </a:r>
            <a:r>
              <a:rPr lang="en-US" altLang="zh-CN">
                <a:solidFill>
                  <a:srgbClr val="202D3C"/>
                </a:solidFill>
              </a:rPr>
              <a:t> ²²⁶Ra</a:t>
            </a:r>
            <a:r>
              <a:rPr lang="zh-CN" altLang="en-US">
                <a:solidFill>
                  <a:srgbClr val="202D3C"/>
                </a:solidFill>
              </a:rPr>
              <a:t>靶材</a:t>
            </a:r>
            <a:r>
              <a:rPr>
                <a:solidFill>
                  <a:srgbClr val="202D3C"/>
                </a:solidFill>
              </a:rPr>
              <a:t>价格高于$100,000/g</a:t>
            </a:r>
          </a:p>
          <a:p>
            <a:pPr>
              <a:lnSpc>
                <a:spcPct val="150000"/>
              </a:lnSpc>
              <a:spcAft>
                <a:spcPts val="700"/>
              </a:spcAft>
            </a:pPr>
            <a:r>
              <a:rPr b="1">
                <a:solidFill>
                  <a:srgbClr val="202D3C"/>
                </a:solidFill>
              </a:rPr>
              <a:t>• 工程要求：</a:t>
            </a:r>
            <a:r>
              <a:rPr>
                <a:solidFill>
                  <a:srgbClr val="202D3C"/>
                </a:solidFill>
              </a:rPr>
              <a:t>靶制备、封装、热管理与放化分离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0959D4A3-DE0F-7A3D-D62E-D70CB3949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024" y="4301940"/>
            <a:ext cx="3358996" cy="251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3630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3C660BD-6755-3CE0-450B-09D6A111C3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0E1516-E1BF-F1DC-AA4B-81BDF7D6918D}"/>
              </a:ext>
            </a:extLst>
          </p:cNvPr>
          <p:cNvSpPr txBox="1"/>
          <p:nvPr/>
        </p:nvSpPr>
        <p:spPr>
          <a:xfrm>
            <a:off x="3329858" y="260648"/>
            <a:ext cx="553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通过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高功率质子加速器</a:t>
            </a:r>
            <a:r>
              <a:rPr lang="zh-CN" altLang="en-US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生产高能质子束</a:t>
            </a:r>
            <a:r>
              <a:rPr lang="en-US" altLang="zh-CN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——</a:t>
            </a: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生产</a:t>
            </a:r>
            <a:r>
              <a:rPr lang="en-US" altLang="zh-CN" sz="1800" baseline="300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225</a:t>
            </a:r>
            <a:r>
              <a:rPr lang="en-US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endParaRPr lang="zh-CN" altLang="en-US"/>
          </a:p>
        </p:txBody>
      </p:sp>
      <p:pic>
        <p:nvPicPr>
          <p:cNvPr id="4" name="图片 46">
            <a:extLst>
              <a:ext uri="{FF2B5EF4-FFF2-40B4-BE49-F238E27FC236}">
                <a16:creationId xmlns:a16="http://schemas.microsoft.com/office/drawing/2014/main" id="{C25DD396-F41A-F956-7845-524ADB377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2"/>
          <a:stretch>
            <a:fillRect/>
          </a:stretch>
        </p:blipFill>
        <p:spPr bwMode="auto">
          <a:xfrm>
            <a:off x="1057274" y="775216"/>
            <a:ext cx="9411891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13F8168-73D2-9D90-8207-A1678B55887B}"/>
              </a:ext>
            </a:extLst>
          </p:cNvPr>
          <p:cNvSpPr txBox="1"/>
          <p:nvPr/>
        </p:nvSpPr>
        <p:spPr>
          <a:xfrm>
            <a:off x="4086739" y="4719398"/>
            <a:ext cx="3198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高功率质子加速器的总体布局</a:t>
            </a: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21A40A2-9FA6-C3CF-0F85-5A076E21E918}"/>
              </a:ext>
            </a:extLst>
          </p:cNvPr>
          <p:cNvSpPr txBox="1"/>
          <p:nvPr/>
        </p:nvSpPr>
        <p:spPr>
          <a:xfrm>
            <a:off x="4164063" y="5311102"/>
            <a:ext cx="3198311" cy="1286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直线注入器出口：</a:t>
            </a:r>
            <a:r>
              <a:rPr lang="en-US" altLang="zh-CN"/>
              <a:t>1MeV</a:t>
            </a:r>
          </a:p>
          <a:p>
            <a:pPr>
              <a:lnSpc>
                <a:spcPct val="150000"/>
              </a:lnSpc>
            </a:pPr>
            <a:r>
              <a:rPr lang="zh-CN" altLang="en-US"/>
              <a:t>中能回旋加速器出口：</a:t>
            </a:r>
            <a:r>
              <a:rPr lang="en-US" altLang="zh-CN"/>
              <a:t>50MeV</a:t>
            </a:r>
          </a:p>
          <a:p>
            <a:pPr>
              <a:lnSpc>
                <a:spcPct val="150000"/>
              </a:lnSpc>
            </a:pPr>
            <a:r>
              <a:rPr lang="zh-CN" altLang="en-US"/>
              <a:t>主回旋加速器出口：</a:t>
            </a:r>
            <a:r>
              <a:rPr lang="en-US" altLang="zh-CN"/>
              <a:t>300MeV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30517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CAA1140-BBE6-FB4B-24A1-D52A419F61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8FEB7B-F228-3EB8-185A-213299F0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59" y="1873695"/>
            <a:ext cx="3174386" cy="3302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7741F83-C55B-79E2-11A9-A3AE832A3802}"/>
              </a:ext>
            </a:extLst>
          </p:cNvPr>
          <p:cNvSpPr txBox="1"/>
          <p:nvPr/>
        </p:nvSpPr>
        <p:spPr>
          <a:xfrm>
            <a:off x="257360" y="5274972"/>
            <a:ext cx="65151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强流质子加速器装置（</a:t>
            </a:r>
            <a:r>
              <a:rPr lang="en-US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High Intensity Proton Accelerator, HIPA</a:t>
            </a:r>
            <a:r>
              <a:rPr lang="zh-CN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16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165D8B-EA6A-5460-CBCE-8A1EA7B36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447" y="2065220"/>
            <a:ext cx="5096430" cy="27470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4CFB791-DBE9-6764-A51F-630EBFCB2051}"/>
              </a:ext>
            </a:extLst>
          </p:cNvPr>
          <p:cNvSpPr txBox="1"/>
          <p:nvPr/>
        </p:nvSpPr>
        <p:spPr>
          <a:xfrm>
            <a:off x="456459" y="1199054"/>
            <a:ext cx="4641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Cockcroft-Walton</a:t>
            </a:r>
            <a:r>
              <a:rPr lang="zh-CN" altLang="en-US"/>
              <a:t>（</a:t>
            </a:r>
            <a:r>
              <a:rPr lang="en-US" altLang="zh-CN"/>
              <a:t>CW</a:t>
            </a:r>
            <a:r>
              <a:rPr lang="zh-CN" altLang="en-US"/>
              <a:t>型）高压加速器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865A44-4823-A878-A46B-2F50F0CD0E50}"/>
              </a:ext>
            </a:extLst>
          </p:cNvPr>
          <p:cNvSpPr txBox="1"/>
          <p:nvPr/>
        </p:nvSpPr>
        <p:spPr>
          <a:xfrm>
            <a:off x="5952807" y="1195052"/>
            <a:ext cx="3339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）直线加速器（</a:t>
            </a:r>
            <a:r>
              <a:rPr lang="en-US" altLang="zh-CN"/>
              <a:t>RFQ/DTL</a:t>
            </a:r>
            <a:r>
              <a:rPr lang="zh-CN" altLang="en-US"/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8F618F-C075-6677-6285-DC1174517C8D}"/>
              </a:ext>
            </a:extLst>
          </p:cNvPr>
          <p:cNvSpPr txBox="1"/>
          <p:nvPr/>
        </p:nvSpPr>
        <p:spPr>
          <a:xfrm>
            <a:off x="5841325" y="5274972"/>
            <a:ext cx="63506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兰州重离子研究装置（</a:t>
            </a:r>
            <a:r>
              <a:rPr lang="en-US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Heavy Ion Research Facility of Lanzhou, HIRFL</a:t>
            </a:r>
            <a:r>
              <a:rPr lang="zh-CN" altLang="zh-CN" sz="16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zh-CN" altLang="en-US" sz="16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F42364-12B7-55CD-347D-A9F7D1F734B1}"/>
              </a:ext>
            </a:extLst>
          </p:cNvPr>
          <p:cNvSpPr txBox="1"/>
          <p:nvPr/>
        </p:nvSpPr>
        <p:spPr>
          <a:xfrm>
            <a:off x="2522849" y="57119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轴向注入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548F1E0-1C8D-6C9F-A830-0BB2F4E36097}"/>
              </a:ext>
            </a:extLst>
          </p:cNvPr>
          <p:cNvSpPr txBox="1"/>
          <p:nvPr/>
        </p:nvSpPr>
        <p:spPr>
          <a:xfrm>
            <a:off x="8462664" y="57069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径向注入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1F2A135-6A93-27CA-F441-7DB996BB4424}"/>
              </a:ext>
            </a:extLst>
          </p:cNvPr>
          <p:cNvSpPr txBox="1"/>
          <p:nvPr/>
        </p:nvSpPr>
        <p:spPr>
          <a:xfrm>
            <a:off x="4363997" y="26064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回旋加速器注入器设计参考</a:t>
            </a:r>
          </a:p>
        </p:txBody>
      </p:sp>
    </p:spTree>
    <p:extLst>
      <p:ext uri="{BB962C8B-B14F-4D97-AF65-F5344CB8AC3E}">
        <p14:creationId xmlns:p14="http://schemas.microsoft.com/office/powerpoint/2010/main" val="234476199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D5001BBA-2E4A-ABEC-9EC3-DC6631661E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393882"/>
              </p:ext>
            </p:extLst>
          </p:nvPr>
        </p:nvGraphicFramePr>
        <p:xfrm>
          <a:off x="1919536" y="673802"/>
          <a:ext cx="9015536" cy="5846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000699" imgH="4534036" progId="Visio.Drawing.15">
                  <p:embed/>
                </p:oleObj>
              </mc:Choice>
              <mc:Fallback>
                <p:oleObj name="Visio" r:id="rId2" imgW="7000699" imgH="4534036" progId="Visio.Drawing.15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8A115C1D-1338-6297-FD05-3192A961FB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536" y="673802"/>
                        <a:ext cx="9015536" cy="58463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7006F72-9C29-E311-0AB2-8D5F29728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A4232E-20E8-F9D5-8E8F-C6B67D5D4843}"/>
              </a:ext>
            </a:extLst>
          </p:cNvPr>
          <p:cNvSpPr txBox="1"/>
          <p:nvPr/>
        </p:nvSpPr>
        <p:spPr>
          <a:xfrm>
            <a:off x="4161816" y="1951303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直线注入器出口参数需求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7BBC59E-A997-36C1-A534-0C4A79DCB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840" y="844120"/>
            <a:ext cx="1051537" cy="11587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4A0708E-AD72-E789-52F5-1BE9EEFBE32E}"/>
              </a:ext>
            </a:extLst>
          </p:cNvPr>
          <p:cNvSpPr txBox="1"/>
          <p:nvPr/>
        </p:nvSpPr>
        <p:spPr>
          <a:xfrm>
            <a:off x="5200562" y="291625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直线注入器布局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36378E80-DE62-E3B9-A6DE-CC76D94A7E9C}"/>
              </a:ext>
            </a:extLst>
          </p:cNvPr>
          <p:cNvSpPr/>
          <p:nvPr/>
        </p:nvSpPr>
        <p:spPr>
          <a:xfrm rot="16200000">
            <a:off x="4719592" y="-245808"/>
            <a:ext cx="222401" cy="3263725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61389D-20E2-B240-2198-246E4FC1E631}"/>
              </a:ext>
            </a:extLst>
          </p:cNvPr>
          <p:cNvSpPr txBox="1"/>
          <p:nvPr/>
        </p:nvSpPr>
        <p:spPr>
          <a:xfrm>
            <a:off x="4449918" y="157341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LEBT</a:t>
            </a: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58A5BB-024A-30E5-1F2B-C87DCA8EE462}"/>
              </a:ext>
            </a:extLst>
          </p:cNvPr>
          <p:cNvSpPr/>
          <p:nvPr/>
        </p:nvSpPr>
        <p:spPr bwMode="auto">
          <a:xfrm>
            <a:off x="2207568" y="1723858"/>
            <a:ext cx="1620424" cy="192116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828AEB4-08DF-8574-9F1C-096C473297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105190"/>
              </p:ext>
            </p:extLst>
          </p:nvPr>
        </p:nvGraphicFramePr>
        <p:xfrm>
          <a:off x="1744935" y="2337755"/>
          <a:ext cx="6760633" cy="4504436"/>
        </p:xfrm>
        <a:graphic>
          <a:graphicData uri="http://schemas.openxmlformats.org/drawingml/2006/table">
            <a:tbl>
              <a:tblPr firstRow="1" bandRow="1"/>
              <a:tblGrid>
                <a:gridCol w="3863775">
                  <a:extLst>
                    <a:ext uri="{9D8B030D-6E8A-4147-A177-3AD203B41FA5}">
                      <a16:colId xmlns:a16="http://schemas.microsoft.com/office/drawing/2014/main" val="1699481920"/>
                    </a:ext>
                  </a:extLst>
                </a:gridCol>
                <a:gridCol w="2896858">
                  <a:extLst>
                    <a:ext uri="{9D8B030D-6E8A-4147-A177-3AD203B41FA5}">
                      <a16:colId xmlns:a16="http://schemas.microsoft.com/office/drawing/2014/main" val="66785400"/>
                    </a:ext>
                  </a:extLst>
                </a:gridCol>
              </a:tblGrid>
              <a:tr h="437381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参数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值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128136"/>
                  </a:ext>
                </a:extLst>
              </a:tr>
              <a:tr h="586096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粒子种类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质子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070567"/>
                  </a:ext>
                </a:extLst>
              </a:tr>
              <a:tr h="532935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注入能量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</a:rPr>
                        <a:t>1 MeV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640443"/>
                  </a:ext>
                </a:extLst>
              </a:tr>
              <a:tr h="532935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注入点束流重复频率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56 MHz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813694"/>
                  </a:ext>
                </a:extLst>
              </a:tr>
              <a:tr h="94107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注入点束流流强（相位宽度</a:t>
                      </a: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&lt; 20°</a:t>
                      </a: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，能量分散</a:t>
                      </a: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&lt; ± 0.3%</a:t>
                      </a: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）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≥ 2 mA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18739"/>
                  </a:ext>
                </a:extLst>
              </a:tr>
              <a:tr h="94107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注入点束流横向归一化</a:t>
                      </a: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6-rms</a:t>
                      </a: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发射度（相位宽度</a:t>
                      </a: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&lt; 20°</a:t>
                      </a: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，能量分散</a:t>
                      </a: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&lt; ± 0.3%</a:t>
                      </a: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）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en-US" sz="1600" kern="100">
                          <a:effectLst/>
                          <a:latin typeface="+mn-lt"/>
                          <a:ea typeface="+mn-ea"/>
                        </a:rPr>
                        <a:t>≤ 1.6 π mm mrad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295844"/>
                  </a:ext>
                </a:extLst>
              </a:tr>
              <a:tr h="532935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zh-CN" sz="1600" kern="100">
                          <a:effectLst/>
                          <a:latin typeface="+mn-lt"/>
                          <a:ea typeface="+mn-ea"/>
                        </a:rPr>
                        <a:t>偏转后竖直传输距离</a:t>
                      </a:r>
                      <a:endParaRPr lang="zh-CN" sz="1600" kern="10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indent="127000" algn="ctr">
                        <a:lnSpc>
                          <a:spcPct val="150000"/>
                        </a:lnSpc>
                      </a:pPr>
                      <a:r>
                        <a:rPr lang="en-US" sz="1600" kern="100" dirty="0">
                          <a:effectLst/>
                          <a:latin typeface="+mn-lt"/>
                          <a:ea typeface="+mn-ea"/>
                        </a:rPr>
                        <a:t>2~4 m</a:t>
                      </a:r>
                      <a:endParaRPr lang="zh-CN" sz="1600" kern="1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531295"/>
                  </a:ext>
                </a:extLst>
              </a:tr>
            </a:tbl>
          </a:graphicData>
        </a:graphic>
      </p:graphicFrame>
      <p:sp>
        <p:nvSpPr>
          <p:cNvPr id="13" name="左大括号 12">
            <a:extLst>
              <a:ext uri="{FF2B5EF4-FFF2-40B4-BE49-F238E27FC236}">
                <a16:creationId xmlns:a16="http://schemas.microsoft.com/office/drawing/2014/main" id="{9059546E-497C-D1DF-04CD-675CF2F9C756}"/>
              </a:ext>
            </a:extLst>
          </p:cNvPr>
          <p:cNvSpPr/>
          <p:nvPr/>
        </p:nvSpPr>
        <p:spPr>
          <a:xfrm rot="20406489">
            <a:off x="8807725" y="1407163"/>
            <a:ext cx="639538" cy="4194621"/>
          </a:xfrm>
          <a:prstGeom prst="leftBrace">
            <a:avLst>
              <a:gd name="adj1" fmla="val 8333"/>
              <a:gd name="adj2" fmla="val 75708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48CECE8-9544-0B19-F0A1-422931AEC362}"/>
              </a:ext>
            </a:extLst>
          </p:cNvPr>
          <p:cNvSpPr txBox="1"/>
          <p:nvPr/>
        </p:nvSpPr>
        <p:spPr>
          <a:xfrm>
            <a:off x="8593276" y="458997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LCBT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34350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0E7DD3A-E9FF-0D5A-4E39-DEDD21C40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24773E-00EC-CC27-DB25-8F698BDC5944}"/>
              </a:ext>
            </a:extLst>
          </p:cNvPr>
          <p:cNvSpPr txBox="1"/>
          <p:nvPr/>
        </p:nvSpPr>
        <p:spPr>
          <a:xfrm>
            <a:off x="466654" y="1124744"/>
            <a:ext cx="5557338" cy="128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/>
              <a:t>RFQ</a:t>
            </a:r>
            <a:r>
              <a:rPr lang="zh-CN" altLang="en-US"/>
              <a:t>工作</a:t>
            </a:r>
            <a:r>
              <a:rPr lang="zh-CN" altLang="en-US" dirty="0"/>
              <a:t>频率：综合考虑设计难度与腔体尺寸，</a:t>
            </a:r>
            <a:r>
              <a:rPr lang="zh-CN" altLang="en-US"/>
              <a:t>选择</a:t>
            </a:r>
            <a:r>
              <a:rPr lang="en-US" altLang="zh-CN"/>
              <a:t>224 MHz</a:t>
            </a:r>
            <a:r>
              <a:rPr lang="zh-CN" altLang="en-US" dirty="0"/>
              <a:t>（回旋加速器工作</a:t>
            </a:r>
            <a:r>
              <a:rPr lang="zh-CN" altLang="en-US"/>
              <a:t>频率</a:t>
            </a:r>
            <a:r>
              <a:rPr lang="en-US" altLang="zh-CN"/>
              <a:t>56 MHz</a:t>
            </a:r>
            <a:r>
              <a:rPr lang="zh-CN" altLang="en-US" dirty="0"/>
              <a:t>的四倍频）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3C95B00-A70A-0F92-B62A-F0DBA64613AD}"/>
              </a:ext>
            </a:extLst>
          </p:cNvPr>
          <p:cNvSpPr txBox="1"/>
          <p:nvPr/>
        </p:nvSpPr>
        <p:spPr>
          <a:xfrm>
            <a:off x="4971333" y="257362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RFQ</a:t>
            </a:r>
            <a:r>
              <a:rPr lang="zh-CN" altLang="en-US" dirty="0"/>
              <a:t>束流动力学设计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115849-E51E-EEA5-C6AF-D0013D1A922B}"/>
              </a:ext>
            </a:extLst>
          </p:cNvPr>
          <p:cNvSpPr txBox="1"/>
          <p:nvPr/>
        </p:nvSpPr>
        <p:spPr>
          <a:xfrm>
            <a:off x="466654" y="2779740"/>
            <a:ext cx="5557337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每</a:t>
            </a:r>
            <a:r>
              <a:rPr lang="en-US" altLang="zh-CN"/>
              <a:t>4</a:t>
            </a:r>
            <a:r>
              <a:rPr lang="zh-CN" altLang="en-US"/>
              <a:t>个束团仅有一个能被回旋加速器接受，整体传输效率太低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8890197-3F70-88F0-8280-DB3568CCF414}"/>
              </a:ext>
            </a:extLst>
          </p:cNvPr>
          <p:cNvSpPr txBox="1"/>
          <p:nvPr/>
        </p:nvSpPr>
        <p:spPr>
          <a:xfrm>
            <a:off x="466653" y="4365104"/>
            <a:ext cx="5557337" cy="1704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通过预聚束器调整束流的纵向分布，将尽可能多的粒子压缩进主束团，提高整体的传输效率，同时改善</a:t>
            </a:r>
            <a:r>
              <a:rPr lang="en-US" altLang="zh-CN"/>
              <a:t>RFQ</a:t>
            </a:r>
            <a:r>
              <a:rPr lang="zh-CN" altLang="en-US"/>
              <a:t>之后的束流纵向发射度</a:t>
            </a: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3AC60EF0-3A84-C892-ABD7-4225460B7E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636513"/>
              </p:ext>
            </p:extLst>
          </p:nvPr>
        </p:nvGraphicFramePr>
        <p:xfrm>
          <a:off x="6168010" y="971894"/>
          <a:ext cx="5818035" cy="4486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5410226" imgH="4171950" progId="Visio.Drawing.15">
                  <p:embed/>
                </p:oleObj>
              </mc:Choice>
              <mc:Fallback>
                <p:oleObj name="Visio" r:id="rId2" imgW="5410226" imgH="4171950" progId="Visio.Drawing.15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7059D21C-7691-9FB0-0364-0FDB29F991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8010" y="971894"/>
                        <a:ext cx="5818035" cy="44864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14C7E881-87C1-99AE-DDC3-4E2891C3A6BB}"/>
              </a:ext>
            </a:extLst>
          </p:cNvPr>
          <p:cNvSpPr txBox="1"/>
          <p:nvPr/>
        </p:nvSpPr>
        <p:spPr>
          <a:xfrm>
            <a:off x="6833160" y="5718358"/>
            <a:ext cx="4911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注入器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束线上束团纵向分布的变化过程</a:t>
            </a:r>
            <a:r>
              <a:rPr lang="zh-CN" altLang="en-US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示意图</a:t>
            </a:r>
            <a:endParaRPr lang="zh-CN" altLang="en-US"/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95BB01EF-06D8-C2B2-BAFE-ED33423CC083}"/>
              </a:ext>
            </a:extLst>
          </p:cNvPr>
          <p:cNvSpPr/>
          <p:nvPr/>
        </p:nvSpPr>
        <p:spPr bwMode="auto">
          <a:xfrm>
            <a:off x="2957289" y="2036556"/>
            <a:ext cx="576064" cy="718892"/>
          </a:xfrm>
          <a:prstGeom prst="downArrow">
            <a:avLst/>
          </a:prstGeom>
          <a:gradFill rotWithShape="0">
            <a:gsLst>
              <a:gs pos="0">
                <a:srgbClr val="BBE0E3">
                  <a:alpha val="75000"/>
                </a:srgbClr>
              </a:gs>
              <a:gs pos="100000">
                <a:srgbClr val="FFFFFF">
                  <a:alpha val="6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8FB415D2-51F4-0825-3157-88D43DAA48D6}"/>
              </a:ext>
            </a:extLst>
          </p:cNvPr>
          <p:cNvSpPr/>
          <p:nvPr/>
        </p:nvSpPr>
        <p:spPr bwMode="auto">
          <a:xfrm>
            <a:off x="2957289" y="3480170"/>
            <a:ext cx="576064" cy="718892"/>
          </a:xfrm>
          <a:prstGeom prst="downArrow">
            <a:avLst/>
          </a:prstGeom>
          <a:gradFill rotWithShape="0">
            <a:gsLst>
              <a:gs pos="0">
                <a:srgbClr val="BBE0E3">
                  <a:alpha val="75000"/>
                </a:srgbClr>
              </a:gs>
              <a:gs pos="100000">
                <a:srgbClr val="FFFFFF">
                  <a:alpha val="6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4167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3BD176C-9DD0-5BD2-6B49-98BFF464F1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835BE98-5ADE-DF78-1244-B65C97772AA8}"/>
              </a:ext>
            </a:extLst>
          </p:cNvPr>
          <p:cNvSpPr txBox="1"/>
          <p:nvPr/>
        </p:nvSpPr>
        <p:spPr>
          <a:xfrm>
            <a:off x="855957" y="4457922"/>
            <a:ext cx="4391947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/>
              <a:t>FRIB</a:t>
            </a:r>
            <a:r>
              <a:rPr lang="zh-CN" altLang="en-US"/>
              <a:t>项目的</a:t>
            </a:r>
            <a:r>
              <a:rPr lang="en-US" altLang="zh-CN"/>
              <a:t>ReA</a:t>
            </a:r>
            <a:r>
              <a:rPr lang="zh-CN" altLang="en-US"/>
              <a:t>加速器装置，在</a:t>
            </a:r>
            <a:r>
              <a:rPr lang="en-US" altLang="zh-CN"/>
              <a:t>RFQ</a:t>
            </a:r>
            <a:r>
              <a:rPr lang="zh-CN" altLang="en-US"/>
              <a:t>加速器前配置了多谐波聚束器</a:t>
            </a:r>
            <a:r>
              <a:rPr lang="en-US" altLang="zh-CN"/>
              <a:t>(MHB)</a:t>
            </a: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93449E-30EC-6A81-5D84-AEEE5C43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77" t="2525" r="5645" b="20379"/>
          <a:stretch/>
        </p:blipFill>
        <p:spPr>
          <a:xfrm>
            <a:off x="6240016" y="620688"/>
            <a:ext cx="5112638" cy="30226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2964482-64A1-CA17-1F22-FD81895E94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8" t="6049" r="3182" b="11772"/>
          <a:stretch/>
        </p:blipFill>
        <p:spPr>
          <a:xfrm>
            <a:off x="266007" y="1871012"/>
            <a:ext cx="5571849" cy="24017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56C1D72-B265-3DF4-106C-697E8C12E1CA}"/>
              </a:ext>
            </a:extLst>
          </p:cNvPr>
          <p:cNvSpPr txBox="1"/>
          <p:nvPr/>
        </p:nvSpPr>
        <p:spPr>
          <a:xfrm>
            <a:off x="2053523" y="1685831"/>
            <a:ext cx="176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MHB: 16.1 MHz</a:t>
            </a:r>
          </a:p>
          <a:p>
            <a:r>
              <a:rPr lang="en-US" altLang="zh-CN"/>
              <a:t>RFQ: 80.5MHz</a:t>
            </a: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A0B3A8-814F-CCA9-667C-1CA16A46B267}"/>
              </a:ext>
            </a:extLst>
          </p:cNvPr>
          <p:cNvSpPr txBox="1"/>
          <p:nvPr/>
        </p:nvSpPr>
        <p:spPr>
          <a:xfrm>
            <a:off x="7077584" y="3577368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ReA</a:t>
            </a:r>
            <a:r>
              <a:rPr lang="zh-CN" altLang="en-US"/>
              <a:t>束线上的束流纵向相空间演化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C3781C8-3C59-C3E5-EF38-DDD9FAC90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146" y="4015633"/>
            <a:ext cx="5112638" cy="208903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F5B790C-1C20-1882-9823-7B9DEBBCD74F}"/>
              </a:ext>
            </a:extLst>
          </p:cNvPr>
          <p:cNvSpPr txBox="1"/>
          <p:nvPr/>
        </p:nvSpPr>
        <p:spPr>
          <a:xfrm>
            <a:off x="6456040" y="6115536"/>
            <a:ext cx="523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LINAC</a:t>
            </a:r>
            <a:r>
              <a:rPr lang="zh-CN" altLang="en-US"/>
              <a:t>出口的束流纵向分布，主束团粒子占比</a:t>
            </a:r>
            <a:r>
              <a:rPr lang="en-US" altLang="zh-CN"/>
              <a:t>80%</a:t>
            </a: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8612F6-5894-BD40-0617-DF7988A2BB8E}"/>
              </a:ext>
            </a:extLst>
          </p:cNvPr>
          <p:cNvSpPr txBox="1"/>
          <p:nvPr/>
        </p:nvSpPr>
        <p:spPr>
          <a:xfrm>
            <a:off x="4829249" y="165435"/>
            <a:ext cx="2017214" cy="455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/>
              <a:t>预聚束器设计</a:t>
            </a:r>
            <a:r>
              <a:rPr lang="zh-CN" altLang="en-US" dirty="0"/>
              <a:t>参考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17169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 - RFQ Beam Dynamics Design PowerPoint Presentation, free download - ID:1216906">
            <a:extLst>
              <a:ext uri="{FF2B5EF4-FFF2-40B4-BE49-F238E27FC236}">
                <a16:creationId xmlns:a16="http://schemas.microsoft.com/office/drawing/2014/main" id="{81A3FA6F-9F97-017E-09CA-3F5155DC5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808128"/>
            <a:ext cx="5737093" cy="4302820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8D0A716-D0D5-E47A-4873-444F9778F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2AB2C12-8863-3F92-AE26-A7EAD754A536}"/>
              </a:ext>
            </a:extLst>
          </p:cNvPr>
          <p:cNvSpPr txBox="1"/>
          <p:nvPr/>
        </p:nvSpPr>
        <p:spPr>
          <a:xfrm>
            <a:off x="3938959" y="260648"/>
            <a:ext cx="4314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RFQ</a:t>
            </a:r>
            <a:r>
              <a:rPr kumimoji="1" lang="en-US" altLang="ja-JP" sz="1800"/>
              <a:t> (Radio Frequency Quadrupole)</a:t>
            </a:r>
            <a:r>
              <a:rPr lang="zh-CN" altLang="en-US"/>
              <a:t>加速器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F02ED79-32F3-2ED3-F9FB-2CD11F942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" t="9620" r="6789" b="8971"/>
          <a:stretch/>
        </p:blipFill>
        <p:spPr>
          <a:xfrm>
            <a:off x="767408" y="1272449"/>
            <a:ext cx="4064264" cy="294511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F3BEE34-8040-699F-6AF1-0055F22D4BFD}"/>
              </a:ext>
            </a:extLst>
          </p:cNvPr>
          <p:cNvSpPr txBox="1"/>
          <p:nvPr/>
        </p:nvSpPr>
        <p:spPr>
          <a:xfrm>
            <a:off x="349703" y="4941168"/>
            <a:ext cx="6647974" cy="1289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横向聚焦</a:t>
            </a:r>
            <a:r>
              <a:rPr kumimoji="1" lang="en-US" altLang="zh-CN" dirty="0"/>
              <a:t>+</a:t>
            </a:r>
            <a:r>
              <a:rPr kumimoji="1" lang="zh-CN" altLang="en-US" dirty="0"/>
              <a:t>纵向加速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电极调制</a:t>
            </a:r>
            <a:r>
              <a:rPr kumimoji="1" lang="en-US" altLang="zh-CN" dirty="0"/>
              <a:t>:</a:t>
            </a:r>
            <a:r>
              <a:rPr kumimoji="1" lang="zh-CN" altLang="en-US" dirty="0"/>
              <a:t>相对电极的间距沿纵向周期性改变→产生纵向电场分量</a:t>
            </a:r>
            <a:endParaRPr kumimoji="1" lang="ja-JP" altLang="en-US" dirty="0"/>
          </a:p>
          <a:p>
            <a:pPr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36A5E0-1391-A786-E1E5-D758C8107166}"/>
              </a:ext>
            </a:extLst>
          </p:cNvPr>
          <p:cNvSpPr txBox="1"/>
          <p:nvPr/>
        </p:nvSpPr>
        <p:spPr>
          <a:xfrm>
            <a:off x="1914154" y="4253571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RFQ</a:t>
            </a:r>
            <a:r>
              <a:rPr lang="zh-CN" altLang="en-US"/>
              <a:t>加速器的电极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5DA732-540E-701F-BDBC-8062DCFBF29F}"/>
              </a:ext>
            </a:extLst>
          </p:cNvPr>
          <p:cNvSpPr txBox="1"/>
          <p:nvPr/>
        </p:nvSpPr>
        <p:spPr>
          <a:xfrm>
            <a:off x="7256385" y="4422115"/>
            <a:ext cx="34163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束流动力学：</a:t>
            </a:r>
            <a:r>
              <a:rPr kumimoji="1" lang="zh-CN" altLang="en-US" sz="1800" dirty="0"/>
              <a:t>经典四段论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径向匹配段：束流横向匹配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成形段：预聚束，形成微脉冲团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绝热聚束段：进一步聚束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加速段：加速束流</a:t>
            </a:r>
            <a:endParaRPr kumimoji="1" lang="ja-JP" altLang="en-US" dirty="0"/>
          </a:p>
          <a:p>
            <a:endParaRPr kumimoji="1" lang="ja-JP" altLang="en-US" sz="1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739968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8CA99AB-D249-BCB1-5F29-3E15A413EF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620FD8-2BC3-38F4-48A8-60739DE64691}"/>
              </a:ext>
            </a:extLst>
          </p:cNvPr>
          <p:cNvSpPr txBox="1"/>
          <p:nvPr/>
        </p:nvSpPr>
        <p:spPr>
          <a:xfrm>
            <a:off x="3794943" y="260648"/>
            <a:ext cx="4602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RFQ</a:t>
            </a:r>
            <a:r>
              <a:rPr lang="zh-CN" altLang="en-US" dirty="0"/>
              <a:t>束流动力学设计方法：非线性规划法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BCA0A05-39E1-3606-59A5-828AFACCF5E2}"/>
              </a:ext>
            </a:extLst>
          </p:cNvPr>
          <p:cNvSpPr txBox="1"/>
          <p:nvPr/>
        </p:nvSpPr>
        <p:spPr>
          <a:xfrm>
            <a:off x="102480" y="1087302"/>
            <a:ext cx="5993520" cy="1701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通过</a:t>
            </a:r>
            <a:r>
              <a:rPr lang="en-US" altLang="zh-CN" dirty="0"/>
              <a:t>RFQ</a:t>
            </a:r>
            <a:r>
              <a:rPr lang="zh-CN" altLang="en-US" dirty="0"/>
              <a:t>动力学设计的物理限制给出约束函数，利用数学规划法逐单元求解得到单元参数（仍保留经典四段论中的径向匹配段和成形段，规划段代替聚束段和加速段）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优势：相对传统四段论能实现更高的加速梯度和传输效率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18F6E95-C1A7-2AE9-EA23-B4B33B0A6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1" y="3860689"/>
            <a:ext cx="4123809" cy="10666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D4CED0C-4E09-74A1-95A3-6DC5A2D28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925" y="3592744"/>
            <a:ext cx="1733333" cy="85714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1D1DE50-9297-787F-BB01-250CD1A11DEA}"/>
              </a:ext>
            </a:extLst>
          </p:cNvPr>
          <p:cNvSpPr txBox="1"/>
          <p:nvPr/>
        </p:nvSpPr>
        <p:spPr>
          <a:xfrm>
            <a:off x="249641" y="3223412"/>
            <a:ext cx="406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RFQ</a:t>
            </a:r>
            <a:r>
              <a:rPr lang="zh-CN" altLang="en-US" dirty="0"/>
              <a:t>加速单元束流动力学设计规划问题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5CC54D-B808-2E2D-18B9-98FD59FA3055}"/>
              </a:ext>
            </a:extLst>
          </p:cNvPr>
          <p:cNvSpPr txBox="1"/>
          <p:nvPr/>
        </p:nvSpPr>
        <p:spPr>
          <a:xfrm>
            <a:off x="4797096" y="32137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约束函数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38FE8B7-106B-2D26-A19E-D9C14B1E8E77}"/>
              </a:ext>
            </a:extLst>
          </p:cNvPr>
          <p:cNvSpPr txBox="1"/>
          <p:nvPr/>
        </p:nvSpPr>
        <p:spPr>
          <a:xfrm>
            <a:off x="478477" y="5212777"/>
            <a:ext cx="5688632" cy="128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通过</a:t>
            </a:r>
            <a:r>
              <a:rPr lang="en-US" altLang="zh-CN" dirty="0" err="1"/>
              <a:t>Matlab</a:t>
            </a:r>
            <a:r>
              <a:rPr lang="zh-CN" altLang="en-US" dirty="0"/>
              <a:t>实现算法，运行得到包含</a:t>
            </a:r>
            <a:r>
              <a:rPr lang="en-US" altLang="zh-CN" dirty="0"/>
              <a:t>RFQ</a:t>
            </a:r>
            <a:r>
              <a:rPr lang="zh-CN" altLang="en-US" dirty="0"/>
              <a:t>单元参数的</a:t>
            </a:r>
            <a:r>
              <a:rPr lang="en-US" altLang="zh-CN" dirty="0" err="1"/>
              <a:t>z_table</a:t>
            </a:r>
            <a:r>
              <a:rPr lang="zh-CN" altLang="en-US" dirty="0"/>
              <a:t>（纵向长度</a:t>
            </a:r>
            <a:r>
              <a:rPr lang="en-US" altLang="zh-CN" dirty="0"/>
              <a:t>z</a:t>
            </a:r>
            <a:r>
              <a:rPr lang="zh-CN" altLang="en-US" dirty="0"/>
              <a:t>、聚焦强度</a:t>
            </a:r>
            <a:r>
              <a:rPr lang="en-US" altLang="zh-CN" dirty="0"/>
              <a:t>B</a:t>
            </a:r>
            <a:r>
              <a:rPr lang="zh-CN" altLang="en-US" dirty="0"/>
              <a:t>、同步相位</a:t>
            </a:r>
            <a:r>
              <a:rPr lang="el-GR" altLang="zh-CN" dirty="0"/>
              <a:t>φ</a:t>
            </a:r>
            <a:r>
              <a:rPr lang="en-US" altLang="zh-CN" baseline="-25000" dirty="0"/>
              <a:t>s</a:t>
            </a:r>
            <a:r>
              <a:rPr lang="zh-CN" altLang="en-US" dirty="0"/>
              <a:t>、调制系数</a:t>
            </a:r>
            <a:r>
              <a:rPr lang="en-US" altLang="zh-CN" dirty="0"/>
              <a:t>m</a:t>
            </a:r>
            <a:r>
              <a:rPr lang="zh-CN" altLang="en-US" dirty="0"/>
              <a:t>、电压</a:t>
            </a:r>
            <a:r>
              <a:rPr lang="en-US" altLang="zh-CN" dirty="0"/>
              <a:t>V</a:t>
            </a:r>
            <a:r>
              <a:rPr lang="zh-CN" altLang="en-US" dirty="0"/>
              <a:t>）后导入多粒子模拟程序</a:t>
            </a:r>
            <a:r>
              <a:rPr lang="en-US" altLang="zh-CN" dirty="0"/>
              <a:t>(</a:t>
            </a:r>
            <a:r>
              <a:rPr lang="en-US" altLang="zh-CN" dirty="0" err="1"/>
              <a:t>RFQGen</a:t>
            </a:r>
            <a:r>
              <a:rPr lang="en-US" altLang="zh-CN" dirty="0"/>
              <a:t>)</a:t>
            </a:r>
            <a:r>
              <a:rPr lang="zh-CN" altLang="en-US" dirty="0"/>
              <a:t>计算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137C282-73AE-C3CF-1A0E-71E208ACEDAB}"/>
              </a:ext>
            </a:extLst>
          </p:cNvPr>
          <p:cNvSpPr txBox="1"/>
          <p:nvPr/>
        </p:nvSpPr>
        <p:spPr>
          <a:xfrm>
            <a:off x="5218172" y="4515078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/>
              <a:t>……</a:t>
            </a:r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FB803A7-0B94-4BAA-ACC4-F3BB41A6E1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" t="15350" r="6187" b="12792"/>
          <a:stretch/>
        </p:blipFill>
        <p:spPr>
          <a:xfrm>
            <a:off x="5951984" y="1765405"/>
            <a:ext cx="6137536" cy="333360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B07F346-0DBB-46FE-8820-2750D4BD939E}"/>
              </a:ext>
            </a:extLst>
          </p:cNvPr>
          <p:cNvSpPr txBox="1"/>
          <p:nvPr/>
        </p:nvSpPr>
        <p:spPr>
          <a:xfrm>
            <a:off x="6858913" y="5099009"/>
            <a:ext cx="5250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RFQ</a:t>
            </a:r>
            <a:r>
              <a:rPr kumimoji="1" lang="zh-CN" altLang="en-US" dirty="0"/>
              <a:t>单元参数沿纵向变化的曲线（</a:t>
            </a:r>
            <a:r>
              <a:rPr lang="zh-CN" altLang="en-US" dirty="0"/>
              <a:t>非线性规划法）</a:t>
            </a:r>
            <a:endParaRPr kumimoji="1" lang="ja-JP" altLang="en-US" dirty="0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084D771-BEAE-DE4F-BFFF-B4957F2E4C7C}"/>
              </a:ext>
            </a:extLst>
          </p:cNvPr>
          <p:cNvCxnSpPr/>
          <p:nvPr/>
        </p:nvCxnSpPr>
        <p:spPr bwMode="auto">
          <a:xfrm>
            <a:off x="7320136" y="2060848"/>
            <a:ext cx="0" cy="25922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B8D08B7-310A-F353-B3B8-5D39CCF921DF}"/>
              </a:ext>
            </a:extLst>
          </p:cNvPr>
          <p:cNvCxnSpPr/>
          <p:nvPr/>
        </p:nvCxnSpPr>
        <p:spPr bwMode="auto">
          <a:xfrm>
            <a:off x="8472264" y="2060848"/>
            <a:ext cx="0" cy="25922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79B949DE-459E-0D5A-59AC-FFF82F95EE41}"/>
              </a:ext>
            </a:extLst>
          </p:cNvPr>
          <p:cNvSpPr/>
          <p:nvPr/>
        </p:nvSpPr>
        <p:spPr bwMode="auto">
          <a:xfrm rot="5400000">
            <a:off x="7820979" y="1295800"/>
            <a:ext cx="150439" cy="1152126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02BAE193-D621-B2FD-5D6B-FF9406B81557}"/>
              </a:ext>
            </a:extLst>
          </p:cNvPr>
          <p:cNvSpPr/>
          <p:nvPr/>
        </p:nvSpPr>
        <p:spPr bwMode="auto">
          <a:xfrm rot="5400000">
            <a:off x="9527014" y="769587"/>
            <a:ext cx="150439" cy="2204555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 Light" pitchFamily="-109" charset="0"/>
              <a:ea typeface="华文细黑" pitchFamily="-109" charset="-122"/>
              <a:cs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E556C0-4131-09F1-215C-4E56D9A9828D}"/>
              </a:ext>
            </a:extLst>
          </p:cNvPr>
          <p:cNvSpPr txBox="1"/>
          <p:nvPr/>
        </p:nvSpPr>
        <p:spPr>
          <a:xfrm>
            <a:off x="7486719" y="142572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成形段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33CCF9B-6C3A-4338-E94F-02ECFE12B12A}"/>
              </a:ext>
            </a:extLst>
          </p:cNvPr>
          <p:cNvSpPr txBox="1"/>
          <p:nvPr/>
        </p:nvSpPr>
        <p:spPr>
          <a:xfrm>
            <a:off x="8817403" y="142572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非线性规划段</a:t>
            </a:r>
          </a:p>
        </p:txBody>
      </p:sp>
    </p:spTree>
    <p:extLst>
      <p:ext uri="{BB962C8B-B14F-4D97-AF65-F5344CB8AC3E}">
        <p14:creationId xmlns:p14="http://schemas.microsoft.com/office/powerpoint/2010/main" val="102300047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0E7DD3A-E9FF-0D5A-4E39-DEDD21C40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D4B10C-5796-CA9B-A4E7-11012CBF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66" r="2829"/>
          <a:stretch>
            <a:fillRect/>
          </a:stretch>
        </p:blipFill>
        <p:spPr>
          <a:xfrm>
            <a:off x="467344" y="1628800"/>
            <a:ext cx="6295036" cy="37708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7747C22-506C-F9AE-6B94-C6898FD051C9}"/>
              </a:ext>
            </a:extLst>
          </p:cNvPr>
          <p:cNvSpPr txBox="1"/>
          <p:nvPr/>
        </p:nvSpPr>
        <p:spPr>
          <a:xfrm>
            <a:off x="900016" y="5589240"/>
            <a:ext cx="542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束流横向包络、相位、能量沿</a:t>
            </a:r>
            <a:r>
              <a:rPr lang="en-US" altLang="zh-CN" dirty="0"/>
              <a:t>z</a:t>
            </a:r>
            <a:r>
              <a:rPr lang="zh-CN" altLang="en-US" dirty="0"/>
              <a:t>方向的变化</a:t>
            </a:r>
            <a:r>
              <a:rPr lang="en-US" altLang="zh-CN" dirty="0"/>
              <a:t>(</a:t>
            </a:r>
            <a:r>
              <a:rPr lang="en-US" altLang="zh-CN" dirty="0" err="1"/>
              <a:t>RFQGen</a:t>
            </a:r>
            <a:r>
              <a:rPr lang="en-US" altLang="zh-CN" dirty="0"/>
              <a:t>)</a:t>
            </a:r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E8A668E-6AEB-71A0-238E-8B8CA981D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96271"/>
              </p:ext>
            </p:extLst>
          </p:nvPr>
        </p:nvGraphicFramePr>
        <p:xfrm>
          <a:off x="7055674" y="836712"/>
          <a:ext cx="4591077" cy="5792238"/>
        </p:xfrm>
        <a:graphic>
          <a:graphicData uri="http://schemas.openxmlformats.org/drawingml/2006/table">
            <a:tbl>
              <a:tblPr firstRow="1" bandRow="1"/>
              <a:tblGrid>
                <a:gridCol w="2245232">
                  <a:extLst>
                    <a:ext uri="{9D8B030D-6E8A-4147-A177-3AD203B41FA5}">
                      <a16:colId xmlns:a16="http://schemas.microsoft.com/office/drawing/2014/main" val="832102655"/>
                    </a:ext>
                  </a:extLst>
                </a:gridCol>
                <a:gridCol w="2345845">
                  <a:extLst>
                    <a:ext uri="{9D8B030D-6E8A-4147-A177-3AD203B41FA5}">
                      <a16:colId xmlns:a16="http://schemas.microsoft.com/office/drawing/2014/main" val="119262399"/>
                    </a:ext>
                  </a:extLst>
                </a:gridCol>
              </a:tblGrid>
              <a:tr h="318478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参数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 dirty="0">
                          <a:effectLst/>
                        </a:rPr>
                        <a:t>值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212466"/>
                  </a:ext>
                </a:extLst>
              </a:tr>
              <a:tr h="282734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注入流强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15mA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420626"/>
                  </a:ext>
                </a:extLst>
              </a:tr>
              <a:tr h="282734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粒子种类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p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767271"/>
                  </a:ext>
                </a:extLst>
              </a:tr>
              <a:tr h="309232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工作频率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224 MHz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858309"/>
                  </a:ext>
                </a:extLst>
              </a:tr>
              <a:tr h="403748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注入能量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40 keV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026548"/>
                  </a:ext>
                </a:extLst>
              </a:tr>
              <a:tr h="41196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出射能量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 MeV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156471"/>
                  </a:ext>
                </a:extLst>
              </a:tr>
              <a:tr h="367371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入口横向归一化</a:t>
                      </a:r>
                      <a:r>
                        <a:rPr lang="en-US" sz="1400" kern="100">
                          <a:effectLst/>
                        </a:rPr>
                        <a:t>rms</a:t>
                      </a:r>
                      <a:r>
                        <a:rPr lang="zh-CN" sz="1400" kern="100">
                          <a:effectLst/>
                        </a:rPr>
                        <a:t>发射度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 dirty="0">
                          <a:effectLst/>
                        </a:rPr>
                        <a:t>0.2 π mm </a:t>
                      </a:r>
                      <a:r>
                        <a:rPr lang="en-US" sz="1400" kern="100" dirty="0" err="1">
                          <a:effectLst/>
                        </a:rPr>
                        <a:t>mrad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816268"/>
                  </a:ext>
                </a:extLst>
              </a:tr>
              <a:tr h="41196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出口横向发射度增长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 dirty="0">
                          <a:effectLst/>
                        </a:rPr>
                        <a:t>9.6%(x)/6.0%(y)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692483"/>
                  </a:ext>
                </a:extLst>
              </a:tr>
              <a:tr h="411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传输效率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99.5%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632316"/>
                  </a:ext>
                </a:extLst>
              </a:tr>
              <a:tr h="41196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1-rms</a:t>
                      </a:r>
                      <a:r>
                        <a:rPr lang="zh-CN" sz="1400" kern="100">
                          <a:effectLst/>
                        </a:rPr>
                        <a:t>相宽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8.16</a:t>
                      </a:r>
                      <a:r>
                        <a:rPr lang="zh-CN" sz="1400" kern="100">
                          <a:effectLst/>
                        </a:rPr>
                        <a:t>°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747899"/>
                  </a:ext>
                </a:extLst>
              </a:tr>
              <a:tr h="411967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1-rms</a:t>
                      </a:r>
                      <a:r>
                        <a:rPr lang="zh-CN" sz="1400" kern="100">
                          <a:effectLst/>
                        </a:rPr>
                        <a:t>能散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solidFill>
                            <a:schemeClr val="tx1"/>
                          </a:solidFill>
                          <a:effectLst/>
                        </a:rPr>
                        <a:t>±</a:t>
                      </a:r>
                      <a:r>
                        <a:rPr lang="en-US" sz="1400" kern="100">
                          <a:solidFill>
                            <a:schemeClr val="tx1"/>
                          </a:solidFill>
                          <a:effectLst/>
                        </a:rPr>
                        <a:t>0.52%</a:t>
                      </a:r>
                      <a:endParaRPr lang="zh-CN" sz="14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71121"/>
                  </a:ext>
                </a:extLst>
              </a:tr>
              <a:tr h="282734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长度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1.39 m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65022"/>
                  </a:ext>
                </a:extLst>
              </a:tr>
              <a:tr h="354435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最大峰值表面电场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1.56 Kilp.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697902"/>
                  </a:ext>
                </a:extLst>
              </a:tr>
              <a:tr h="565469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RF</a:t>
                      </a:r>
                      <a:r>
                        <a:rPr lang="zh-CN" sz="1400" kern="100">
                          <a:effectLst/>
                        </a:rPr>
                        <a:t>功率损耗（</a:t>
                      </a:r>
                      <a:r>
                        <a:rPr lang="en-US" sz="1400" kern="100">
                          <a:effectLst/>
                        </a:rPr>
                        <a:t>1.25</a:t>
                      </a:r>
                      <a:r>
                        <a:rPr lang="zh-CN" sz="1400" kern="100">
                          <a:effectLst/>
                        </a:rPr>
                        <a:t>倍</a:t>
                      </a:r>
                      <a:r>
                        <a:rPr lang="en-US" sz="1400" kern="100">
                          <a:effectLst/>
                        </a:rPr>
                        <a:t>Superfish</a:t>
                      </a:r>
                      <a:r>
                        <a:rPr lang="zh-CN" sz="1400" kern="100">
                          <a:effectLst/>
                        </a:rPr>
                        <a:t>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60.7 kW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328569"/>
                  </a:ext>
                </a:extLst>
              </a:tr>
              <a:tr h="282734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束流功率损耗（峰值）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</a:rPr>
                        <a:t>14.4 kW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24049"/>
                  </a:ext>
                </a:extLst>
              </a:tr>
              <a:tr h="282734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</a:rPr>
                        <a:t>总功率损耗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 dirty="0">
                          <a:effectLst/>
                        </a:rPr>
                        <a:t>75.1 kW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865488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F3C95B00-A70A-0F92-B62A-F0DBA64613AD}"/>
              </a:ext>
            </a:extLst>
          </p:cNvPr>
          <p:cNvSpPr txBox="1"/>
          <p:nvPr/>
        </p:nvSpPr>
        <p:spPr>
          <a:xfrm>
            <a:off x="4971333" y="257362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RFQ</a:t>
            </a:r>
            <a:r>
              <a:rPr lang="zh-CN" altLang="en-US" dirty="0"/>
              <a:t>束流</a:t>
            </a:r>
            <a:r>
              <a:rPr lang="zh-CN" altLang="en-US"/>
              <a:t>动力学设计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138196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C6C9B8F-C26D-F6C0-4E6C-A4EA6962DC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9173271-C618-571E-FE56-8DB82A7F0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8" b="2561"/>
          <a:stretch/>
        </p:blipFill>
        <p:spPr>
          <a:xfrm>
            <a:off x="106034" y="1734996"/>
            <a:ext cx="6452833" cy="402385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E9D6C63-1BE2-E7EF-15F9-B107A050DB8F}"/>
              </a:ext>
            </a:extLst>
          </p:cNvPr>
          <p:cNvSpPr txBox="1"/>
          <p:nvPr/>
        </p:nvSpPr>
        <p:spPr>
          <a:xfrm>
            <a:off x="7327355" y="638362"/>
            <a:ext cx="1569660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输入束流参数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5172CB37-1444-B27E-D026-23C2AE926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16361"/>
              </p:ext>
            </p:extLst>
          </p:nvPr>
        </p:nvGraphicFramePr>
        <p:xfrm>
          <a:off x="7399363" y="1138019"/>
          <a:ext cx="3334964" cy="2611390"/>
        </p:xfrm>
        <a:graphic>
          <a:graphicData uri="http://schemas.openxmlformats.org/drawingml/2006/table">
            <a:tbl>
              <a:tblPr firstRow="1" bandRow="1"/>
              <a:tblGrid>
                <a:gridCol w="1721753">
                  <a:extLst>
                    <a:ext uri="{9D8B030D-6E8A-4147-A177-3AD203B41FA5}">
                      <a16:colId xmlns:a16="http://schemas.microsoft.com/office/drawing/2014/main" val="10485746"/>
                    </a:ext>
                  </a:extLst>
                </a:gridCol>
                <a:gridCol w="1613211">
                  <a:extLst>
                    <a:ext uri="{9D8B030D-6E8A-4147-A177-3AD203B41FA5}">
                      <a16:colId xmlns:a16="http://schemas.microsoft.com/office/drawing/2014/main" val="492865128"/>
                    </a:ext>
                  </a:extLst>
                </a:gridCol>
              </a:tblGrid>
              <a:tr h="34969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 dirty="0">
                          <a:effectLst/>
                          <a:latin typeface="+mn-lt"/>
                        </a:rPr>
                        <a:t>参数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b="1" kern="1200">
                          <a:solidFill>
                            <a:schemeClr val="lt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  <a:latin typeface="+mn-lt"/>
                        </a:rPr>
                        <a:t>值</a:t>
                      </a:r>
                      <a:endParaRPr lang="zh-CN" sz="14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591848"/>
                  </a:ext>
                </a:extLst>
              </a:tr>
              <a:tr h="45234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 dirty="0">
                          <a:effectLst/>
                          <a:latin typeface="+mn-lt"/>
                        </a:rPr>
                        <a:t>能量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  <a:latin typeface="+mn-lt"/>
                        </a:rPr>
                        <a:t>40 </a:t>
                      </a:r>
                      <a:r>
                        <a:rPr lang="en-US" altLang="zh-CN" sz="1400" kern="100">
                          <a:effectLst/>
                          <a:latin typeface="+mn-lt"/>
                        </a:rPr>
                        <a:t>keV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214647"/>
                  </a:ext>
                </a:extLst>
              </a:tr>
              <a:tr h="45234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>
                          <a:effectLst/>
                          <a:latin typeface="+mn-lt"/>
                        </a:rPr>
                        <a:t>横向发射度</a:t>
                      </a:r>
                      <a:r>
                        <a:rPr lang="en-US" altLang="zh-CN" sz="1400" kern="100">
                          <a:effectLst/>
                          <a:latin typeface="+mn-lt"/>
                        </a:rPr>
                        <a:t>(n</a:t>
                      </a:r>
                      <a:r>
                        <a:rPr lang="zh-CN" altLang="en-US" sz="1400" kern="100">
                          <a:effectLst/>
                          <a:latin typeface="+mn-lt"/>
                        </a:rPr>
                        <a:t> </a:t>
                      </a:r>
                      <a:r>
                        <a:rPr lang="en-US" altLang="zh-CN" sz="1400" kern="100">
                          <a:effectLst/>
                          <a:latin typeface="+mn-lt"/>
                        </a:rPr>
                        <a:t>rms)</a:t>
                      </a:r>
                      <a:endParaRPr lang="zh-CN" sz="14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sz="1400" kern="100">
                          <a:effectLst/>
                          <a:latin typeface="+mn-lt"/>
                        </a:rPr>
                        <a:t>0.2 π </a:t>
                      </a:r>
                      <a:r>
                        <a:rPr lang="en-US" sz="1400" kern="100" dirty="0">
                          <a:effectLst/>
                          <a:latin typeface="+mn-lt"/>
                        </a:rPr>
                        <a:t>mm </a:t>
                      </a:r>
                      <a:r>
                        <a:rPr lang="en-US" sz="1400" kern="100" dirty="0" err="1">
                          <a:effectLst/>
                          <a:latin typeface="+mn-lt"/>
                        </a:rPr>
                        <a:t>mrad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317631"/>
                  </a:ext>
                </a:extLst>
              </a:tr>
              <a:tr h="45234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sz="1400" kern="100" dirty="0">
                          <a:effectLst/>
                          <a:latin typeface="+mn-lt"/>
                        </a:rPr>
                        <a:t>流强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400" kern="100">
                          <a:effectLst/>
                          <a:latin typeface="+mn-lt"/>
                        </a:rPr>
                        <a:t>15 </a:t>
                      </a:r>
                      <a:r>
                        <a:rPr lang="en-US" sz="1400" kern="100" dirty="0">
                          <a:effectLst/>
                          <a:latin typeface="+mn-lt"/>
                        </a:rPr>
                        <a:t>mA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564742"/>
                  </a:ext>
                </a:extLst>
              </a:tr>
              <a:tr h="45234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altLang="en-US" sz="1400" kern="10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束流频率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400" kern="10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56 MHz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279674"/>
                  </a:ext>
                </a:extLst>
              </a:tr>
              <a:tr h="452340"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zh-CN" altLang="en-US" sz="1400" kern="100">
                          <a:effectLst/>
                          <a:latin typeface="+mn-lt"/>
                        </a:rPr>
                        <a:t>粒子种类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1pPr>
                      <a:lvl2pPr marL="32145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2pPr>
                      <a:lvl3pPr marL="642915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3pPr>
                      <a:lvl4pPr marL="964372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4pPr>
                      <a:lvl5pPr marL="128582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5pPr>
                      <a:lvl6pPr marL="1607287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6pPr>
                      <a:lvl7pPr marL="1928744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7pPr>
                      <a:lvl8pPr marL="2250201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8pPr>
                      <a:lvl9pPr marL="2571659" algn="l" defTabSz="321457" rtl="0" eaLnBrk="1" latinLnBrk="0" hangingPunct="1">
                        <a:defRPr sz="1300" kern="1200">
                          <a:solidFill>
                            <a:schemeClr val="dk1"/>
                          </a:solidFill>
                          <a:latin typeface="Times New Roman"/>
                          <a:ea typeface="宋体"/>
                        </a:defRPr>
                      </a:lvl9pPr>
                    </a:lstStyle>
                    <a:p>
                      <a:pPr algn="ctr"/>
                      <a:r>
                        <a:rPr lang="en-US" altLang="zh-CN" sz="14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95652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B9880F1F-5610-DDF0-D613-DB459FE36493}"/>
              </a:ext>
            </a:extLst>
          </p:cNvPr>
          <p:cNvSpPr txBox="1"/>
          <p:nvPr/>
        </p:nvSpPr>
        <p:spPr>
          <a:xfrm>
            <a:off x="1638157" y="5758851"/>
            <a:ext cx="3398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束流横向包络演化（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TraceWin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D8FDB7-68F3-5B0D-D088-95B2A04D52A2}"/>
              </a:ext>
            </a:extLst>
          </p:cNvPr>
          <p:cNvSpPr txBox="1"/>
          <p:nvPr/>
        </p:nvSpPr>
        <p:spPr>
          <a:xfrm>
            <a:off x="3125155" y="260648"/>
            <a:ext cx="5941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已</a:t>
            </a:r>
            <a:r>
              <a:rPr lang="zh-CN" altLang="en-US"/>
              <a:t>完成的部分束线设计的束流</a:t>
            </a:r>
            <a:r>
              <a:rPr lang="zh-CN" altLang="en-US" dirty="0"/>
              <a:t>动力学模拟（</a:t>
            </a:r>
            <a:r>
              <a:rPr lang="en-US" altLang="zh-CN" dirty="0"/>
              <a:t>LEBT+RFQ</a:t>
            </a:r>
            <a:r>
              <a:rPr lang="zh-CN" altLang="en-US" dirty="0"/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5953121-7FC8-C055-1E6B-BEBE644AEB39}"/>
              </a:ext>
            </a:extLst>
          </p:cNvPr>
          <p:cNvSpPr txBox="1"/>
          <p:nvPr/>
        </p:nvSpPr>
        <p:spPr>
          <a:xfrm>
            <a:off x="1676597" y="22486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加速间隙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70FC5B9-28CF-E43E-8694-EC15D99CA7CC}"/>
              </a:ext>
            </a:extLst>
          </p:cNvPr>
          <p:cNvCxnSpPr>
            <a:cxnSpLocks/>
          </p:cNvCxnSpPr>
          <p:nvPr/>
        </p:nvCxnSpPr>
        <p:spPr bwMode="auto">
          <a:xfrm>
            <a:off x="2230595" y="2657877"/>
            <a:ext cx="0" cy="411083"/>
          </a:xfrm>
          <a:prstGeom prst="straightConnector1">
            <a:avLst/>
          </a:prstGeom>
          <a:gradFill rotWithShape="0">
            <a:gsLst>
              <a:gs pos="0">
                <a:srgbClr val="BBE0E3">
                  <a:alpha val="75000"/>
                </a:srgbClr>
              </a:gs>
              <a:gs pos="100000">
                <a:srgbClr val="FFFFFF">
                  <a:alpha val="6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6723B5F9-D9C2-C946-9CA8-E31FFA90F3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9"/>
          <a:stretch>
            <a:fillRect/>
          </a:stretch>
        </p:blipFill>
        <p:spPr>
          <a:xfrm>
            <a:off x="7320136" y="4153932"/>
            <a:ext cx="3816424" cy="27040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3D6085F-2142-2CB3-5F29-08822FBF9F74}"/>
              </a:ext>
            </a:extLst>
          </p:cNvPr>
          <p:cNvSpPr txBox="1"/>
          <p:nvPr/>
        </p:nvSpPr>
        <p:spPr>
          <a:xfrm>
            <a:off x="7320136" y="380527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RFQ</a:t>
            </a:r>
            <a:r>
              <a:rPr lang="zh-CN" altLang="en-US" dirty="0"/>
              <a:t>入口束流分布</a:t>
            </a:r>
          </a:p>
        </p:txBody>
      </p:sp>
    </p:spTree>
    <p:extLst>
      <p:ext uri="{BB962C8B-B14F-4D97-AF65-F5344CB8AC3E}">
        <p14:creationId xmlns:p14="http://schemas.microsoft.com/office/powerpoint/2010/main" val="300613923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CC31857-AD68-D700-7A76-2082189DE9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2587259-A888-CE46-C8F0-C3A27CE578A3}"/>
              </a:ext>
            </a:extLst>
          </p:cNvPr>
          <p:cNvSpPr txBox="1"/>
          <p:nvPr/>
        </p:nvSpPr>
        <p:spPr>
          <a:xfrm>
            <a:off x="2565863" y="597062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RFQ</a:t>
            </a:r>
            <a:r>
              <a:rPr lang="zh-CN" altLang="en-US"/>
              <a:t>加速器出口束流分布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91C5C3-1258-1150-4942-5BD80239D8C2}"/>
              </a:ext>
            </a:extLst>
          </p:cNvPr>
          <p:cNvSpPr txBox="1"/>
          <p:nvPr/>
        </p:nvSpPr>
        <p:spPr>
          <a:xfrm>
            <a:off x="8186031" y="1432489"/>
            <a:ext cx="2018501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RFQ</a:t>
            </a:r>
            <a:r>
              <a:rPr lang="zh-CN" altLang="en-US" dirty="0"/>
              <a:t>出口束流参数</a:t>
            </a: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CD1E97-2262-FCA2-CC57-CB6675507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8" r="28818" b="3394"/>
          <a:stretch/>
        </p:blipFill>
        <p:spPr>
          <a:xfrm>
            <a:off x="307572" y="1139337"/>
            <a:ext cx="7564582" cy="45793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6141A58-AD58-D3B4-DE5C-9725FDC640BD}"/>
              </a:ext>
            </a:extLst>
          </p:cNvPr>
          <p:cNvSpPr txBox="1"/>
          <p:nvPr/>
        </p:nvSpPr>
        <p:spPr>
          <a:xfrm>
            <a:off x="3125155" y="260648"/>
            <a:ext cx="5941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已</a:t>
            </a:r>
            <a:r>
              <a:rPr lang="zh-CN" altLang="en-US"/>
              <a:t>完成的部分束线设计的束流</a:t>
            </a:r>
            <a:r>
              <a:rPr lang="zh-CN" altLang="en-US" dirty="0"/>
              <a:t>动力学模拟（</a:t>
            </a:r>
            <a:r>
              <a:rPr lang="en-US" altLang="zh-CN" dirty="0"/>
              <a:t>LEBT+RFQ</a:t>
            </a:r>
            <a:r>
              <a:rPr lang="zh-CN" altLang="en-US" dirty="0"/>
              <a:t>）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7953E17-8325-B8ED-3C6B-C6AE3F9D2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746191"/>
              </p:ext>
            </p:extLst>
          </p:nvPr>
        </p:nvGraphicFramePr>
        <p:xfrm>
          <a:off x="8472264" y="2564904"/>
          <a:ext cx="3334964" cy="2611390"/>
        </p:xfrm>
        <a:graphic>
          <a:graphicData uri="http://schemas.openxmlformats.org/drawingml/2006/table">
            <a:tbl>
              <a:tblPr firstRow="1" bandRow="1"/>
              <a:tblGrid>
                <a:gridCol w="1721753">
                  <a:extLst>
                    <a:ext uri="{9D8B030D-6E8A-4147-A177-3AD203B41FA5}">
                      <a16:colId xmlns:a16="http://schemas.microsoft.com/office/drawing/2014/main" val="10485746"/>
                    </a:ext>
                  </a:extLst>
                </a:gridCol>
                <a:gridCol w="1613211">
                  <a:extLst>
                    <a:ext uri="{9D8B030D-6E8A-4147-A177-3AD203B41FA5}">
                      <a16:colId xmlns:a16="http://schemas.microsoft.com/office/drawing/2014/main" val="492865128"/>
                    </a:ext>
                  </a:extLst>
                </a:gridCol>
              </a:tblGrid>
              <a:tr h="349690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  <a:latin typeface="+mn-lt"/>
                        </a:rPr>
                        <a:t>参数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  <a:latin typeface="+mn-lt"/>
                        </a:rPr>
                        <a:t>值</a:t>
                      </a:r>
                      <a:endParaRPr lang="zh-CN" sz="1400" kern="10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591848"/>
                  </a:ext>
                </a:extLst>
              </a:tr>
              <a:tr h="452340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>
                          <a:effectLst/>
                          <a:latin typeface="+mn-lt"/>
                        </a:rPr>
                        <a:t>能量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 dirty="0">
                          <a:effectLst/>
                          <a:latin typeface="+mn-lt"/>
                        </a:rPr>
                        <a:t>1 MeV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214647"/>
                  </a:ext>
                </a:extLst>
              </a:tr>
              <a:tr h="452340">
                <a:tc>
                  <a:txBody>
                    <a:bodyPr/>
                    <a:lstStyle/>
                    <a:p>
                      <a:pPr algn="ctr"/>
                      <a:r>
                        <a:rPr lang="zh-CN" sz="1400" kern="100" dirty="0">
                          <a:effectLst/>
                          <a:latin typeface="+mn-lt"/>
                        </a:rPr>
                        <a:t>横向发射度</a:t>
                      </a:r>
                      <a:r>
                        <a:rPr lang="en-US" altLang="zh-CN" sz="1400" kern="100" dirty="0">
                          <a:effectLst/>
                          <a:latin typeface="+mn-lt"/>
                        </a:rPr>
                        <a:t>(n rms)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00">
                          <a:effectLst/>
                          <a:latin typeface="+mn-lt"/>
                        </a:rPr>
                        <a:t>0.28 π </a:t>
                      </a:r>
                      <a:r>
                        <a:rPr lang="en-US" sz="1400" kern="100" dirty="0">
                          <a:effectLst/>
                          <a:latin typeface="+mn-lt"/>
                        </a:rPr>
                        <a:t>mm </a:t>
                      </a:r>
                      <a:r>
                        <a:rPr lang="en-US" sz="1400" kern="100" dirty="0" err="1">
                          <a:effectLst/>
                          <a:latin typeface="+mn-lt"/>
                        </a:rPr>
                        <a:t>mrad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317631"/>
                  </a:ext>
                </a:extLst>
              </a:tr>
              <a:tr h="4523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kern="10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总传输</a:t>
                      </a:r>
                      <a:r>
                        <a:rPr lang="zh-CN" altLang="en-US" sz="14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效率</a:t>
                      </a:r>
                      <a:endParaRPr lang="zh-CN" sz="14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77.1%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576317"/>
                  </a:ext>
                </a:extLst>
              </a:tr>
              <a:tr h="4523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>
                          <a:effectLst/>
                          <a:latin typeface="+mn-lt"/>
                        </a:rPr>
                        <a:t>1-rms</a:t>
                      </a:r>
                      <a:r>
                        <a:rPr lang="zh-CN" altLang="en-US" sz="1400" kern="100" dirty="0">
                          <a:effectLst/>
                          <a:latin typeface="+mn-lt"/>
                        </a:rPr>
                        <a:t>能散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0.92%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279674"/>
                  </a:ext>
                </a:extLst>
              </a:tr>
              <a:tr h="4523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1-rms</a:t>
                      </a:r>
                      <a:r>
                        <a:rPr lang="zh-CN" altLang="en-US" sz="14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相宽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00" dirty="0"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12.1°</a:t>
                      </a:r>
                      <a:endParaRPr lang="zh-CN" sz="1400" kern="100" dirty="0">
                        <a:effectLst/>
                        <a:latin typeface="+mn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995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180901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915F39-3454-2CE7-9D65-960A09EF80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03DAAD1-CC7C-EB67-804A-EC5FB5DF8281}"/>
              </a:ext>
            </a:extLst>
          </p:cNvPr>
          <p:cNvSpPr txBox="1"/>
          <p:nvPr/>
        </p:nvSpPr>
        <p:spPr>
          <a:xfrm>
            <a:off x="1199456" y="1124744"/>
            <a:ext cx="5929828" cy="1667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/>
              <a:t>未来计划：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 直线到环束流传输线</a:t>
            </a:r>
            <a:r>
              <a:rPr lang="en-US" altLang="zh-CN" dirty="0"/>
              <a:t>(LCBT)</a:t>
            </a:r>
            <a:r>
              <a:rPr lang="zh-CN" altLang="en-US" dirty="0"/>
              <a:t>的束流动力学设计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en-US" altLang="zh-CN" dirty="0"/>
              <a:t>2. RFQ</a:t>
            </a:r>
            <a:r>
              <a:rPr lang="zh-CN" altLang="en-US" dirty="0"/>
              <a:t>加速器和预聚束器腔体的高频结构设计和机械设计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5865666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A9DC15C-3C02-4357-B18D-E2B55F0765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722A0D-72F1-4016-8330-1377F2F7F04A}" type="slidenum">
              <a:rPr lang="en-US" altLang="zh-CN" smtClean="0">
                <a:solidFill>
                  <a:srgbClr val="000000"/>
                </a:solidFill>
                <a:latin typeface="Helvetica Neue Light" pitchFamily="-109" charset="0"/>
                <a:ea typeface="华文细黑" pitchFamily="-109" charset="-122"/>
                <a:sym typeface="Helvetica Neue Light" pitchFamily="-109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>
              <a:solidFill>
                <a:srgbClr val="000000"/>
              </a:solidFill>
              <a:latin typeface="Helvetica Neue Light" pitchFamily="-109" charset="0"/>
              <a:ea typeface="华文细黑" pitchFamily="-109" charset="-122"/>
              <a:sym typeface="Helvetica Neue Light" pitchFamily="-10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D92A79-7A21-44CF-B684-89A26F492C77}"/>
              </a:ext>
            </a:extLst>
          </p:cNvPr>
          <p:cNvSpPr txBox="1"/>
          <p:nvPr/>
        </p:nvSpPr>
        <p:spPr>
          <a:xfrm>
            <a:off x="5311170" y="278267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/>
              <a:t>谢谢！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4445720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汇报fin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 15">
      <a:majorFont>
        <a:latin typeface="Times New Roman"/>
        <a:ea typeface="宋体"/>
        <a:cs typeface="华文宋体"/>
      </a:majorFont>
      <a:minorFont>
        <a:latin typeface="Times New Roman"/>
        <a:ea typeface="宋体"/>
        <a:cs typeface="华文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BBE0E3">
                <a:alpha val="75000"/>
              </a:srgbClr>
            </a:gs>
            <a:gs pos="100000">
              <a:srgbClr val="FFFFFF">
                <a:alpha val="64999"/>
              </a:srgbClr>
            </a:gs>
          </a:gsLst>
          <a:lin ang="5400000" scaled="1"/>
        </a:gra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pitchFamily="-109" charset="0"/>
            <a:ea typeface="华文细黑" pitchFamily="-109" charset="-122"/>
            <a:cs typeface="华文细黑" pitchFamily="-109" charset="-122"/>
            <a:sym typeface="Helvetica Neue Light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BBE0E3">
                <a:alpha val="75000"/>
              </a:srgbClr>
            </a:gs>
            <a:gs pos="100000">
              <a:srgbClr val="FFFFFF">
                <a:alpha val="64999"/>
              </a:srgbClr>
            </a:gs>
          </a:gsLst>
          <a:lin ang="5400000" scaled="1"/>
        </a:gra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pitchFamily="-109" charset="0"/>
            <a:ea typeface="华文细黑" pitchFamily="-109" charset="-122"/>
            <a:cs typeface="华文细黑" pitchFamily="-109" charset="-122"/>
            <a:sym typeface="Helvetica Neue Light" pitchFamily="-109" charset="0"/>
          </a:defRPr>
        </a:defPPr>
      </a:lstStyle>
    </a:lnDef>
  </a:objectDefaults>
  <a:extraClrSchemeLst>
    <a:extraClrScheme>
      <a:clrScheme name="1_汇报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6221</TotalTime>
  <Words>2041</Words>
  <Application>Microsoft Office PowerPoint</Application>
  <PresentationFormat>宽屏</PresentationFormat>
  <Paragraphs>205</Paragraphs>
  <Slides>17</Slides>
  <Notes>3</Notes>
  <HiddenSlides>1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Helvetica Neue Light</vt:lpstr>
      <vt:lpstr>等线</vt:lpstr>
      <vt:lpstr>Aptos</vt:lpstr>
      <vt:lpstr>Calibri</vt:lpstr>
      <vt:lpstr>Times New Roman</vt:lpstr>
      <vt:lpstr>1_汇报final</vt:lpstr>
      <vt:lpstr>Visio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加速器中的脉冲功率技术</dc:title>
  <dc:creator>Acc_du</dc:creator>
  <cp:lastModifiedBy>浩 周</cp:lastModifiedBy>
  <cp:revision>337</cp:revision>
  <dcterms:created xsi:type="dcterms:W3CDTF">2017-02-16T13:27:15Z</dcterms:created>
  <dcterms:modified xsi:type="dcterms:W3CDTF">2026-10-18T04:28:42Z</dcterms:modified>
</cp:coreProperties>
</file>