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notesSlides/notesSlide3.xml" ContentType="application/vnd.openxmlformats-officedocument.presentationml.notesSlide+xml"/>
  <Override PartName="/ppt/tags/tag2.xml" ContentType="application/vnd.openxmlformats-officedocument.presentationml.tags+xml"/>
  <Override PartName="/ppt/notesSlides/notesSlide4.xml" ContentType="application/vnd.openxmlformats-officedocument.presentationml.notesSlide+xml"/>
  <Override PartName="/ppt/tags/tag3.xml" ContentType="application/vnd.openxmlformats-officedocument.presentationml.tags+xml"/>
  <Override PartName="/ppt/notesSlides/notesSlide5.xml" ContentType="application/vnd.openxmlformats-officedocument.presentationml.notesSlide+xml"/>
  <Override PartName="/ppt/tags/tag4.xml" ContentType="application/vnd.openxmlformats-officedocument.presentationml.tags+xml"/>
  <Override PartName="/ppt/notesSlides/notesSlide6.xml" ContentType="application/vnd.openxmlformats-officedocument.presentationml.notesSlide+xml"/>
  <Override PartName="/ppt/tags/tag5.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handoutMasterIdLst>
    <p:handoutMasterId r:id="rId18"/>
  </p:handoutMasterIdLst>
  <p:sldIdLst>
    <p:sldId id="257" r:id="rId2"/>
    <p:sldId id="258" r:id="rId3"/>
    <p:sldId id="266" r:id="rId4"/>
    <p:sldId id="326" r:id="rId5"/>
    <p:sldId id="327" r:id="rId6"/>
    <p:sldId id="306" r:id="rId7"/>
    <p:sldId id="307" r:id="rId8"/>
    <p:sldId id="303" r:id="rId9"/>
    <p:sldId id="304" r:id="rId10"/>
    <p:sldId id="318" r:id="rId11"/>
    <p:sldId id="323" r:id="rId12"/>
    <p:sldId id="321" r:id="rId13"/>
    <p:sldId id="320" r:id="rId14"/>
    <p:sldId id="325" r:id="rId15"/>
    <p:sldId id="270" r:id="rId16"/>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默认节" id="{037C5870-42C3-4EF1-AE5E-C9176CCAFAEF}">
          <p14:sldIdLst>
            <p14:sldId id="257"/>
            <p14:sldId id="258"/>
            <p14:sldId id="266"/>
            <p14:sldId id="326"/>
            <p14:sldId id="327"/>
            <p14:sldId id="306"/>
            <p14:sldId id="307"/>
            <p14:sldId id="303"/>
            <p14:sldId id="304"/>
            <p14:sldId id="318"/>
            <p14:sldId id="323"/>
            <p14:sldId id="321"/>
            <p14:sldId id="320"/>
            <p14:sldId id="325"/>
            <p14:sldId id="270"/>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霄雨 李" initials="霄雨" lastIdx="2" clrIdx="0">
    <p:extLst>
      <p:ext uri="{19B8F6BF-5375-455C-9EA6-DF929625EA0E}">
        <p15:presenceInfo xmlns:p15="http://schemas.microsoft.com/office/powerpoint/2012/main" userId="3991ca1603ced938"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472C4"/>
    <a:srgbClr val="5A85AC"/>
    <a:srgbClr val="E9EBF5"/>
    <a:srgbClr val="CFD5EA"/>
    <a:srgbClr val="FCEADE"/>
    <a:srgbClr val="30557F"/>
    <a:srgbClr val="B9DF56"/>
    <a:srgbClr val="BCDC55"/>
    <a:srgbClr val="7AED82"/>
    <a:srgbClr val="99F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4236" autoAdjust="0"/>
    <p:restoredTop sz="81601" autoAdjust="0"/>
  </p:normalViewPr>
  <p:slideViewPr>
    <p:cSldViewPr snapToGrid="0">
      <p:cViewPr varScale="1">
        <p:scale>
          <a:sx n="80" d="100"/>
          <a:sy n="80" d="100"/>
        </p:scale>
        <p:origin x="584" y="48"/>
      </p:cViewPr>
      <p:guideLst/>
    </p:cSldViewPr>
  </p:slideViewPr>
  <p:outlineViewPr>
    <p:cViewPr>
      <p:scale>
        <a:sx n="33" d="100"/>
        <a:sy n="33" d="100"/>
      </p:scale>
      <p:origin x="0" y="-192"/>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a:extLst>
              <a:ext uri="{FF2B5EF4-FFF2-40B4-BE49-F238E27FC236}">
                <a16:creationId xmlns:a16="http://schemas.microsoft.com/office/drawing/2014/main" id="{F31AD9BD-D9AF-9923-1A33-31D3E8D45CB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a:extLst>
              <a:ext uri="{FF2B5EF4-FFF2-40B4-BE49-F238E27FC236}">
                <a16:creationId xmlns:a16="http://schemas.microsoft.com/office/drawing/2014/main" id="{901B270A-2112-949E-DB91-7B897F012FA7}"/>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C20F849-9A13-4DAC-9E14-D1D761E59EC6}" type="datetimeFigureOut">
              <a:rPr lang="zh-CN" altLang="en-US" smtClean="0"/>
              <a:t>2026/10/18</a:t>
            </a:fld>
            <a:endParaRPr lang="zh-CN" altLang="en-US"/>
          </a:p>
        </p:txBody>
      </p:sp>
      <p:sp>
        <p:nvSpPr>
          <p:cNvPr id="4" name="页脚占位符 3">
            <a:extLst>
              <a:ext uri="{FF2B5EF4-FFF2-40B4-BE49-F238E27FC236}">
                <a16:creationId xmlns:a16="http://schemas.microsoft.com/office/drawing/2014/main" id="{D8E15005-70DC-4869-7682-E17F4CE3FA9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a:extLst>
              <a:ext uri="{FF2B5EF4-FFF2-40B4-BE49-F238E27FC236}">
                <a16:creationId xmlns:a16="http://schemas.microsoft.com/office/drawing/2014/main" id="{BD6ACDBB-1EBB-BD03-D876-2655C92BC60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17C0091-4586-47A0-860E-9EFE50F48C96}" type="slidenum">
              <a:rPr lang="zh-CN" altLang="en-US" smtClean="0"/>
              <a:t>‹#›</a:t>
            </a:fld>
            <a:endParaRPr lang="zh-CN" altLang="en-US"/>
          </a:p>
        </p:txBody>
      </p:sp>
    </p:spTree>
    <p:extLst>
      <p:ext uri="{BB962C8B-B14F-4D97-AF65-F5344CB8AC3E}">
        <p14:creationId xmlns:p14="http://schemas.microsoft.com/office/powerpoint/2010/main" val="119432027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48777"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1048778"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82130EE-760D-4575-B957-3A2C522A1798}" type="datetimeFigureOut">
              <a:rPr lang="zh-CN" altLang="en-US" smtClean="0"/>
              <a:t>2026/10/18</a:t>
            </a:fld>
            <a:endParaRPr lang="zh-CN" altLang="en-US"/>
          </a:p>
        </p:txBody>
      </p:sp>
      <p:sp>
        <p:nvSpPr>
          <p:cNvPr id="1048779"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1048780"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1048781"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1048782"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2DFDF61-DA3A-4787-B56D-7FD06C3E552B}" type="slidenum">
              <a:rPr lang="zh-CN" altLang="en-US" smtClean="0"/>
              <a:t>‹#›</a:t>
            </a:fld>
            <a:endParaRPr lang="zh-CN" altLang="en-US"/>
          </a:p>
        </p:txBody>
      </p:sp>
    </p:spTree>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1" name="幻灯片图像占位符 1"/>
          <p:cNvSpPr>
            <a:spLocks noGrp="1" noRot="1" noChangeAspect="1"/>
          </p:cNvSpPr>
          <p:nvPr>
            <p:ph type="sldImg"/>
          </p:nvPr>
        </p:nvSpPr>
        <p:spPr/>
      </p:sp>
      <p:sp>
        <p:nvSpPr>
          <p:cNvPr id="1048592" name="备注占位符 2"/>
          <p:cNvSpPr>
            <a:spLocks noGrp="1"/>
          </p:cNvSpPr>
          <p:nvPr>
            <p:ph type="body" idx="1"/>
          </p:nvPr>
        </p:nvSpPr>
        <p:spPr/>
        <p:txBody>
          <a:bodyPr/>
          <a:lstStyle/>
          <a:p>
            <a:r>
              <a:rPr dirty="0" err="1"/>
              <a:t>各位老师</a:t>
            </a:r>
            <a:r>
              <a:rPr lang="en-US" dirty="0"/>
              <a:t>,</a:t>
            </a:r>
            <a:r>
              <a:rPr lang="zh-CN" altLang="en-US" dirty="0"/>
              <a:t>同学</a:t>
            </a:r>
            <a:r>
              <a:rPr dirty="0" err="1"/>
              <a:t>好，我是华中科技大学的李霄雨。今天汇报</a:t>
            </a:r>
            <a:r>
              <a:rPr lang="zh-CN" altLang="en-US" dirty="0"/>
              <a:t>质子治疗的</a:t>
            </a:r>
            <a:r>
              <a:rPr dirty="0" err="1"/>
              <a:t>楔形动量冷却</a:t>
            </a:r>
            <a:r>
              <a:rPr dirty="0"/>
              <a:t>。</a:t>
            </a:r>
            <a:r>
              <a:rPr lang="zh-CN" altLang="en-US" dirty="0"/>
              <a:t>主要研究对象是基于回旋加速器的质子治疗设施，目标时提升束流的传输效率。</a:t>
            </a:r>
            <a:endParaRPr dirty="0"/>
          </a:p>
        </p:txBody>
      </p:sp>
      <p:sp>
        <p:nvSpPr>
          <p:cNvPr id="1048593" name="灯片编号占位符 3"/>
          <p:cNvSpPr>
            <a:spLocks noGrp="1"/>
          </p:cNvSpPr>
          <p:nvPr>
            <p:ph type="sldNum" sz="quarter" idx="5"/>
          </p:nvPr>
        </p:nvSpPr>
        <p:spPr/>
        <p:txBody>
          <a:bodyPr/>
          <a:lstStyle/>
          <a:p>
            <a:fld id="{32DFDF61-DA3A-4787-B56D-7FD06C3E552B}"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1" name="幻灯片图像占位符 1"/>
          <p:cNvSpPr>
            <a:spLocks noGrp="1" noRot="1" noChangeAspect="1"/>
          </p:cNvSpPr>
          <p:nvPr>
            <p:ph type="sldImg"/>
          </p:nvPr>
        </p:nvSpPr>
        <p:spPr/>
      </p:sp>
      <p:sp>
        <p:nvSpPr>
          <p:cNvPr id="1048592" name="备注占位符 2"/>
          <p:cNvSpPr>
            <a:spLocks noGrp="1"/>
          </p:cNvSpPr>
          <p:nvPr>
            <p:ph type="body" idx="1"/>
          </p:nvPr>
        </p:nvSpPr>
        <p:spPr/>
        <p:txBody>
          <a:bodyPr/>
          <a:lstStyle/>
          <a:p>
            <a:r>
              <a:rPr lang="zh-CN" altLang="en-US" dirty="0"/>
              <a:t>将从下面三个部分进行介绍</a:t>
            </a:r>
            <a:endParaRPr dirty="0"/>
          </a:p>
        </p:txBody>
      </p:sp>
      <p:sp>
        <p:nvSpPr>
          <p:cNvPr id="1048593" name="灯片编号占位符 3"/>
          <p:cNvSpPr>
            <a:spLocks noGrp="1"/>
          </p:cNvSpPr>
          <p:nvPr>
            <p:ph type="sldNum" sz="quarter" idx="5"/>
          </p:nvPr>
        </p:nvSpPr>
        <p:spPr/>
        <p:txBody>
          <a:bodyPr/>
          <a:lstStyle/>
          <a:p>
            <a:fld id="{32DFDF61-DA3A-4787-B56D-7FD06C3E552B}"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b="1" dirty="0">
                <a:latin typeface="Arial" panose="020B0604020202020204" pitchFamily="34" charset="0"/>
                <a:ea typeface="微软雅黑" panose="020B0503020204020204" pitchFamily="34" charset="-122"/>
                <a:cs typeface="Arial" panose="020B0604020202020204" pitchFamily="34" charset="0"/>
              </a:rPr>
              <a:t>质子束具有独特的</a:t>
            </a:r>
            <a:r>
              <a:rPr lang="zh-CN" altLang="en-US" sz="1200" b="1" dirty="0">
                <a:solidFill>
                  <a:srgbClr val="FF0000"/>
                </a:solidFill>
                <a:latin typeface="Arial" panose="020B0604020202020204" pitchFamily="34" charset="0"/>
                <a:ea typeface="微软雅黑" panose="020B0503020204020204" pitchFamily="34" charset="-122"/>
                <a:cs typeface="Arial" panose="020B0604020202020204" pitchFamily="34" charset="0"/>
              </a:rPr>
              <a:t>布拉格峰</a:t>
            </a:r>
            <a:r>
              <a:rPr lang="zh-CN" altLang="en-US" sz="1200" b="1" dirty="0">
                <a:latin typeface="Arial" panose="020B0604020202020204" pitchFamily="34" charset="0"/>
                <a:ea typeface="微软雅黑" panose="020B0503020204020204" pitchFamily="34" charset="-122"/>
                <a:cs typeface="Arial" panose="020B0604020202020204" pitchFamily="34" charset="0"/>
              </a:rPr>
              <a:t>剂量分布特性</a:t>
            </a:r>
            <a:r>
              <a:rPr dirty="0"/>
              <a:t>。</a:t>
            </a:r>
            <a:r>
              <a:rPr lang="zh-CN" altLang="en-US" sz="1200" b="1" dirty="0">
                <a:latin typeface="Arial" panose="020B0604020202020204" pitchFamily="34" charset="0"/>
                <a:ea typeface="微软雅黑" panose="020B0503020204020204" pitchFamily="34" charset="-122"/>
                <a:cs typeface="Arial" panose="020B0604020202020204" pitchFamily="34" charset="0"/>
              </a:rPr>
              <a:t>能够将辐射剂量更集中地沉积于肿瘤靶区，同时减少对周围正常组织和重要器官的损伤，在提高治疗精准度、降低放疗副作用等方面具有显著优势，是现代肿瘤放射治疗的重要发展方向</a:t>
            </a:r>
            <a:endParaRPr dirty="0"/>
          </a:p>
        </p:txBody>
      </p:sp>
      <p:sp>
        <p:nvSpPr>
          <p:cNvPr id="4" name="灯片编号占位符 3"/>
          <p:cNvSpPr>
            <a:spLocks noGrp="1"/>
          </p:cNvSpPr>
          <p:nvPr>
            <p:ph type="sldNum" sz="quarter" idx="5"/>
          </p:nvPr>
        </p:nvSpPr>
        <p:spPr/>
        <p:txBody>
          <a:bodyPr/>
          <a:lstStyle/>
          <a:p>
            <a:fld id="{6A53EFFF-4432-4C8D-A04D-EC10647152E8}" type="slidenum">
              <a:rPr lang="zh-CN" altLang="en-US" smtClean="0"/>
              <a:t>3</a:t>
            </a:fld>
            <a:endParaRPr lang="zh-CN" altLang="en-US"/>
          </a:p>
        </p:txBody>
      </p:sp>
    </p:spTree>
    <p:extLst>
      <p:ext uri="{BB962C8B-B14F-4D97-AF65-F5344CB8AC3E}">
        <p14:creationId xmlns:p14="http://schemas.microsoft.com/office/powerpoint/2010/main" val="5752623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dirty="0" err="1"/>
              <a:t>主流</a:t>
            </a:r>
            <a:r>
              <a:rPr lang="zh-CN" altLang="en-US" dirty="0"/>
              <a:t>质子治疗装置</a:t>
            </a:r>
            <a:r>
              <a:rPr dirty="0" err="1"/>
              <a:t>包括</a:t>
            </a:r>
            <a:r>
              <a:rPr lang="zh-CN" altLang="en-US" dirty="0"/>
              <a:t>基于</a:t>
            </a:r>
            <a:r>
              <a:rPr dirty="0" err="1"/>
              <a:t>同步加速器和</a:t>
            </a:r>
            <a:r>
              <a:rPr lang="zh-CN" altLang="en-US" dirty="0"/>
              <a:t>基于</a:t>
            </a:r>
            <a:r>
              <a:rPr dirty="0" err="1"/>
              <a:t>回旋加速器</a:t>
            </a:r>
            <a:r>
              <a:rPr lang="zh-CN" altLang="en-US" dirty="0"/>
              <a:t>两种类型</a:t>
            </a:r>
            <a:r>
              <a:rPr dirty="0"/>
              <a:t>。</a:t>
            </a:r>
            <a:r>
              <a:rPr dirty="0" err="1"/>
              <a:t>同步加速器可以</a:t>
            </a:r>
            <a:r>
              <a:rPr lang="zh-CN" altLang="en-US" dirty="0"/>
              <a:t>直接</a:t>
            </a:r>
            <a:r>
              <a:rPr dirty="0" err="1"/>
              <a:t>调整引出能量</a:t>
            </a:r>
            <a:r>
              <a:rPr dirty="0"/>
              <a:t>。</a:t>
            </a:r>
            <a:r>
              <a:rPr lang="zh-CN" altLang="en-US" dirty="0"/>
              <a:t>而</a:t>
            </a:r>
            <a:r>
              <a:rPr dirty="0" err="1"/>
              <a:t>回旋加速器则提供固定能量束流，需要依靠下游降能器</a:t>
            </a:r>
            <a:r>
              <a:rPr lang="zh-CN" altLang="en-US" dirty="0"/>
              <a:t>和能量选择系统</a:t>
            </a:r>
            <a:r>
              <a:rPr dirty="0" err="1"/>
              <a:t>获得不同治疗能量</a:t>
            </a:r>
            <a:r>
              <a:rPr sz="2000" b="1" kern="1200" dirty="0">
                <a:solidFill>
                  <a:schemeClr val="tx1"/>
                </a:solidFill>
                <a:latin typeface="Arial" panose="020B0604020202020204" pitchFamily="34" charset="0"/>
                <a:ea typeface="微软雅黑" panose="020B0503020204020204" pitchFamily="34" charset="-122"/>
                <a:cs typeface="Arial" panose="020B0604020202020204" pitchFamily="34" charset="0"/>
              </a:rPr>
              <a:t>。</a:t>
            </a:r>
            <a:r>
              <a:rPr lang="zh-CN" altLang="en-US" sz="2000" b="1" dirty="0">
                <a:latin typeface="Arial" panose="020B0604020202020204" pitchFamily="34" charset="0"/>
                <a:ea typeface="微软雅黑" panose="020B0503020204020204" pitchFamily="34" charset="-122"/>
                <a:cs typeface="Arial" panose="020B0604020202020204" pitchFamily="34" charset="0"/>
              </a:rPr>
              <a:t>不同的能量调节方法直接影响束流品质、传输效率</a:t>
            </a:r>
            <a:r>
              <a:rPr sz="2000" b="1" kern="1200" dirty="0">
                <a:solidFill>
                  <a:schemeClr val="tx1"/>
                </a:solidFill>
                <a:latin typeface="Arial" panose="020B0604020202020204" pitchFamily="34" charset="0"/>
                <a:ea typeface="微软雅黑" panose="020B0503020204020204" pitchFamily="34" charset="-122"/>
                <a:cs typeface="Arial" panose="020B0604020202020204" pitchFamily="34" charset="0"/>
              </a:rPr>
              <a:t>。</a:t>
            </a:r>
          </a:p>
        </p:txBody>
      </p:sp>
      <p:sp>
        <p:nvSpPr>
          <p:cNvPr id="4" name="灯片编号占位符 3"/>
          <p:cNvSpPr>
            <a:spLocks noGrp="1"/>
          </p:cNvSpPr>
          <p:nvPr>
            <p:ph type="sldNum" sz="quarter" idx="5"/>
          </p:nvPr>
        </p:nvSpPr>
        <p:spPr/>
        <p:txBody>
          <a:bodyPr/>
          <a:lstStyle/>
          <a:p>
            <a:fld id="{32DFDF61-DA3A-4787-B56D-7FD06C3E552B}" type="slidenum">
              <a:rPr lang="zh-CN" altLang="en-US" smtClean="0"/>
              <a:t>4</a:t>
            </a:fld>
            <a:endParaRPr lang="zh-CN" altLang="en-US"/>
          </a:p>
        </p:txBody>
      </p:sp>
    </p:spTree>
    <p:extLst>
      <p:ext uri="{BB962C8B-B14F-4D97-AF65-F5344CB8AC3E}">
        <p14:creationId xmlns:p14="http://schemas.microsoft.com/office/powerpoint/2010/main" val="22209122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2D4D26-351F-9111-2C70-04E85F8193AD}"/>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C7B023A4-026D-D617-619A-C7E00AECE532}"/>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106CB0AD-A5E0-D225-9E1F-52A81142653F}"/>
              </a:ext>
            </a:extLst>
          </p:cNvPr>
          <p:cNvSpPr>
            <a:spLocks noGrp="1"/>
          </p:cNvSpPr>
          <p:nvPr>
            <p:ph type="body" idx="1"/>
          </p:nvPr>
        </p:nvSpPr>
        <p:spPr/>
        <p:txBody>
          <a:bodyPr/>
          <a:lstStyle/>
          <a:p>
            <a:r>
              <a:rPr lang="zh-CN" altLang="en-US" dirty="0"/>
              <a:t>质子治疗的工作模式通常采用</a:t>
            </a:r>
            <a:r>
              <a:rPr dirty="0" err="1"/>
              <a:t>笔形束扫描</a:t>
            </a:r>
            <a:r>
              <a:rPr lang="zh-CN" altLang="en-US" dirty="0"/>
              <a:t>，</a:t>
            </a:r>
            <a:r>
              <a:rPr dirty="0"/>
              <a:t>在横向利用两组扫描磁铁覆盖靶区，在纵向通过换能改变射程，逐层完成照射。横向发射度影响束斑和传输接受度，动量展宽则影响能量分布及射程分布。</a:t>
            </a:r>
            <a:endParaRPr lang="en-US" dirty="0"/>
          </a:p>
          <a:p>
            <a:r>
              <a:rPr lang="zh-CN" altLang="en-US" dirty="0"/>
              <a:t>对于基于同步加速器的设施，可以较容易的调节束流能量，而对于基于回旋加速器的设施，需要</a:t>
            </a:r>
            <a:r>
              <a:rPr lang="zh-CN" altLang="en-US" sz="1200" b="1" dirty="0">
                <a:latin typeface="Arial" panose="020B0604020202020204" pitchFamily="34" charset="0"/>
                <a:ea typeface="微软雅黑" panose="020B0503020204020204" pitchFamily="34" charset="-122"/>
                <a:cs typeface="Arial" panose="020B0604020202020204" pitchFamily="34" charset="0"/>
              </a:rPr>
              <a:t>通过</a:t>
            </a:r>
            <a:r>
              <a:rPr lang="zh-CN" altLang="en-US" sz="1200" b="1" dirty="0">
                <a:solidFill>
                  <a:srgbClr val="FF0000"/>
                </a:solidFill>
                <a:latin typeface="Arial" panose="020B0604020202020204" pitchFamily="34" charset="0"/>
                <a:ea typeface="微软雅黑" panose="020B0503020204020204" pitchFamily="34" charset="-122"/>
                <a:cs typeface="Arial" panose="020B0604020202020204" pitchFamily="34" charset="0"/>
              </a:rPr>
              <a:t>降能器和能量选择系统</a:t>
            </a:r>
            <a:r>
              <a:rPr lang="zh-CN" altLang="en-US" sz="1200" b="1" dirty="0">
                <a:latin typeface="Arial" panose="020B0604020202020204" pitchFamily="34" charset="0"/>
                <a:ea typeface="微软雅黑" panose="020B0503020204020204" pitchFamily="34" charset="-122"/>
                <a:cs typeface="Arial" panose="020B0604020202020204" pitchFamily="34" charset="0"/>
              </a:rPr>
              <a:t>来调节束流能量，</a:t>
            </a:r>
            <a:r>
              <a:rPr lang="zh-CN" altLang="en-US" dirty="0"/>
              <a:t>如何保证降能后束流的发射度和动量分散就非常关键</a:t>
            </a:r>
            <a:r>
              <a:rPr dirty="0"/>
              <a:t>。</a:t>
            </a:r>
          </a:p>
        </p:txBody>
      </p:sp>
      <p:sp>
        <p:nvSpPr>
          <p:cNvPr id="4" name="灯片编号占位符 3">
            <a:extLst>
              <a:ext uri="{FF2B5EF4-FFF2-40B4-BE49-F238E27FC236}">
                <a16:creationId xmlns:a16="http://schemas.microsoft.com/office/drawing/2014/main" id="{04846AEF-37B6-6614-FBD8-7D6735E54CE8}"/>
              </a:ext>
            </a:extLst>
          </p:cNvPr>
          <p:cNvSpPr>
            <a:spLocks noGrp="1"/>
          </p:cNvSpPr>
          <p:nvPr>
            <p:ph type="sldNum" sz="quarter" idx="5"/>
          </p:nvPr>
        </p:nvSpPr>
        <p:spPr/>
        <p:txBody>
          <a:bodyPr/>
          <a:lstStyle/>
          <a:p>
            <a:fld id="{6A53EFFF-4432-4C8D-A04D-EC10647152E8}" type="slidenum">
              <a:rPr lang="zh-CN" altLang="en-US" smtClean="0"/>
              <a:t>5</a:t>
            </a:fld>
            <a:endParaRPr lang="zh-CN" altLang="en-US"/>
          </a:p>
        </p:txBody>
      </p:sp>
    </p:spTree>
    <p:extLst>
      <p:ext uri="{BB962C8B-B14F-4D97-AF65-F5344CB8AC3E}">
        <p14:creationId xmlns:p14="http://schemas.microsoft.com/office/powerpoint/2010/main" val="14663923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200" b="1" dirty="0">
                <a:latin typeface="Arial" panose="020B0604020202020204" pitchFamily="34" charset="0"/>
                <a:ea typeface="微软雅黑" panose="020B0503020204020204" pitchFamily="34" charset="-122"/>
                <a:cs typeface="Arial" panose="020B0604020202020204" pitchFamily="34" charset="0"/>
              </a:rPr>
              <a:t>从回旋加速器引出的固定能量质子束经</a:t>
            </a:r>
            <a:r>
              <a:rPr lang="zh-CN" altLang="en-US" sz="1200" b="1" dirty="0">
                <a:solidFill>
                  <a:srgbClr val="FF0000"/>
                </a:solidFill>
                <a:latin typeface="Arial" panose="020B0604020202020204" pitchFamily="34" charset="0"/>
                <a:ea typeface="微软雅黑" panose="020B0503020204020204" pitchFamily="34" charset="-122"/>
                <a:cs typeface="Arial" panose="020B0604020202020204" pitchFamily="34" charset="0"/>
              </a:rPr>
              <a:t>降能器</a:t>
            </a:r>
            <a:r>
              <a:rPr lang="zh-CN" altLang="en-US" sz="1200" b="1" dirty="0">
                <a:latin typeface="Arial" panose="020B0604020202020204" pitchFamily="34" charset="0"/>
                <a:ea typeface="微软雅黑" panose="020B0503020204020204" pitchFamily="34" charset="-122"/>
                <a:cs typeface="Arial" panose="020B0604020202020204" pitchFamily="34" charset="0"/>
              </a:rPr>
              <a:t>，通过调整束流通过材料的厚度，获得 </a:t>
            </a:r>
            <a:r>
              <a:rPr lang="en-US" altLang="zh-CN" sz="1200" b="1" dirty="0">
                <a:latin typeface="Arial" panose="020B0604020202020204" pitchFamily="34" charset="0"/>
                <a:ea typeface="微软雅黑" panose="020B0503020204020204" pitchFamily="34" charset="-122"/>
                <a:cs typeface="Arial" panose="020B0604020202020204" pitchFamily="34" charset="0"/>
              </a:rPr>
              <a:t>70–230 MeV </a:t>
            </a:r>
            <a:r>
              <a:rPr lang="zh-CN" altLang="en-US" sz="1200" b="1" dirty="0">
                <a:latin typeface="Arial" panose="020B0604020202020204" pitchFamily="34" charset="0"/>
                <a:ea typeface="微软雅黑" panose="020B0503020204020204" pitchFamily="34" charset="-122"/>
                <a:cs typeface="Arial" panose="020B0604020202020204" pitchFamily="34" charset="0"/>
              </a:rPr>
              <a:t>以适应不同深度肿瘤</a:t>
            </a:r>
            <a:r>
              <a:rPr dirty="0"/>
              <a:t>，</a:t>
            </a:r>
            <a:r>
              <a:rPr lang="zh-CN" altLang="en-US" dirty="0"/>
              <a:t>降能过程中</a:t>
            </a:r>
            <a:r>
              <a:rPr dirty="0" err="1"/>
              <a:t>电子阻止使质子平均能量降低，能量损失涨落使能谱展宽，多重库仑散射则增加横向发射度</a:t>
            </a:r>
            <a:r>
              <a:rPr dirty="0"/>
              <a:t>。</a:t>
            </a:r>
            <a:r>
              <a:rPr lang="zh-CN" altLang="en-US" sz="1200" b="1" dirty="0">
                <a:latin typeface="Arial" panose="020B0604020202020204" pitchFamily="34" charset="0"/>
                <a:ea typeface="微软雅黑" panose="020B0503020204020204" pitchFamily="34" charset="-122"/>
                <a:cs typeface="Arial" panose="020B0604020202020204" pitchFamily="34" charset="0"/>
              </a:rPr>
              <a:t>为</a:t>
            </a:r>
            <a:r>
              <a:rPr lang="zh-CN" altLang="en-US" sz="1200" b="1" dirty="0">
                <a:solidFill>
                  <a:srgbClr val="FF0000"/>
                </a:solidFill>
                <a:latin typeface="Arial" panose="020B0604020202020204" pitchFamily="34" charset="0"/>
                <a:ea typeface="微软雅黑" panose="020B0503020204020204" pitchFamily="34" charset="-122"/>
                <a:cs typeface="Arial" panose="020B0604020202020204" pitchFamily="34" charset="0"/>
              </a:rPr>
              <a:t>保证逐层扫描的射程精度</a:t>
            </a:r>
            <a:r>
              <a:rPr lang="zh-CN" altLang="en-US" sz="1200" b="1" dirty="0">
                <a:latin typeface="Arial" panose="020B0604020202020204" pitchFamily="34" charset="0"/>
                <a:ea typeface="微软雅黑" panose="020B0503020204020204" pitchFamily="34" charset="-122"/>
                <a:cs typeface="Arial" panose="020B0604020202020204" pitchFamily="34" charset="0"/>
              </a:rPr>
              <a:t>，</a:t>
            </a:r>
            <a:r>
              <a:rPr lang="en-US" altLang="zh-CN" sz="1200" b="1" dirty="0">
                <a:latin typeface="Arial" panose="020B0604020202020204" pitchFamily="34" charset="0"/>
                <a:ea typeface="微软雅黑" panose="020B0503020204020204" pitchFamily="34" charset="-122"/>
                <a:cs typeface="Arial" panose="020B0604020202020204" pitchFamily="34" charset="0"/>
              </a:rPr>
              <a:t>ESS </a:t>
            </a:r>
            <a:r>
              <a:rPr lang="zh-CN" altLang="en-US" sz="1200" b="1" dirty="0">
                <a:latin typeface="Arial" panose="020B0604020202020204" pitchFamily="34" charset="0"/>
                <a:ea typeface="微软雅黑" panose="020B0503020204020204" pitchFamily="34" charset="-122"/>
                <a:cs typeface="Arial" panose="020B0604020202020204" pitchFamily="34" charset="0"/>
              </a:rPr>
              <a:t>需严格筛选束流能量分散与相空间分布，</a:t>
            </a:r>
            <a:r>
              <a:rPr dirty="0" err="1"/>
              <a:t>准直器限制横向相空间，</a:t>
            </a:r>
            <a:r>
              <a:rPr lang="en-US" dirty="0" err="1"/>
              <a:t>DBA</a:t>
            </a:r>
            <a:r>
              <a:rPr dirty="0" err="1"/>
              <a:t>段建立色散，动量狭缝选择所需的谱宽。在参考的传统方案中，七十兆电子伏</a:t>
            </a:r>
            <a:r>
              <a:rPr lang="zh-CN" altLang="en-US" dirty="0"/>
              <a:t>特从加速器出口到等中心</a:t>
            </a:r>
            <a:r>
              <a:rPr dirty="0"/>
              <a:t>的总传输率约为</a:t>
            </a:r>
            <a:r>
              <a:rPr lang="en-US" dirty="0"/>
              <a:t>0.1%</a:t>
            </a:r>
            <a:r>
              <a:rPr dirty="0"/>
              <a:t>。</a:t>
            </a:r>
            <a:r>
              <a:rPr lang="zh-CN" altLang="en-US" dirty="0"/>
              <a:t>低传输率会导致治疗时间延长，降低治疗过程中的舒适度。</a:t>
            </a:r>
            <a:endParaRPr dirty="0"/>
          </a:p>
        </p:txBody>
      </p:sp>
      <p:sp>
        <p:nvSpPr>
          <p:cNvPr id="4" name="灯片编号占位符 3"/>
          <p:cNvSpPr>
            <a:spLocks noGrp="1"/>
          </p:cNvSpPr>
          <p:nvPr>
            <p:ph type="sldNum" sz="quarter" idx="5"/>
          </p:nvPr>
        </p:nvSpPr>
        <p:spPr/>
        <p:txBody>
          <a:bodyPr/>
          <a:lstStyle/>
          <a:p>
            <a:fld id="{32DFDF61-DA3A-4787-B56D-7FD06C3E552B}" type="slidenum">
              <a:rPr lang="zh-CN" altLang="en-US" smtClean="0"/>
              <a:t>6</a:t>
            </a:fld>
            <a:endParaRPr lang="zh-CN" altLang="en-US"/>
          </a:p>
        </p:txBody>
      </p:sp>
    </p:spTree>
    <p:extLst>
      <p:ext uri="{BB962C8B-B14F-4D97-AF65-F5344CB8AC3E}">
        <p14:creationId xmlns:p14="http://schemas.microsoft.com/office/powerpoint/2010/main" val="16400815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1" name="幻灯片图像占位符 1"/>
          <p:cNvSpPr>
            <a:spLocks noGrp="1" noRot="1" noChangeAspect="1"/>
          </p:cNvSpPr>
          <p:nvPr>
            <p:ph type="sldImg"/>
          </p:nvPr>
        </p:nvSpPr>
        <p:spPr/>
      </p:sp>
      <p:sp>
        <p:nvSpPr>
          <p:cNvPr id="1048592" name="备注占位符 2"/>
          <p:cNvSpPr>
            <a:spLocks noGrp="1"/>
          </p:cNvSpPr>
          <p:nvPr>
            <p:ph type="body" idx="1"/>
          </p:nvPr>
        </p:nvSpPr>
        <p:spPr/>
        <p:txBody>
          <a:bodyPr/>
          <a:lstStyle/>
          <a:p>
            <a:r>
              <a:rPr lang="zh-CN" altLang="en-US" dirty="0"/>
              <a:t>现有研究表明，优化降能器的材料、使用非对称发射度准直器</a:t>
            </a:r>
            <a:r>
              <a:rPr lang="zh-CN" altLang="en-US" sz="1200" b="1" dirty="0">
                <a:latin typeface="Arial" panose="020B0604020202020204" pitchFamily="34" charset="0"/>
                <a:ea typeface="微软雅黑" panose="020B0503020204020204" pitchFamily="34" charset="-122"/>
                <a:cs typeface="Arial" panose="020B0604020202020204" pitchFamily="34" charset="0"/>
              </a:rPr>
              <a:t>和使用新的旋转机架束流光学设计可以一定程度提升束流的传输效率。</a:t>
            </a:r>
            <a:endParaRPr lang="en-US" altLang="zh-CN" sz="1200" b="1" dirty="0">
              <a:latin typeface="Arial" panose="020B0604020202020204" pitchFamily="34" charset="0"/>
              <a:ea typeface="微软雅黑" panose="020B0503020204020204" pitchFamily="34" charset="-122"/>
              <a:cs typeface="Arial" panose="020B0604020202020204" pitchFamily="34" charset="0"/>
            </a:endParaRPr>
          </a:p>
          <a:p>
            <a:r>
              <a:rPr lang="zh-CN" altLang="en-US" sz="1200" b="1" dirty="0">
                <a:latin typeface="Arial" panose="020B0604020202020204" pitchFamily="34" charset="0"/>
                <a:ea typeface="微软雅黑" panose="020B0503020204020204" pitchFamily="34" charset="-122"/>
                <a:cs typeface="Arial" panose="020B0604020202020204" pitchFamily="34" charset="0"/>
              </a:rPr>
              <a:t>但是上述和方法均无法避免低能束流在控制动量分散时的大量损失。</a:t>
            </a:r>
            <a:endParaRPr lang="en-US" altLang="zh-CN" sz="1200" b="1" dirty="0">
              <a:latin typeface="Arial" panose="020B0604020202020204" pitchFamily="34" charset="0"/>
              <a:ea typeface="微软雅黑" panose="020B0503020204020204" pitchFamily="34" charset="-122"/>
              <a:cs typeface="Arial" panose="020B0604020202020204" pitchFamily="34" charset="0"/>
            </a:endParaRPr>
          </a:p>
        </p:txBody>
      </p:sp>
      <p:sp>
        <p:nvSpPr>
          <p:cNvPr id="1048593" name="灯片编号占位符 3"/>
          <p:cNvSpPr>
            <a:spLocks noGrp="1"/>
          </p:cNvSpPr>
          <p:nvPr>
            <p:ph type="sldNum" sz="quarter" idx="5"/>
          </p:nvPr>
        </p:nvSpPr>
        <p:spPr/>
        <p:txBody>
          <a:bodyPr/>
          <a:lstStyle/>
          <a:p>
            <a:fld id="{32DFDF61-DA3A-4787-B56D-7FD06C3E552B}" type="slidenum">
              <a:rPr lang="zh-CN" altLang="en-US" smtClean="0"/>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509000-0D1A-A350-9341-3E868AAB142C}"/>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E292DD1A-EE51-D307-6B79-9BA5E522022D}"/>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543B74CC-3321-77CD-9F18-1E3ABEEEE581}"/>
              </a:ext>
            </a:extLst>
          </p:cNvPr>
          <p:cNvSpPr>
            <a:spLocks noGrp="1"/>
          </p:cNvSpPr>
          <p:nvPr>
            <p:ph type="body" idx="1"/>
          </p:nvPr>
        </p:nvSpPr>
        <p:spPr/>
        <p:txBody>
          <a:bodyPr/>
          <a:lstStyle/>
          <a:p>
            <a:r>
              <a:rPr lang="zh-CN" altLang="en-US" dirty="0"/>
              <a:t>所以提出使用使用楔形吸收体代替动量选择狭缝，高</a:t>
            </a:r>
            <a:r>
              <a:rPr dirty="0"/>
              <a:t>、</a:t>
            </a:r>
            <a:r>
              <a:rPr dirty="0" err="1"/>
              <a:t>低动量粒子到达不同的横向位置</a:t>
            </a:r>
            <a:r>
              <a:rPr lang="zh-CN" altLang="en-US" dirty="0"/>
              <a:t>，</a:t>
            </a:r>
            <a:r>
              <a:rPr dirty="0" err="1"/>
              <a:t>让高动量粒子穿过较厚的材料，损失更多动量，低动量粒子穿过较薄的材料，损失较少动量，从而</a:t>
            </a:r>
            <a:r>
              <a:rPr lang="zh-CN" altLang="en-US" dirty="0"/>
              <a:t>压缩动量分散</a:t>
            </a:r>
            <a:r>
              <a:rPr dirty="0"/>
              <a:t>。</a:t>
            </a:r>
          </a:p>
        </p:txBody>
      </p:sp>
      <p:sp>
        <p:nvSpPr>
          <p:cNvPr id="4" name="灯片编号占位符 3">
            <a:extLst>
              <a:ext uri="{FF2B5EF4-FFF2-40B4-BE49-F238E27FC236}">
                <a16:creationId xmlns:a16="http://schemas.microsoft.com/office/drawing/2014/main" id="{537EC5EA-18B7-1587-9E57-9275167ADEEA}"/>
              </a:ext>
            </a:extLst>
          </p:cNvPr>
          <p:cNvSpPr>
            <a:spLocks noGrp="1"/>
          </p:cNvSpPr>
          <p:nvPr>
            <p:ph type="sldNum" sz="quarter" idx="5"/>
          </p:nvPr>
        </p:nvSpPr>
        <p:spPr/>
        <p:txBody>
          <a:bodyPr/>
          <a:lstStyle/>
          <a:p>
            <a:fld id="{32DFDF61-DA3A-4787-B56D-7FD06C3E552B}" type="slidenum">
              <a:rPr lang="zh-CN" altLang="en-US" smtClean="0"/>
              <a:t>8</a:t>
            </a:fld>
            <a:endParaRPr lang="zh-CN" altLang="en-US"/>
          </a:p>
        </p:txBody>
      </p:sp>
    </p:spTree>
    <p:extLst>
      <p:ext uri="{BB962C8B-B14F-4D97-AF65-F5344CB8AC3E}">
        <p14:creationId xmlns:p14="http://schemas.microsoft.com/office/powerpoint/2010/main" val="23562660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509000-0D1A-A350-9341-3E868AAB142C}"/>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E292DD1A-EE51-D307-6B79-9BA5E522022D}"/>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543B74CC-3321-77CD-9F18-1E3ABEEEE581}"/>
              </a:ext>
            </a:extLst>
          </p:cNvPr>
          <p:cNvSpPr>
            <a:spLocks noGrp="1"/>
          </p:cNvSpPr>
          <p:nvPr>
            <p:ph type="body" idx="1"/>
          </p:nvPr>
        </p:nvSpPr>
        <p:spPr/>
        <p:txBody>
          <a:bodyPr/>
          <a:lstStyle/>
          <a:p>
            <a:r>
              <a:rPr dirty="0" err="1"/>
              <a:t>对于薄楔形，先忽略随机散射，并在参考粒子附近把动量损失对位置作线性展开</a:t>
            </a:r>
            <a:r>
              <a:rPr dirty="0"/>
              <a:t>。</a:t>
            </a:r>
            <a:r>
              <a:rPr lang="zh-CN" altLang="en-US" dirty="0"/>
              <a:t>可以看到，根据楔形前的束斑尺寸、初始动量分散和色散，可以设计一个匹配的楔形梯度，以达到最大动量分散压缩的同时，让楔形后的束流色散降低为</a:t>
            </a:r>
            <a:r>
              <a:rPr lang="en-US" altLang="zh-CN" dirty="0"/>
              <a:t>0</a:t>
            </a:r>
            <a:r>
              <a:rPr lang="zh-CN" altLang="en-US" dirty="0"/>
              <a:t>。若</a:t>
            </a:r>
            <a:r>
              <a:rPr lang="en-US" altLang="zh-CN" dirty="0"/>
              <a:t>alpha=0</a:t>
            </a:r>
            <a:r>
              <a:rPr lang="zh-CN" altLang="en-US" dirty="0"/>
              <a:t>，也就是楔形放在束腰位置时，色散导数也等于</a:t>
            </a:r>
            <a:r>
              <a:rPr lang="en-US" altLang="zh-CN" dirty="0"/>
              <a:t>0</a:t>
            </a:r>
            <a:r>
              <a:rPr lang="zh-CN" altLang="en-US" dirty="0"/>
              <a:t>。也就是说可以只使用一个弯转磁铁，就能达到动量压缩动量、取消束流色散以及提升传输效率的效果。当然，在在实际设计过程中仍然需要考虑随机散射的过程，进一步优化楔形设计。</a:t>
            </a:r>
            <a:endParaRPr dirty="0"/>
          </a:p>
        </p:txBody>
      </p:sp>
      <p:sp>
        <p:nvSpPr>
          <p:cNvPr id="4" name="灯片编号占位符 3">
            <a:extLst>
              <a:ext uri="{FF2B5EF4-FFF2-40B4-BE49-F238E27FC236}">
                <a16:creationId xmlns:a16="http://schemas.microsoft.com/office/drawing/2014/main" id="{537EC5EA-18B7-1587-9E57-9275167ADEEA}"/>
              </a:ext>
            </a:extLst>
          </p:cNvPr>
          <p:cNvSpPr>
            <a:spLocks noGrp="1"/>
          </p:cNvSpPr>
          <p:nvPr>
            <p:ph type="sldNum" sz="quarter" idx="5"/>
          </p:nvPr>
        </p:nvSpPr>
        <p:spPr/>
        <p:txBody>
          <a:bodyPr/>
          <a:lstStyle/>
          <a:p>
            <a:fld id="{32DFDF61-DA3A-4787-B56D-7FD06C3E552B}" type="slidenum">
              <a:rPr lang="zh-CN" altLang="en-US" smtClean="0"/>
              <a:t>9</a:t>
            </a:fld>
            <a:endParaRPr lang="zh-CN" altLang="en-US"/>
          </a:p>
        </p:txBody>
      </p:sp>
    </p:spTree>
    <p:extLst>
      <p:ext uri="{BB962C8B-B14F-4D97-AF65-F5344CB8AC3E}">
        <p14:creationId xmlns:p14="http://schemas.microsoft.com/office/powerpoint/2010/main" val="41923248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509000-0D1A-A350-9341-3E868AAB142C}"/>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E292DD1A-EE51-D307-6B79-9BA5E522022D}"/>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543B74CC-3321-77CD-9F18-1E3ABEEEE581}"/>
              </a:ext>
            </a:extLst>
          </p:cNvPr>
          <p:cNvSpPr>
            <a:spLocks noGrp="1"/>
          </p:cNvSpPr>
          <p:nvPr>
            <p:ph type="body" idx="1"/>
          </p:nvPr>
        </p:nvSpPr>
        <p:spPr/>
        <p:txBody>
          <a:bodyPr/>
          <a:lstStyle/>
          <a:p>
            <a:r>
              <a:rPr lang="zh-CN" altLang="en-US" dirty="0"/>
              <a:t>下面根据</a:t>
            </a:r>
            <a:r>
              <a:rPr lang="en-US" altLang="zh-CN" dirty="0"/>
              <a:t>HUST-PTF</a:t>
            </a:r>
            <a:r>
              <a:rPr lang="zh-CN" altLang="en-US" dirty="0"/>
              <a:t>现有设计参数，设计动量冷却楔形。</a:t>
            </a:r>
            <a:endParaRPr lang="en-US" altLang="zh-CN" dirty="0"/>
          </a:p>
          <a:p>
            <a:r>
              <a:rPr dirty="0" err="1"/>
              <a:t>设计</a:t>
            </a:r>
            <a:r>
              <a:rPr lang="zh-CN" altLang="en-US" dirty="0"/>
              <a:t>目标是</a:t>
            </a:r>
            <a:r>
              <a:rPr dirty="0" err="1"/>
              <a:t>以楔形后七十兆电子伏为目标</a:t>
            </a:r>
            <a:r>
              <a:rPr dirty="0"/>
              <a:t>，</a:t>
            </a:r>
            <a:r>
              <a:rPr lang="zh-CN" altLang="en-US" dirty="0"/>
              <a:t>动量分散小</a:t>
            </a:r>
            <a:r>
              <a:rPr lang="en-US" altLang="zh-CN" dirty="0"/>
              <a:t>0.5%</a:t>
            </a:r>
            <a:r>
              <a:rPr dirty="0"/>
              <a:t>，</a:t>
            </a:r>
            <a:r>
              <a:rPr dirty="0" err="1"/>
              <a:t>同时尽量控制发射度增长</a:t>
            </a:r>
            <a:r>
              <a:rPr dirty="0"/>
              <a:t>。</a:t>
            </a:r>
            <a:endParaRPr lang="en-US" dirty="0"/>
          </a:p>
          <a:p>
            <a:r>
              <a:rPr dirty="0" err="1"/>
              <a:t>材料方面，聚乙烯兼顾较低散射和</a:t>
            </a:r>
            <a:r>
              <a:rPr lang="zh-CN" altLang="en-US" dirty="0"/>
              <a:t>便于</a:t>
            </a:r>
            <a:r>
              <a:rPr dirty="0" err="1"/>
              <a:t>加工条件，作为当前的设计选择</a:t>
            </a:r>
            <a:r>
              <a:rPr dirty="0"/>
              <a:t>。</a:t>
            </a:r>
          </a:p>
          <a:p>
            <a:r>
              <a:rPr lang="zh-CN" altLang="en-US" dirty="0"/>
              <a:t>几何参数方面，根据入射束流参数计算可得到初步的最优楔形参数。</a:t>
            </a:r>
            <a:endParaRPr lang="en-US" dirty="0"/>
          </a:p>
          <a:p>
            <a:r>
              <a:rPr lang="zh-CN" altLang="en-US" dirty="0"/>
              <a:t>同时，由于</a:t>
            </a:r>
            <a:r>
              <a:rPr lang="en-US" altLang="zh-CN" dirty="0"/>
              <a:t>70MeV</a:t>
            </a:r>
            <a:r>
              <a:rPr lang="zh-CN" altLang="en-US" dirty="0"/>
              <a:t>束流具有约</a:t>
            </a:r>
            <a:r>
              <a:rPr lang="en-US" altLang="zh-CN" dirty="0"/>
              <a:t>4.5</a:t>
            </a:r>
            <a:r>
              <a:rPr lang="zh-CN" altLang="en-US" dirty="0"/>
              <a:t>的动量分散，</a:t>
            </a:r>
            <a:r>
              <a:rPr lang="en-US" altLang="zh-CN" dirty="0"/>
              <a:t>60</a:t>
            </a:r>
            <a:r>
              <a:rPr lang="zh-CN" altLang="en-US" dirty="0"/>
              <a:t>度弯转磁铁，色散等于</a:t>
            </a:r>
            <a:r>
              <a:rPr lang="en-US" altLang="zh-CN" dirty="0"/>
              <a:t>2.35m</a:t>
            </a:r>
            <a:r>
              <a:rPr lang="zh-CN" altLang="en-US" dirty="0"/>
              <a:t>的情况下导致束流包络过大</a:t>
            </a:r>
            <a:r>
              <a:rPr dirty="0"/>
              <a:t>，</a:t>
            </a:r>
            <a:r>
              <a:rPr lang="zh-CN" altLang="en-US" dirty="0"/>
              <a:t>到达楔形前</a:t>
            </a:r>
            <a:r>
              <a:rPr dirty="0" err="1"/>
              <a:t>就已经受到上游孔径和动量接受度的限制。为此</a:t>
            </a:r>
            <a:r>
              <a:rPr lang="zh-CN" altLang="en-US" dirty="0"/>
              <a:t>采用</a:t>
            </a:r>
            <a:r>
              <a:rPr lang="en-US" altLang="zh-CN" dirty="0"/>
              <a:t>20</a:t>
            </a:r>
            <a:r>
              <a:rPr lang="zh-CN" altLang="en-US" dirty="0"/>
              <a:t>度弯转磁铁并减小色散至</a:t>
            </a:r>
            <a:r>
              <a:rPr lang="en-US" altLang="zh-CN" dirty="0"/>
              <a:t>1.5m</a:t>
            </a:r>
            <a:r>
              <a:rPr lang="zh-CN" altLang="en-US" dirty="0"/>
              <a:t>，以提高束流的传输效率。</a:t>
            </a:r>
            <a:endParaRPr dirty="0"/>
          </a:p>
          <a:p>
            <a:r>
              <a:rPr lang="zh-CN" altLang="en-US" dirty="0"/>
              <a:t>虽然</a:t>
            </a:r>
            <a:r>
              <a:rPr dirty="0" err="1"/>
              <a:t>减小色散有利于控制束流包络，却会减弱位置对动量的分辨能力，因此必须重新匹配楔形梯度</a:t>
            </a:r>
            <a:r>
              <a:rPr dirty="0"/>
              <a:t>。</a:t>
            </a:r>
          </a:p>
        </p:txBody>
      </p:sp>
      <p:sp>
        <p:nvSpPr>
          <p:cNvPr id="4" name="灯片编号占位符 3">
            <a:extLst>
              <a:ext uri="{FF2B5EF4-FFF2-40B4-BE49-F238E27FC236}">
                <a16:creationId xmlns:a16="http://schemas.microsoft.com/office/drawing/2014/main" id="{537EC5EA-18B7-1587-9E57-9275167ADEEA}"/>
              </a:ext>
            </a:extLst>
          </p:cNvPr>
          <p:cNvSpPr>
            <a:spLocks noGrp="1"/>
          </p:cNvSpPr>
          <p:nvPr>
            <p:ph type="sldNum" sz="quarter" idx="5"/>
          </p:nvPr>
        </p:nvSpPr>
        <p:spPr/>
        <p:txBody>
          <a:bodyPr/>
          <a:lstStyle/>
          <a:p>
            <a:fld id="{32DFDF61-DA3A-4787-B56D-7FD06C3E552B}" type="slidenum">
              <a:rPr lang="zh-CN" altLang="en-US" smtClean="0"/>
              <a:t>10</a:t>
            </a:fld>
            <a:endParaRPr lang="zh-CN" altLang="en-US"/>
          </a:p>
        </p:txBody>
      </p:sp>
    </p:spTree>
    <p:extLst>
      <p:ext uri="{BB962C8B-B14F-4D97-AF65-F5344CB8AC3E}">
        <p14:creationId xmlns:p14="http://schemas.microsoft.com/office/powerpoint/2010/main" val="40210890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509000-0D1A-A350-9341-3E868AAB142C}"/>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E292DD1A-EE51-D307-6B79-9BA5E522022D}"/>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543B74CC-3321-77CD-9F18-1E3ABEEEE581}"/>
              </a:ext>
            </a:extLst>
          </p:cNvPr>
          <p:cNvSpPr>
            <a:spLocks noGrp="1"/>
          </p:cNvSpPr>
          <p:nvPr>
            <p:ph type="body" idx="1"/>
          </p:nvPr>
        </p:nvSpPr>
        <p:spPr/>
        <p:txBody>
          <a:bodyPr/>
          <a:lstStyle/>
          <a:p>
            <a:r>
              <a:rPr lang="zh-CN" altLang="en-US" dirty="0"/>
              <a:t>这里使用</a:t>
            </a:r>
            <a:r>
              <a:rPr lang="en-US" altLang="zh-CN" dirty="0"/>
              <a:t>BDSIM</a:t>
            </a:r>
            <a:r>
              <a:rPr lang="zh-CN" altLang="en-US" dirty="0"/>
              <a:t>代码进行仿真，</a:t>
            </a:r>
            <a:r>
              <a:rPr dirty="0" err="1"/>
              <a:t>从回旋加速器出口的五十万个质子</a:t>
            </a:r>
            <a:r>
              <a:rPr lang="zh-CN" altLang="en-US" dirty="0"/>
              <a:t>为初始束流</a:t>
            </a:r>
            <a:r>
              <a:rPr dirty="0"/>
              <a:t>，</a:t>
            </a:r>
            <a:r>
              <a:rPr lang="zh-CN" altLang="en-US" sz="1200" b="1" dirty="0">
                <a:latin typeface="Arial" panose="020B0604020202020204" pitchFamily="34" charset="0"/>
                <a:ea typeface="微软雅黑" panose="020B0503020204020204" pitchFamily="34" charset="-122"/>
                <a:cs typeface="Arial" panose="020B0604020202020204" pitchFamily="34" charset="0"/>
              </a:rPr>
              <a:t>束流依次经过降能器（</a:t>
            </a:r>
            <a:r>
              <a:rPr lang="en-US" altLang="zh-CN" sz="1200" b="1" dirty="0">
                <a:latin typeface="Arial" panose="020B0604020202020204" pitchFamily="34" charset="0"/>
                <a:ea typeface="微软雅黑" panose="020B0503020204020204" pitchFamily="34" charset="-122"/>
                <a:cs typeface="Arial" panose="020B0604020202020204" pitchFamily="34" charset="0"/>
              </a:rPr>
              <a:t>degrader</a:t>
            </a:r>
            <a:r>
              <a:rPr lang="zh-CN" altLang="en-US" sz="1200" b="1" dirty="0">
                <a:latin typeface="Arial" panose="020B0604020202020204" pitchFamily="34" charset="0"/>
                <a:ea typeface="微软雅黑" panose="020B0503020204020204" pitchFamily="34" charset="-122"/>
                <a:cs typeface="Arial" panose="020B0604020202020204" pitchFamily="34" charset="0"/>
              </a:rPr>
              <a:t>）和准直器（</a:t>
            </a:r>
            <a:r>
              <a:rPr lang="en-US" altLang="zh-CN" sz="1200" b="1" dirty="0">
                <a:latin typeface="Arial" panose="020B0604020202020204" pitchFamily="34" charset="0"/>
                <a:ea typeface="微软雅黑" panose="020B0503020204020204" pitchFamily="34" charset="-122"/>
                <a:cs typeface="Arial" panose="020B0604020202020204" pitchFamily="34" charset="0"/>
              </a:rPr>
              <a:t>collimator</a:t>
            </a:r>
            <a:r>
              <a:rPr lang="zh-CN" altLang="en-US" sz="1200" b="1" dirty="0">
                <a:latin typeface="Arial" panose="020B0604020202020204" pitchFamily="34" charset="0"/>
                <a:ea typeface="微软雅黑" panose="020B0503020204020204" pitchFamily="34" charset="-122"/>
                <a:cs typeface="Arial" panose="020B0604020202020204" pitchFamily="34" charset="0"/>
              </a:rPr>
              <a:t>）后，注入动量压缩段。楔形吸收体前后束流分布及相空间分布的对比结果如图所示。</a:t>
            </a:r>
            <a:endParaRPr dirty="0"/>
          </a:p>
          <a:p>
            <a:r>
              <a:rPr lang="zh-CN" altLang="en-US" dirty="0"/>
              <a:t>在色散为</a:t>
            </a:r>
            <a:r>
              <a:rPr lang="en-US" altLang="zh-CN" dirty="0"/>
              <a:t>2.35m</a:t>
            </a:r>
            <a:r>
              <a:rPr lang="zh-CN" altLang="en-US" dirty="0"/>
              <a:t>时，束流通过楔形后动量分散降低到</a:t>
            </a:r>
            <a:r>
              <a:rPr lang="en-US" altLang="zh-CN" dirty="0"/>
              <a:t>0.2%</a:t>
            </a:r>
            <a:r>
              <a:rPr lang="zh-CN" altLang="en-US" dirty="0"/>
              <a:t>，传输率由</a:t>
            </a:r>
            <a:r>
              <a:rPr lang="en-US" altLang="zh-CN" dirty="0"/>
              <a:t>0.1%</a:t>
            </a:r>
            <a:r>
              <a:rPr lang="zh-CN" altLang="en-US" dirty="0"/>
              <a:t>提升到</a:t>
            </a:r>
            <a:r>
              <a:rPr lang="en-US" altLang="zh-CN" dirty="0"/>
              <a:t>0.35%</a:t>
            </a:r>
            <a:r>
              <a:rPr lang="zh-CN" altLang="en-US" dirty="0"/>
              <a:t>，色散为</a:t>
            </a:r>
            <a:r>
              <a:rPr lang="en-US" altLang="zh-CN" dirty="0"/>
              <a:t>1.5m</a:t>
            </a:r>
            <a:r>
              <a:rPr lang="zh-CN" altLang="en-US" dirty="0"/>
              <a:t>时，束流动量分散降低到</a:t>
            </a:r>
            <a:r>
              <a:rPr lang="en-US" altLang="zh-CN" dirty="0"/>
              <a:t>0.48%</a:t>
            </a:r>
            <a:r>
              <a:rPr lang="zh-CN" altLang="en-US" dirty="0"/>
              <a:t>，传输效率进一步提升</a:t>
            </a:r>
            <a:r>
              <a:rPr dirty="0"/>
              <a:t>。</a:t>
            </a:r>
          </a:p>
          <a:p>
            <a:r>
              <a:rPr lang="zh-CN" altLang="en-US" dirty="0"/>
              <a:t>分析通过楔形后的束流光学参数，</a:t>
            </a:r>
            <a:r>
              <a:rPr dirty="0" err="1"/>
              <a:t>而且仍有残余色散及斜率</a:t>
            </a:r>
            <a:r>
              <a:rPr lang="zh-CN" altLang="en-US" dirty="0"/>
              <a:t>，需要后续继续优化。</a:t>
            </a:r>
            <a:endParaRPr dirty="0"/>
          </a:p>
        </p:txBody>
      </p:sp>
      <p:sp>
        <p:nvSpPr>
          <p:cNvPr id="4" name="灯片编号占位符 3">
            <a:extLst>
              <a:ext uri="{FF2B5EF4-FFF2-40B4-BE49-F238E27FC236}">
                <a16:creationId xmlns:a16="http://schemas.microsoft.com/office/drawing/2014/main" id="{537EC5EA-18B7-1587-9E57-9275167ADEEA}"/>
              </a:ext>
            </a:extLst>
          </p:cNvPr>
          <p:cNvSpPr>
            <a:spLocks noGrp="1"/>
          </p:cNvSpPr>
          <p:nvPr>
            <p:ph type="sldNum" sz="quarter" idx="5"/>
          </p:nvPr>
        </p:nvSpPr>
        <p:spPr/>
        <p:txBody>
          <a:bodyPr/>
          <a:lstStyle/>
          <a:p>
            <a:fld id="{32DFDF61-DA3A-4787-B56D-7FD06C3E552B}" type="slidenum">
              <a:rPr lang="zh-CN" altLang="en-US" smtClean="0"/>
              <a:t>11</a:t>
            </a:fld>
            <a:endParaRPr lang="zh-CN" altLang="en-US"/>
          </a:p>
        </p:txBody>
      </p:sp>
    </p:spTree>
    <p:extLst>
      <p:ext uri="{BB962C8B-B14F-4D97-AF65-F5344CB8AC3E}">
        <p14:creationId xmlns:p14="http://schemas.microsoft.com/office/powerpoint/2010/main" val="22271273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509000-0D1A-A350-9341-3E868AAB142C}"/>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E292DD1A-EE51-D307-6B79-9BA5E522022D}"/>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543B74CC-3321-77CD-9F18-1E3ABEEEE58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200" b="1" dirty="0">
                <a:latin typeface="Arial" panose="020B0604020202020204" pitchFamily="34" charset="0"/>
                <a:ea typeface="微软雅黑" panose="020B0503020204020204" pitchFamily="34" charset="-122"/>
                <a:cs typeface="Arial" panose="020B0604020202020204" pitchFamily="34" charset="0"/>
              </a:rPr>
              <a:t>由于</a:t>
            </a:r>
            <a:r>
              <a:rPr lang="zh-CN" altLang="en-US" sz="1200" b="1" dirty="0">
                <a:solidFill>
                  <a:srgbClr val="FF0000"/>
                </a:solidFill>
                <a:latin typeface="Arial" panose="020B0604020202020204" pitchFamily="34" charset="0"/>
                <a:ea typeface="微软雅黑" panose="020B0503020204020204" pitchFamily="34" charset="-122"/>
                <a:cs typeface="Arial" panose="020B0604020202020204" pitchFamily="34" charset="0"/>
              </a:rPr>
              <a:t>质子能损与散射效应随能量非线性变化</a:t>
            </a:r>
            <a:r>
              <a:rPr lang="zh-CN" altLang="en-US" sz="1200" b="1" dirty="0">
                <a:latin typeface="Arial" panose="020B0604020202020204" pitchFamily="34" charset="0"/>
                <a:ea typeface="微软雅黑" panose="020B0503020204020204" pitchFamily="34" charset="-122"/>
                <a:cs typeface="Arial" panose="020B0604020202020204" pitchFamily="34" charset="0"/>
              </a:rPr>
              <a:t>，单一楔形难以在不同能量范范围内实现最优动量压缩</a:t>
            </a:r>
            <a:r>
              <a:rPr dirty="0"/>
              <a:t>。</a:t>
            </a:r>
            <a:r>
              <a:rPr dirty="0" err="1"/>
              <a:t>左图中，随能量升高，输出谱宽逐渐增大，因此单一梯度难以在整个低能段保持最佳匹配</a:t>
            </a:r>
            <a:r>
              <a:rPr dirty="0"/>
              <a:t>。</a:t>
            </a:r>
            <a:r>
              <a:rPr lang="zh-CN" altLang="en-US" dirty="0"/>
              <a:t>因此</a:t>
            </a:r>
            <a:r>
              <a:rPr dirty="0" err="1"/>
              <a:t>考虑主楔形配合补偿楔形</a:t>
            </a:r>
            <a:r>
              <a:rPr dirty="0"/>
              <a:t>，</a:t>
            </a:r>
            <a:r>
              <a:rPr lang="zh-CN" altLang="en-US" dirty="0"/>
              <a:t>如右图所示，加入补偿楔形块后，动量分散的压缩效果进一步提升。但是由于通过材料的厚度增加，发射度也会进一步增加，不利于后续束流传输线的传输，需要后续继续优化探索解决方案</a:t>
            </a:r>
            <a:r>
              <a:rPr dirty="0"/>
              <a:t>。</a:t>
            </a:r>
          </a:p>
        </p:txBody>
      </p:sp>
      <p:sp>
        <p:nvSpPr>
          <p:cNvPr id="4" name="灯片编号占位符 3">
            <a:extLst>
              <a:ext uri="{FF2B5EF4-FFF2-40B4-BE49-F238E27FC236}">
                <a16:creationId xmlns:a16="http://schemas.microsoft.com/office/drawing/2014/main" id="{537EC5EA-18B7-1587-9E57-9275167ADEEA}"/>
              </a:ext>
            </a:extLst>
          </p:cNvPr>
          <p:cNvSpPr>
            <a:spLocks noGrp="1"/>
          </p:cNvSpPr>
          <p:nvPr>
            <p:ph type="sldNum" sz="quarter" idx="5"/>
          </p:nvPr>
        </p:nvSpPr>
        <p:spPr/>
        <p:txBody>
          <a:bodyPr/>
          <a:lstStyle/>
          <a:p>
            <a:fld id="{32DFDF61-DA3A-4787-B56D-7FD06C3E552B}" type="slidenum">
              <a:rPr lang="zh-CN" altLang="en-US" smtClean="0"/>
              <a:t>12</a:t>
            </a:fld>
            <a:endParaRPr lang="zh-CN" altLang="en-US"/>
          </a:p>
        </p:txBody>
      </p:sp>
    </p:spTree>
    <p:extLst>
      <p:ext uri="{BB962C8B-B14F-4D97-AF65-F5344CB8AC3E}">
        <p14:creationId xmlns:p14="http://schemas.microsoft.com/office/powerpoint/2010/main" val="16842732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509000-0D1A-A350-9341-3E868AAB142C}"/>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E292DD1A-EE51-D307-6B79-9BA5E522022D}"/>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543B74CC-3321-77CD-9F18-1E3ABEEEE581}"/>
              </a:ext>
            </a:extLst>
          </p:cNvPr>
          <p:cNvSpPr>
            <a:spLocks noGrp="1"/>
          </p:cNvSpPr>
          <p:nvPr>
            <p:ph type="body" idx="1"/>
          </p:nvPr>
        </p:nvSpPr>
        <p:spPr/>
        <p:txBody>
          <a:bodyPr/>
          <a:lstStyle/>
          <a:p>
            <a:r>
              <a:rPr lang="zh-CN" altLang="en-US" dirty="0"/>
              <a:t>动量压缩的</a:t>
            </a:r>
            <a:r>
              <a:rPr dirty="0" err="1"/>
              <a:t>后续传输是方案能否成立的关键</a:t>
            </a:r>
            <a:r>
              <a:rPr dirty="0"/>
              <a:t>。</a:t>
            </a:r>
            <a:r>
              <a:rPr lang="zh-CN" altLang="en-US" dirty="0"/>
              <a:t>楔形会</a:t>
            </a:r>
            <a:r>
              <a:rPr dirty="0" err="1"/>
              <a:t>造成两个横向平面的发射度不对称。对于采用固定光学设置的旋转机架，影响等中心束斑和传输率</a:t>
            </a:r>
            <a:r>
              <a:rPr dirty="0"/>
              <a:t>。</a:t>
            </a:r>
            <a:endParaRPr lang="en-US" dirty="0"/>
          </a:p>
          <a:p>
            <a:r>
              <a:rPr lang="zh-CN" altLang="en-US" dirty="0"/>
              <a:t>后续可以探索</a:t>
            </a:r>
            <a:r>
              <a:rPr dirty="0" err="1"/>
              <a:t>结合散射箔</a:t>
            </a:r>
            <a:r>
              <a:rPr lang="zh-CN" altLang="en-US" dirty="0"/>
              <a:t>来消除这个影响</a:t>
            </a:r>
            <a:r>
              <a:rPr dirty="0"/>
              <a:t>。</a:t>
            </a:r>
          </a:p>
        </p:txBody>
      </p:sp>
      <p:sp>
        <p:nvSpPr>
          <p:cNvPr id="4" name="灯片编号占位符 3">
            <a:extLst>
              <a:ext uri="{FF2B5EF4-FFF2-40B4-BE49-F238E27FC236}">
                <a16:creationId xmlns:a16="http://schemas.microsoft.com/office/drawing/2014/main" id="{537EC5EA-18B7-1587-9E57-9275167ADEEA}"/>
              </a:ext>
            </a:extLst>
          </p:cNvPr>
          <p:cNvSpPr>
            <a:spLocks noGrp="1"/>
          </p:cNvSpPr>
          <p:nvPr>
            <p:ph type="sldNum" sz="quarter" idx="5"/>
          </p:nvPr>
        </p:nvSpPr>
        <p:spPr/>
        <p:txBody>
          <a:bodyPr/>
          <a:lstStyle/>
          <a:p>
            <a:fld id="{32DFDF61-DA3A-4787-B56D-7FD06C3E552B}" type="slidenum">
              <a:rPr lang="zh-CN" altLang="en-US" smtClean="0"/>
              <a:t>13</a:t>
            </a:fld>
            <a:endParaRPr lang="zh-CN" altLang="en-US"/>
          </a:p>
        </p:txBody>
      </p:sp>
    </p:spTree>
    <p:extLst>
      <p:ext uri="{BB962C8B-B14F-4D97-AF65-F5344CB8AC3E}">
        <p14:creationId xmlns:p14="http://schemas.microsoft.com/office/powerpoint/2010/main" val="39713611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509000-0D1A-A350-9341-3E868AAB142C}"/>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E292DD1A-EE51-D307-6B79-9BA5E522022D}"/>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543B74CC-3321-77CD-9F18-1E3ABEEEE581}"/>
              </a:ext>
            </a:extLst>
          </p:cNvPr>
          <p:cNvSpPr>
            <a:spLocks noGrp="1"/>
          </p:cNvSpPr>
          <p:nvPr>
            <p:ph type="body" idx="1"/>
          </p:nvPr>
        </p:nvSpPr>
        <p:spPr/>
        <p:txBody>
          <a:bodyPr/>
          <a:lstStyle/>
          <a:p>
            <a:r>
              <a:rPr dirty="0" err="1"/>
              <a:t>总结一下，目前完成了楔形压缩的线性分析、针对</a:t>
            </a:r>
            <a:r>
              <a:rPr dirty="0"/>
              <a:t> HUST </a:t>
            </a:r>
            <a:r>
              <a:rPr lang="en-US" altLang="zh-CN" dirty="0"/>
              <a:t>PTF</a:t>
            </a:r>
            <a:r>
              <a:rPr lang="zh-CN" altLang="en-US" dirty="0"/>
              <a:t>的参数，对楔形</a:t>
            </a:r>
            <a:r>
              <a:rPr dirty="0" err="1"/>
              <a:t>参数</a:t>
            </a:r>
            <a:r>
              <a:rPr lang="zh-CN" altLang="en-US" dirty="0"/>
              <a:t>进行了</a:t>
            </a:r>
            <a:r>
              <a:rPr dirty="0" err="1"/>
              <a:t>初步设计，以及压缩段的粒子跟踪。结果显示，动量谱可以压窄，扩大上游接受度也有进一步保留粒子的潜力</a:t>
            </a:r>
            <a:r>
              <a:rPr dirty="0"/>
              <a:t>。</a:t>
            </a:r>
          </a:p>
          <a:p>
            <a:endParaRPr dirty="0"/>
          </a:p>
          <a:p>
            <a:r>
              <a:rPr dirty="0" err="1"/>
              <a:t>下一步重点联合优化楔形与束流光学，并</a:t>
            </a:r>
            <a:r>
              <a:rPr lang="zh-CN" altLang="en-US" dirty="0"/>
              <a:t>探索</a:t>
            </a:r>
            <a:r>
              <a:rPr dirty="0" err="1"/>
              <a:t>误差和材料散射。比较相同治疗端要求下的全程传输率。这样才能判断，动量压缩获得的粒子收益，是否足以补偿横向发射度增长带来的代价</a:t>
            </a:r>
            <a:r>
              <a:rPr dirty="0"/>
              <a:t>。</a:t>
            </a:r>
          </a:p>
        </p:txBody>
      </p:sp>
      <p:sp>
        <p:nvSpPr>
          <p:cNvPr id="4" name="灯片编号占位符 3">
            <a:extLst>
              <a:ext uri="{FF2B5EF4-FFF2-40B4-BE49-F238E27FC236}">
                <a16:creationId xmlns:a16="http://schemas.microsoft.com/office/drawing/2014/main" id="{537EC5EA-18B7-1587-9E57-9275167ADEEA}"/>
              </a:ext>
            </a:extLst>
          </p:cNvPr>
          <p:cNvSpPr>
            <a:spLocks noGrp="1"/>
          </p:cNvSpPr>
          <p:nvPr>
            <p:ph type="sldNum" sz="quarter" idx="5"/>
          </p:nvPr>
        </p:nvSpPr>
        <p:spPr/>
        <p:txBody>
          <a:bodyPr/>
          <a:lstStyle/>
          <a:p>
            <a:fld id="{32DFDF61-DA3A-4787-B56D-7FD06C3E552B}" type="slidenum">
              <a:rPr lang="zh-CN" altLang="en-US" smtClean="0"/>
              <a:t>14</a:t>
            </a:fld>
            <a:endParaRPr lang="zh-CN" altLang="en-US"/>
          </a:p>
        </p:txBody>
      </p:sp>
    </p:spTree>
    <p:extLst>
      <p:ext uri="{BB962C8B-B14F-4D97-AF65-F5344CB8AC3E}">
        <p14:creationId xmlns:p14="http://schemas.microsoft.com/office/powerpoint/2010/main" val="27143815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dirty="0" err="1"/>
              <a:t>我的汇报到这里，谢谢各位老师，欢迎批评指正</a:t>
            </a:r>
            <a:r>
              <a:rPr dirty="0"/>
              <a:t>。</a:t>
            </a:r>
          </a:p>
        </p:txBody>
      </p:sp>
      <p:sp>
        <p:nvSpPr>
          <p:cNvPr id="4" name="灯片编号占位符 3"/>
          <p:cNvSpPr>
            <a:spLocks noGrp="1"/>
          </p:cNvSpPr>
          <p:nvPr>
            <p:ph type="sldNum" sz="quarter" idx="5"/>
          </p:nvPr>
        </p:nvSpPr>
        <p:spPr/>
        <p:txBody>
          <a:bodyPr/>
          <a:lstStyle/>
          <a:p>
            <a:fld id="{32DFDF61-DA3A-4787-B56D-7FD06C3E552B}" type="slidenum">
              <a:rPr lang="zh-CN" altLang="en-US" smtClean="0"/>
              <a:t>15</a:t>
            </a:fld>
            <a:endParaRPr lang="zh-CN" altLang="en-US"/>
          </a:p>
        </p:txBody>
      </p:sp>
    </p:spTree>
    <p:extLst>
      <p:ext uri="{BB962C8B-B14F-4D97-AF65-F5344CB8AC3E}">
        <p14:creationId xmlns:p14="http://schemas.microsoft.com/office/powerpoint/2010/main" val="32485419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1048727"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1048728"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1048729" name="日期占位符 3"/>
          <p:cNvSpPr>
            <a:spLocks noGrp="1"/>
          </p:cNvSpPr>
          <p:nvPr>
            <p:ph type="dt" sz="half" idx="10"/>
          </p:nvPr>
        </p:nvSpPr>
        <p:spPr/>
        <p:txBody>
          <a:bodyPr/>
          <a:lstStyle/>
          <a:p>
            <a:fld id="{E03C2461-46B4-423F-8B92-047B83B249F8}" type="datetime1">
              <a:rPr lang="zh-CN" altLang="en-US" smtClean="0"/>
              <a:t>2026/10/18</a:t>
            </a:fld>
            <a:endParaRPr lang="zh-CN" altLang="en-US"/>
          </a:p>
        </p:txBody>
      </p:sp>
      <p:sp>
        <p:nvSpPr>
          <p:cNvPr id="1048730" name="页脚占位符 4"/>
          <p:cNvSpPr>
            <a:spLocks noGrp="1"/>
          </p:cNvSpPr>
          <p:nvPr>
            <p:ph type="ftr" sz="quarter" idx="11"/>
          </p:nvPr>
        </p:nvSpPr>
        <p:spPr/>
        <p:txBody>
          <a:bodyPr/>
          <a:lstStyle/>
          <a:p>
            <a:endParaRPr lang="zh-CN" altLang="en-US"/>
          </a:p>
        </p:txBody>
      </p:sp>
      <p:sp>
        <p:nvSpPr>
          <p:cNvPr id="1048731" name="灯片编号占位符 5"/>
          <p:cNvSpPr>
            <a:spLocks noGrp="1"/>
          </p:cNvSpPr>
          <p:nvPr>
            <p:ph type="sldNum" sz="quarter" idx="12"/>
          </p:nvPr>
        </p:nvSpPr>
        <p:spPr/>
        <p:txBody>
          <a:bodyPr/>
          <a:lstStyle/>
          <a:p>
            <a:fld id="{E32AC638-2FBF-40EF-915F-9142CD5888E1}"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1048736" name="标题 1"/>
          <p:cNvSpPr>
            <a:spLocks noGrp="1"/>
          </p:cNvSpPr>
          <p:nvPr>
            <p:ph type="title"/>
          </p:nvPr>
        </p:nvSpPr>
        <p:spPr/>
        <p:txBody>
          <a:bodyPr/>
          <a:lstStyle/>
          <a:p>
            <a:r>
              <a:rPr lang="zh-CN" altLang="en-US" dirty="0"/>
              <a:t>单击此处编辑母版标题样式</a:t>
            </a:r>
          </a:p>
        </p:txBody>
      </p:sp>
      <p:sp>
        <p:nvSpPr>
          <p:cNvPr id="1048737" name="内容占位符 2"/>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1048738" name="日期占位符 3"/>
          <p:cNvSpPr>
            <a:spLocks noGrp="1"/>
          </p:cNvSpPr>
          <p:nvPr>
            <p:ph type="dt" sz="half" idx="10"/>
          </p:nvPr>
        </p:nvSpPr>
        <p:spPr/>
        <p:txBody>
          <a:bodyPr/>
          <a:lstStyle/>
          <a:p>
            <a:fld id="{9767F6AB-77FF-49E0-9B4C-FE8A34FB8C5D}" type="datetime1">
              <a:rPr lang="zh-CN" altLang="en-US" smtClean="0"/>
              <a:t>2026/10/18</a:t>
            </a:fld>
            <a:endParaRPr lang="zh-CN" altLang="en-US"/>
          </a:p>
        </p:txBody>
      </p:sp>
      <p:sp>
        <p:nvSpPr>
          <p:cNvPr id="1048739" name="页脚占位符 4"/>
          <p:cNvSpPr>
            <a:spLocks noGrp="1"/>
          </p:cNvSpPr>
          <p:nvPr>
            <p:ph type="ftr" sz="quarter" idx="11"/>
          </p:nvPr>
        </p:nvSpPr>
        <p:spPr/>
        <p:txBody>
          <a:bodyPr/>
          <a:lstStyle/>
          <a:p>
            <a:endParaRPr lang="zh-CN" altLang="en-US"/>
          </a:p>
        </p:txBody>
      </p:sp>
      <p:sp>
        <p:nvSpPr>
          <p:cNvPr id="1048740" name="灯片编号占位符 5"/>
          <p:cNvSpPr>
            <a:spLocks noGrp="1"/>
          </p:cNvSpPr>
          <p:nvPr>
            <p:ph type="sldNum" sz="quarter" idx="12"/>
          </p:nvPr>
        </p:nvSpPr>
        <p:spPr/>
        <p:txBody>
          <a:bodyPr/>
          <a:lstStyle/>
          <a:p>
            <a:fld id="{E32AC638-2FBF-40EF-915F-9142CD5888E1}"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104875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104875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1048754" name="日期占位符 3"/>
          <p:cNvSpPr>
            <a:spLocks noGrp="1"/>
          </p:cNvSpPr>
          <p:nvPr>
            <p:ph type="dt" sz="half" idx="10"/>
          </p:nvPr>
        </p:nvSpPr>
        <p:spPr/>
        <p:txBody>
          <a:bodyPr/>
          <a:lstStyle/>
          <a:p>
            <a:fld id="{A5F11B40-0C19-49D8-9567-3DFDA4491543}" type="datetime1">
              <a:rPr lang="zh-CN" altLang="en-US" smtClean="0"/>
              <a:t>2026/10/18</a:t>
            </a:fld>
            <a:endParaRPr lang="zh-CN" altLang="en-US"/>
          </a:p>
        </p:txBody>
      </p:sp>
      <p:sp>
        <p:nvSpPr>
          <p:cNvPr id="1048755" name="页脚占位符 4"/>
          <p:cNvSpPr>
            <a:spLocks noGrp="1"/>
          </p:cNvSpPr>
          <p:nvPr>
            <p:ph type="ftr" sz="quarter" idx="11"/>
          </p:nvPr>
        </p:nvSpPr>
        <p:spPr/>
        <p:txBody>
          <a:bodyPr/>
          <a:lstStyle/>
          <a:p>
            <a:endParaRPr lang="zh-CN" altLang="en-US"/>
          </a:p>
        </p:txBody>
      </p:sp>
      <p:sp>
        <p:nvSpPr>
          <p:cNvPr id="1048756" name="灯片编号占位符 5"/>
          <p:cNvSpPr>
            <a:spLocks noGrp="1"/>
          </p:cNvSpPr>
          <p:nvPr>
            <p:ph type="sldNum" sz="quarter" idx="12"/>
          </p:nvPr>
        </p:nvSpPr>
        <p:spPr/>
        <p:txBody>
          <a:bodyPr/>
          <a:lstStyle/>
          <a:p>
            <a:fld id="{E32AC638-2FBF-40EF-915F-9142CD5888E1}"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1048757" name="标题 1"/>
          <p:cNvSpPr>
            <a:spLocks noGrp="1"/>
          </p:cNvSpPr>
          <p:nvPr>
            <p:ph type="title"/>
          </p:nvPr>
        </p:nvSpPr>
        <p:spPr/>
        <p:txBody>
          <a:bodyPr/>
          <a:lstStyle/>
          <a:p>
            <a:r>
              <a:rPr lang="zh-CN" altLang="en-US"/>
              <a:t>单击此处编辑母版标题样式</a:t>
            </a:r>
          </a:p>
        </p:txBody>
      </p:sp>
      <p:sp>
        <p:nvSpPr>
          <p:cNvPr id="1048758"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1048759"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1048760" name="日期占位符 4"/>
          <p:cNvSpPr>
            <a:spLocks noGrp="1"/>
          </p:cNvSpPr>
          <p:nvPr>
            <p:ph type="dt" sz="half" idx="10"/>
          </p:nvPr>
        </p:nvSpPr>
        <p:spPr/>
        <p:txBody>
          <a:bodyPr/>
          <a:lstStyle/>
          <a:p>
            <a:fld id="{366248CC-7DA4-481D-9069-B9CD814E3016}" type="datetime1">
              <a:rPr lang="zh-CN" altLang="en-US" smtClean="0"/>
              <a:t>2026/10/18</a:t>
            </a:fld>
            <a:endParaRPr lang="zh-CN" altLang="en-US"/>
          </a:p>
        </p:txBody>
      </p:sp>
      <p:sp>
        <p:nvSpPr>
          <p:cNvPr id="1048761" name="页脚占位符 5"/>
          <p:cNvSpPr>
            <a:spLocks noGrp="1"/>
          </p:cNvSpPr>
          <p:nvPr>
            <p:ph type="ftr" sz="quarter" idx="11"/>
          </p:nvPr>
        </p:nvSpPr>
        <p:spPr/>
        <p:txBody>
          <a:bodyPr/>
          <a:lstStyle/>
          <a:p>
            <a:endParaRPr lang="zh-CN" altLang="en-US"/>
          </a:p>
        </p:txBody>
      </p:sp>
      <p:sp>
        <p:nvSpPr>
          <p:cNvPr id="1048762" name="灯片编号占位符 6"/>
          <p:cNvSpPr>
            <a:spLocks noGrp="1"/>
          </p:cNvSpPr>
          <p:nvPr>
            <p:ph type="sldNum" sz="quarter" idx="12"/>
          </p:nvPr>
        </p:nvSpPr>
        <p:spPr/>
        <p:txBody>
          <a:bodyPr/>
          <a:lstStyle/>
          <a:p>
            <a:fld id="{E32AC638-2FBF-40EF-915F-9142CD5888E1}"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1048763"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1048764"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1048765"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1048766"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1048767"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1048768" name="日期占位符 6"/>
          <p:cNvSpPr>
            <a:spLocks noGrp="1"/>
          </p:cNvSpPr>
          <p:nvPr>
            <p:ph type="dt" sz="half" idx="10"/>
          </p:nvPr>
        </p:nvSpPr>
        <p:spPr/>
        <p:txBody>
          <a:bodyPr/>
          <a:lstStyle/>
          <a:p>
            <a:fld id="{8169B8F4-9E07-4DE9-9AA9-B36F12C012ED}" type="datetime1">
              <a:rPr lang="zh-CN" altLang="en-US" smtClean="0"/>
              <a:t>2026/10/18</a:t>
            </a:fld>
            <a:endParaRPr lang="zh-CN" altLang="en-US"/>
          </a:p>
        </p:txBody>
      </p:sp>
      <p:sp>
        <p:nvSpPr>
          <p:cNvPr id="1048769" name="页脚占位符 7"/>
          <p:cNvSpPr>
            <a:spLocks noGrp="1"/>
          </p:cNvSpPr>
          <p:nvPr>
            <p:ph type="ftr" sz="quarter" idx="11"/>
          </p:nvPr>
        </p:nvSpPr>
        <p:spPr/>
        <p:txBody>
          <a:bodyPr/>
          <a:lstStyle/>
          <a:p>
            <a:endParaRPr lang="zh-CN" altLang="en-US"/>
          </a:p>
        </p:txBody>
      </p:sp>
      <p:sp>
        <p:nvSpPr>
          <p:cNvPr id="1048770" name="灯片编号占位符 8"/>
          <p:cNvSpPr>
            <a:spLocks noGrp="1"/>
          </p:cNvSpPr>
          <p:nvPr>
            <p:ph type="sldNum" sz="quarter" idx="12"/>
          </p:nvPr>
        </p:nvSpPr>
        <p:spPr/>
        <p:txBody>
          <a:bodyPr/>
          <a:lstStyle/>
          <a:p>
            <a:fld id="{E32AC638-2FBF-40EF-915F-9142CD5888E1}"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1048732" name="标题 1"/>
          <p:cNvSpPr>
            <a:spLocks noGrp="1"/>
          </p:cNvSpPr>
          <p:nvPr>
            <p:ph type="title"/>
          </p:nvPr>
        </p:nvSpPr>
        <p:spPr/>
        <p:txBody>
          <a:bodyPr/>
          <a:lstStyle/>
          <a:p>
            <a:r>
              <a:rPr lang="zh-CN" altLang="en-US"/>
              <a:t>单击此处编辑母版标题样式</a:t>
            </a:r>
          </a:p>
        </p:txBody>
      </p:sp>
      <p:sp>
        <p:nvSpPr>
          <p:cNvPr id="1048733" name="日期占位符 2"/>
          <p:cNvSpPr>
            <a:spLocks noGrp="1"/>
          </p:cNvSpPr>
          <p:nvPr>
            <p:ph type="dt" sz="half" idx="10"/>
          </p:nvPr>
        </p:nvSpPr>
        <p:spPr/>
        <p:txBody>
          <a:bodyPr/>
          <a:lstStyle/>
          <a:p>
            <a:fld id="{89B5B003-1A38-4FFC-8C1C-5D60529A895B}" type="datetime1">
              <a:rPr lang="zh-CN" altLang="en-US" smtClean="0"/>
              <a:t>2026/10/18</a:t>
            </a:fld>
            <a:endParaRPr lang="zh-CN" altLang="en-US"/>
          </a:p>
        </p:txBody>
      </p:sp>
      <p:sp>
        <p:nvSpPr>
          <p:cNvPr id="1048734" name="页脚占位符 3"/>
          <p:cNvSpPr>
            <a:spLocks noGrp="1"/>
          </p:cNvSpPr>
          <p:nvPr>
            <p:ph type="ftr" sz="quarter" idx="11"/>
          </p:nvPr>
        </p:nvSpPr>
        <p:spPr/>
        <p:txBody>
          <a:bodyPr/>
          <a:lstStyle/>
          <a:p>
            <a:endParaRPr lang="zh-CN" altLang="en-US"/>
          </a:p>
        </p:txBody>
      </p:sp>
      <p:sp>
        <p:nvSpPr>
          <p:cNvPr id="1048735" name="灯片编号占位符 4"/>
          <p:cNvSpPr>
            <a:spLocks noGrp="1"/>
          </p:cNvSpPr>
          <p:nvPr>
            <p:ph type="sldNum" sz="quarter" idx="12"/>
          </p:nvPr>
        </p:nvSpPr>
        <p:spPr/>
        <p:txBody>
          <a:bodyPr/>
          <a:lstStyle/>
          <a:p>
            <a:fld id="{E32AC638-2FBF-40EF-915F-9142CD5888E1}"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1048581" name="日期占位符 1"/>
          <p:cNvSpPr>
            <a:spLocks noGrp="1"/>
          </p:cNvSpPr>
          <p:nvPr>
            <p:ph type="dt" sz="half" idx="10"/>
          </p:nvPr>
        </p:nvSpPr>
        <p:spPr/>
        <p:txBody>
          <a:bodyPr/>
          <a:lstStyle/>
          <a:p>
            <a:fld id="{6BD58E73-67FB-4654-BD0A-39C4515B8343}" type="datetime1">
              <a:rPr lang="zh-CN" altLang="en-US" smtClean="0"/>
              <a:t>2026/10/18</a:t>
            </a:fld>
            <a:endParaRPr lang="zh-CN" altLang="en-US"/>
          </a:p>
        </p:txBody>
      </p:sp>
      <p:sp>
        <p:nvSpPr>
          <p:cNvPr id="1048582" name="页脚占位符 2"/>
          <p:cNvSpPr>
            <a:spLocks noGrp="1"/>
          </p:cNvSpPr>
          <p:nvPr>
            <p:ph type="ftr" sz="quarter" idx="11"/>
          </p:nvPr>
        </p:nvSpPr>
        <p:spPr/>
        <p:txBody>
          <a:bodyPr/>
          <a:lstStyle/>
          <a:p>
            <a:endParaRPr lang="zh-CN" altLang="en-US"/>
          </a:p>
        </p:txBody>
      </p:sp>
      <p:sp>
        <p:nvSpPr>
          <p:cNvPr id="1048583" name="灯片编号占位符 3"/>
          <p:cNvSpPr>
            <a:spLocks noGrp="1"/>
          </p:cNvSpPr>
          <p:nvPr>
            <p:ph type="sldNum" sz="quarter" idx="12"/>
          </p:nvPr>
        </p:nvSpPr>
        <p:spPr/>
        <p:txBody>
          <a:bodyPr/>
          <a:lstStyle/>
          <a:p>
            <a:fld id="{E32AC638-2FBF-40EF-915F-9142CD5888E1}"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1048771"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1048772"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1048773"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1048774" name="日期占位符 4"/>
          <p:cNvSpPr>
            <a:spLocks noGrp="1"/>
          </p:cNvSpPr>
          <p:nvPr>
            <p:ph type="dt" sz="half" idx="10"/>
          </p:nvPr>
        </p:nvSpPr>
        <p:spPr/>
        <p:txBody>
          <a:bodyPr/>
          <a:lstStyle/>
          <a:p>
            <a:fld id="{8484D95F-AD8A-484C-BF5A-EF281E7B3F1A}" type="datetime1">
              <a:rPr lang="zh-CN" altLang="en-US" smtClean="0"/>
              <a:t>2026/10/18</a:t>
            </a:fld>
            <a:endParaRPr lang="zh-CN" altLang="en-US"/>
          </a:p>
        </p:txBody>
      </p:sp>
      <p:sp>
        <p:nvSpPr>
          <p:cNvPr id="1048775" name="页脚占位符 5"/>
          <p:cNvSpPr>
            <a:spLocks noGrp="1"/>
          </p:cNvSpPr>
          <p:nvPr>
            <p:ph type="ftr" sz="quarter" idx="11"/>
          </p:nvPr>
        </p:nvSpPr>
        <p:spPr/>
        <p:txBody>
          <a:bodyPr/>
          <a:lstStyle/>
          <a:p>
            <a:endParaRPr lang="zh-CN" altLang="en-US"/>
          </a:p>
        </p:txBody>
      </p:sp>
      <p:sp>
        <p:nvSpPr>
          <p:cNvPr id="1048776" name="灯片编号占位符 6"/>
          <p:cNvSpPr>
            <a:spLocks noGrp="1"/>
          </p:cNvSpPr>
          <p:nvPr>
            <p:ph type="sldNum" sz="quarter" idx="12"/>
          </p:nvPr>
        </p:nvSpPr>
        <p:spPr/>
        <p:txBody>
          <a:bodyPr/>
          <a:lstStyle/>
          <a:p>
            <a:fld id="{E32AC638-2FBF-40EF-915F-9142CD5888E1}"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1048741"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1048742"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1048743"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1048744" name="日期占位符 4"/>
          <p:cNvSpPr>
            <a:spLocks noGrp="1"/>
          </p:cNvSpPr>
          <p:nvPr>
            <p:ph type="dt" sz="half" idx="10"/>
          </p:nvPr>
        </p:nvSpPr>
        <p:spPr/>
        <p:txBody>
          <a:bodyPr/>
          <a:lstStyle/>
          <a:p>
            <a:fld id="{A6CF2856-F483-4E49-BE41-EEB7A6E365FD}" type="datetime1">
              <a:rPr lang="zh-CN" altLang="en-US" smtClean="0"/>
              <a:t>2026/10/18</a:t>
            </a:fld>
            <a:endParaRPr lang="zh-CN" altLang="en-US"/>
          </a:p>
        </p:txBody>
      </p:sp>
      <p:sp>
        <p:nvSpPr>
          <p:cNvPr id="1048745" name="页脚占位符 5"/>
          <p:cNvSpPr>
            <a:spLocks noGrp="1"/>
          </p:cNvSpPr>
          <p:nvPr>
            <p:ph type="ftr" sz="quarter" idx="11"/>
          </p:nvPr>
        </p:nvSpPr>
        <p:spPr/>
        <p:txBody>
          <a:bodyPr/>
          <a:lstStyle/>
          <a:p>
            <a:endParaRPr lang="zh-CN" altLang="en-US"/>
          </a:p>
        </p:txBody>
      </p:sp>
      <p:sp>
        <p:nvSpPr>
          <p:cNvPr id="1048746" name="灯片编号占位符 6"/>
          <p:cNvSpPr>
            <a:spLocks noGrp="1"/>
          </p:cNvSpPr>
          <p:nvPr>
            <p:ph type="sldNum" sz="quarter" idx="12"/>
          </p:nvPr>
        </p:nvSpPr>
        <p:spPr/>
        <p:txBody>
          <a:bodyPr/>
          <a:lstStyle/>
          <a:p>
            <a:fld id="{E32AC638-2FBF-40EF-915F-9142CD5888E1}"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1048747" name="标题 1"/>
          <p:cNvSpPr>
            <a:spLocks noGrp="1"/>
          </p:cNvSpPr>
          <p:nvPr>
            <p:ph type="title"/>
          </p:nvPr>
        </p:nvSpPr>
        <p:spPr/>
        <p:txBody>
          <a:bodyPr/>
          <a:lstStyle/>
          <a:p>
            <a:r>
              <a:rPr lang="zh-CN" altLang="en-US"/>
              <a:t>单击此处编辑母版标题样式</a:t>
            </a:r>
          </a:p>
        </p:txBody>
      </p:sp>
      <p:sp>
        <p:nvSpPr>
          <p:cNvPr id="1048748"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1048749" name="日期占位符 3"/>
          <p:cNvSpPr>
            <a:spLocks noGrp="1"/>
          </p:cNvSpPr>
          <p:nvPr>
            <p:ph type="dt" sz="half" idx="10"/>
          </p:nvPr>
        </p:nvSpPr>
        <p:spPr/>
        <p:txBody>
          <a:bodyPr/>
          <a:lstStyle/>
          <a:p>
            <a:fld id="{BF2B2DDB-7CAA-496D-8C59-32772783A232}" type="datetime1">
              <a:rPr lang="zh-CN" altLang="en-US" smtClean="0"/>
              <a:t>2026/10/18</a:t>
            </a:fld>
            <a:endParaRPr lang="zh-CN" altLang="en-US"/>
          </a:p>
        </p:txBody>
      </p:sp>
      <p:sp>
        <p:nvSpPr>
          <p:cNvPr id="1048750" name="页脚占位符 4"/>
          <p:cNvSpPr>
            <a:spLocks noGrp="1"/>
          </p:cNvSpPr>
          <p:nvPr>
            <p:ph type="ftr" sz="quarter" idx="11"/>
          </p:nvPr>
        </p:nvSpPr>
        <p:spPr/>
        <p:txBody>
          <a:bodyPr/>
          <a:lstStyle/>
          <a:p>
            <a:endParaRPr lang="zh-CN" altLang="en-US"/>
          </a:p>
        </p:txBody>
      </p:sp>
      <p:sp>
        <p:nvSpPr>
          <p:cNvPr id="1048751" name="灯片编号占位符 5"/>
          <p:cNvSpPr>
            <a:spLocks noGrp="1"/>
          </p:cNvSpPr>
          <p:nvPr>
            <p:ph type="sldNum" sz="quarter" idx="12"/>
          </p:nvPr>
        </p:nvSpPr>
        <p:spPr/>
        <p:txBody>
          <a:bodyPr/>
          <a:lstStyle/>
          <a:p>
            <a:fld id="{E32AC638-2FBF-40EF-915F-9142CD5888E1}"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竖排标题与文本">
    <p:spTree>
      <p:nvGrpSpPr>
        <p:cNvPr id="1" name=""/>
        <p:cNvGrpSpPr/>
        <p:nvPr/>
      </p:nvGrpSpPr>
      <p:grpSpPr>
        <a:xfrm>
          <a:off x="0" y="0"/>
          <a:ext cx="0" cy="0"/>
          <a:chOff x="0" y="0"/>
          <a:chExt cx="0" cy="0"/>
        </a:xfrm>
      </p:grpSpPr>
      <p:sp>
        <p:nvSpPr>
          <p:cNvPr id="104861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pic>
        <p:nvPicPr>
          <p:cNvPr id="2097158" name="图片 6"/>
          <p:cNvPicPr>
            <a:picLocks noChangeAspect="1"/>
          </p:cNvPicPr>
          <p:nvPr userDrawn="1"/>
        </p:nvPicPr>
        <p:blipFill>
          <a:blip r:embed="rId2"/>
          <a:stretch>
            <a:fillRect/>
          </a:stretch>
        </p:blipFill>
        <p:spPr>
          <a:xfrm>
            <a:off x="0" y="0"/>
            <a:ext cx="2743200" cy="927525"/>
          </a:xfrm>
          <a:prstGeom prst="rect">
            <a:avLst/>
          </a:prstGeom>
        </p:spPr>
      </p:pic>
      <p:sp>
        <p:nvSpPr>
          <p:cNvPr id="1048613" name="矩形 7"/>
          <p:cNvSpPr/>
          <p:nvPr userDrawn="1"/>
        </p:nvSpPr>
        <p:spPr>
          <a:xfrm>
            <a:off x="8724901" y="0"/>
            <a:ext cx="3467100" cy="6858000"/>
          </a:xfrm>
          <a:prstGeom prst="rect">
            <a:avLst/>
          </a:prstGeom>
          <a:solidFill>
            <a:schemeClr val="accent1">
              <a:lumMod val="40000"/>
              <a:lumOff val="60000"/>
            </a:schemeClr>
          </a:solidFill>
          <a:ln>
            <a:noFill/>
          </a:ln>
        </p:spPr>
        <p:style>
          <a:lnRef idx="3">
            <a:schemeClr val="lt1"/>
          </a:lnRef>
          <a:fillRef idx="1">
            <a:schemeClr val="accent5"/>
          </a:fillRef>
          <a:effectRef idx="1">
            <a:schemeClr val="accent5"/>
          </a:effectRef>
          <a:fontRef idx="minor">
            <a:schemeClr val="lt1"/>
          </a:fontRef>
        </p:style>
        <p:txBody>
          <a:bodyPr rtlCol="0" anchor="ctr"/>
          <a:lstStyle/>
          <a:p>
            <a:pPr algn="ctr"/>
            <a:endParaRPr lang="zh-CN" altLang="en-US"/>
          </a:p>
        </p:txBody>
      </p:sp>
      <p:sp>
        <p:nvSpPr>
          <p:cNvPr id="1048614" name="矩形 9"/>
          <p:cNvSpPr/>
          <p:nvPr userDrawn="1"/>
        </p:nvSpPr>
        <p:spPr>
          <a:xfrm>
            <a:off x="-1" y="5778000"/>
            <a:ext cx="360000" cy="360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8615" name="矩形 10"/>
          <p:cNvSpPr/>
          <p:nvPr userDrawn="1"/>
        </p:nvSpPr>
        <p:spPr>
          <a:xfrm>
            <a:off x="-1" y="6498000"/>
            <a:ext cx="360000" cy="360000"/>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8616" name="矩形 11"/>
          <p:cNvSpPr/>
          <p:nvPr userDrawn="1"/>
        </p:nvSpPr>
        <p:spPr>
          <a:xfrm>
            <a:off x="359999" y="6138000"/>
            <a:ext cx="360000" cy="360000"/>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48576"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1048577"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1048578"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5C9B27B-8E3B-47CD-8955-4EB0BBA74808}" type="datetime1">
              <a:rPr lang="zh-CN" altLang="en-US" smtClean="0"/>
              <a:t>2026/10/18</a:t>
            </a:fld>
            <a:endParaRPr lang="zh-CN" altLang="en-US"/>
          </a:p>
        </p:txBody>
      </p:sp>
      <p:sp>
        <p:nvSpPr>
          <p:cNvPr id="1048579"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1048580"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32AC638-2FBF-40EF-915F-9142CD5888E1}"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7" Type="http://schemas.openxmlformats.org/officeDocument/2006/relationships/image" Target="../media/image8.png"/><Relationship Id="rId2" Type="http://schemas.openxmlformats.org/officeDocument/2006/relationships/slideLayout" Target="../slideLayouts/slideLayout1.xml"/><Relationship Id="rId1" Type="http://schemas.openxmlformats.org/officeDocument/2006/relationships/tags" Target="../tags/tag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tags" Target="../tags/tag2.xml"/><Relationship Id="rId6" Type="http://schemas.openxmlformats.org/officeDocument/2006/relationships/image" Target="../media/image10.jpeg"/><Relationship Id="rId5" Type="http://schemas.openxmlformats.org/officeDocument/2006/relationships/image" Target="../media/image3.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xml"/><Relationship Id="rId1" Type="http://schemas.openxmlformats.org/officeDocument/2006/relationships/tags" Target="../tags/tag3.xml"/><Relationship Id="rId5" Type="http://schemas.openxmlformats.org/officeDocument/2006/relationships/image" Target="../media/image11.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xml"/><Relationship Id="rId1" Type="http://schemas.openxmlformats.org/officeDocument/2006/relationships/tags" Target="../tags/tag4.xml"/><Relationship Id="rId5" Type="http://schemas.openxmlformats.org/officeDocument/2006/relationships/image" Target="../media/image3.pn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notesSlide" Target="../notesSlides/notesSlide7.xml"/><Relationship Id="rId7" Type="http://schemas.openxmlformats.org/officeDocument/2006/relationships/image" Target="../media/image15.png"/><Relationship Id="rId2" Type="http://schemas.openxmlformats.org/officeDocument/2006/relationships/slideLayout" Target="../slideLayouts/slideLayout1.xml"/><Relationship Id="rId1" Type="http://schemas.openxmlformats.org/officeDocument/2006/relationships/tags" Target="../tags/tag5.xml"/><Relationship Id="rId6" Type="http://schemas.openxmlformats.org/officeDocument/2006/relationships/image" Target="../media/image14.png"/><Relationship Id="rId5" Type="http://schemas.openxmlformats.org/officeDocument/2006/relationships/image" Target="../media/image3.png"/><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18.png"/><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7.png"/><Relationship Id="rId7" Type="http://schemas.openxmlformats.org/officeDocument/2006/relationships/image" Target="../media/image22.png"/><Relationship Id="rId12" Type="http://schemas.openxmlformats.org/officeDocument/2006/relationships/image" Target="../media/image26.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19.png"/><Relationship Id="rId11" Type="http://schemas.openxmlformats.org/officeDocument/2006/relationships/image" Target="../media/image24.png"/><Relationship Id="rId5" Type="http://schemas.openxmlformats.org/officeDocument/2006/relationships/image" Target="../media/image20.png"/><Relationship Id="rId10" Type="http://schemas.openxmlformats.org/officeDocument/2006/relationships/image" Target="../media/image25.png"/><Relationship Id="rId4" Type="http://schemas.openxmlformats.org/officeDocument/2006/relationships/image" Target="../media/image3.png"/><Relationship Id="rId9" Type="http://schemas.openxmlformats.org/officeDocument/2006/relationships/image" Target="../media/image21.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42.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200.png"/><Relationship Id="rId5" Type="http://schemas.openxmlformats.org/officeDocument/2006/relationships/image" Target="../media/image28.png"/><Relationship Id="rId4" Type="http://schemas.openxmlformats.org/officeDocument/2006/relationships/image" Target="../media/image29.png"/></Relationships>
</file>

<file path=ppt/slides/_rels/slide11.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7.png"/><Relationship Id="rId7" Type="http://schemas.openxmlformats.org/officeDocument/2006/relationships/image" Target="../media/image32.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152" name="图片占位符 10"/>
          <p:cNvPicPr>
            <a:picLocks noChangeAspect="1"/>
          </p:cNvPicPr>
          <p:nvPr/>
        </p:nvPicPr>
        <p:blipFill rotWithShape="1">
          <a:blip r:embed="rId3"/>
          <a:srcRect t="8356" r="1467" b="8356"/>
          <a:stretch>
            <a:fillRect/>
          </a:stretch>
        </p:blipFill>
        <p:spPr>
          <a:xfrm>
            <a:off x="3162025" y="0"/>
            <a:ext cx="9032515" cy="6858000"/>
          </a:xfrm>
          <a:prstGeom prst="rect">
            <a:avLst/>
          </a:prstGeom>
        </p:spPr>
      </p:pic>
      <p:sp>
        <p:nvSpPr>
          <p:cNvPr id="1048584" name="矩形 2"/>
          <p:cNvSpPr/>
          <p:nvPr/>
        </p:nvSpPr>
        <p:spPr>
          <a:xfrm>
            <a:off x="16042" y="0"/>
            <a:ext cx="12181840" cy="6858000"/>
          </a:xfrm>
          <a:prstGeom prst="rect">
            <a:avLst/>
          </a:prstGeom>
          <a:gradFill flip="none" rotWithShape="1">
            <a:gsLst>
              <a:gs pos="0">
                <a:schemeClr val="bg1"/>
              </a:gs>
              <a:gs pos="100000">
                <a:schemeClr val="bg1">
                  <a:alpha val="43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48585" name="矩形 3"/>
          <p:cNvSpPr/>
          <p:nvPr/>
        </p:nvSpPr>
        <p:spPr>
          <a:xfrm>
            <a:off x="0" y="-12700"/>
            <a:ext cx="12181840" cy="6870700"/>
          </a:xfrm>
          <a:prstGeom prst="rect">
            <a:avLst/>
          </a:prstGeom>
          <a:gradFill flip="none" rotWithShape="1">
            <a:gsLst>
              <a:gs pos="0">
                <a:schemeClr val="accent5">
                  <a:lumMod val="5000"/>
                  <a:lumOff val="95000"/>
                  <a:alpha val="0"/>
                </a:schemeClr>
              </a:gs>
              <a:gs pos="78000">
                <a:schemeClr val="accent5">
                  <a:lumMod val="45000"/>
                  <a:lumOff val="55000"/>
                </a:schemeClr>
              </a:gs>
              <a:gs pos="100000">
                <a:schemeClr val="accent5">
                  <a:lumMod val="45000"/>
                  <a:lumOff val="55000"/>
                </a:schemeClr>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微软雅黑" panose="020B0503020204020204" pitchFamily="34" charset="-122"/>
              <a:cs typeface="+mn-ea"/>
              <a:sym typeface="Arial" panose="020B0604020202020204" pitchFamily="34" charset="0"/>
            </a:endParaRPr>
          </a:p>
        </p:txBody>
      </p:sp>
      <p:pic>
        <p:nvPicPr>
          <p:cNvPr id="2097153" name="图片 4"/>
          <p:cNvPicPr>
            <a:picLocks noChangeAspect="1"/>
          </p:cNvPicPr>
          <p:nvPr/>
        </p:nvPicPr>
        <p:blipFill>
          <a:blip r:embed="rId4" cstate="print"/>
          <a:stretch>
            <a:fillRect/>
          </a:stretch>
        </p:blipFill>
        <p:spPr>
          <a:xfrm>
            <a:off x="67506" y="0"/>
            <a:ext cx="2631206" cy="889490"/>
          </a:xfrm>
          <a:prstGeom prst="rect">
            <a:avLst/>
          </a:prstGeom>
        </p:spPr>
      </p:pic>
      <p:grpSp>
        <p:nvGrpSpPr>
          <p:cNvPr id="26" name="组合 6"/>
          <p:cNvGrpSpPr/>
          <p:nvPr/>
        </p:nvGrpSpPr>
        <p:grpSpPr>
          <a:xfrm>
            <a:off x="2453846" y="2006598"/>
            <a:ext cx="7306231" cy="646331"/>
            <a:chOff x="4151206" y="2659300"/>
            <a:chExt cx="7306231" cy="646331"/>
          </a:xfrm>
        </p:grpSpPr>
        <p:sp>
          <p:nvSpPr>
            <p:cNvPr id="1048587" name="文本框 7"/>
            <p:cNvSpPr txBox="1"/>
            <p:nvPr/>
          </p:nvSpPr>
          <p:spPr>
            <a:xfrm>
              <a:off x="4151206" y="2659300"/>
              <a:ext cx="7306231" cy="646331"/>
            </a:xfrm>
            <a:prstGeom prst="rect">
              <a:avLst/>
            </a:prstGeom>
            <a:noFill/>
          </p:spPr>
          <p:txBody>
            <a:bodyPr wrap="none" rtlCol="0">
              <a:spAutoFit/>
            </a:bodyPr>
            <a:lstStyle/>
            <a:p>
              <a:pPr algn="ctr"/>
              <a:r>
                <a:rPr lang="en-US" altLang="zh-CN" sz="3600" b="1" spc="300" dirty="0">
                  <a:solidFill>
                    <a:srgbClr val="315682"/>
                  </a:solidFill>
                  <a:latin typeface="Arial" panose="020B0604020202020204" pitchFamily="34" charset="0"/>
                  <a:ea typeface="微软雅黑" panose="020B0503020204020204" pitchFamily="34" charset="-122"/>
                  <a:cs typeface="+mn-ea"/>
                  <a:sym typeface="Arial" panose="020B0604020202020204" pitchFamily="34" charset="0"/>
                </a:rPr>
                <a:t>OCPA</a:t>
              </a:r>
              <a:r>
                <a:rPr lang="zh-CN" altLang="en-US" sz="3600" b="1" spc="300" dirty="0">
                  <a:solidFill>
                    <a:srgbClr val="315682"/>
                  </a:solidFill>
                  <a:latin typeface="Arial" panose="020B0604020202020204" pitchFamily="34" charset="0"/>
                  <a:ea typeface="微软雅黑" panose="020B0503020204020204" pitchFamily="34" charset="-122"/>
                  <a:cs typeface="+mn-ea"/>
                  <a:sym typeface="Arial" panose="020B0604020202020204" pitchFamily="34" charset="0"/>
                </a:rPr>
                <a:t>专题加速器学校</a:t>
              </a:r>
              <a:r>
                <a:rPr lang="en-US" altLang="zh-CN" sz="3600" b="1" spc="300" dirty="0">
                  <a:solidFill>
                    <a:srgbClr val="315682"/>
                  </a:solidFill>
                  <a:latin typeface="Arial" panose="020B0604020202020204" pitchFamily="34" charset="0"/>
                  <a:ea typeface="微软雅黑" panose="020B0503020204020204" pitchFamily="34" charset="-122"/>
                  <a:cs typeface="+mn-ea"/>
                  <a:sym typeface="Arial" panose="020B0604020202020204" pitchFamily="34" charset="0"/>
                </a:rPr>
                <a:t> </a:t>
              </a:r>
              <a:r>
                <a:rPr lang="zh-CN" altLang="en-US" sz="3600" b="1" spc="300" dirty="0">
                  <a:solidFill>
                    <a:srgbClr val="315682"/>
                  </a:solidFill>
                  <a:latin typeface="Arial" panose="020B0604020202020204" pitchFamily="34" charset="0"/>
                  <a:ea typeface="微软雅黑" panose="020B0503020204020204" pitchFamily="34" charset="-122"/>
                  <a:cs typeface="+mn-ea"/>
                  <a:sym typeface="Arial" panose="020B0604020202020204" pitchFamily="34" charset="0"/>
                </a:rPr>
                <a:t>课题汇报</a:t>
              </a:r>
            </a:p>
          </p:txBody>
        </p:sp>
        <p:cxnSp>
          <p:nvCxnSpPr>
            <p:cNvPr id="3145728" name="直接连接符 8"/>
            <p:cNvCxnSpPr>
              <a:cxnSpLocks/>
            </p:cNvCxnSpPr>
            <p:nvPr/>
          </p:nvCxnSpPr>
          <p:spPr>
            <a:xfrm>
              <a:off x="4673829" y="3280438"/>
              <a:ext cx="6120000" cy="0"/>
            </a:xfrm>
            <a:prstGeom prst="line">
              <a:avLst/>
            </a:prstGeom>
          </p:spPr>
          <p:style>
            <a:lnRef idx="3">
              <a:schemeClr val="accent1"/>
            </a:lnRef>
            <a:fillRef idx="0">
              <a:schemeClr val="accent1"/>
            </a:fillRef>
            <a:effectRef idx="2">
              <a:schemeClr val="accent1"/>
            </a:effectRef>
            <a:fontRef idx="minor">
              <a:schemeClr val="tx1"/>
            </a:fontRef>
          </p:style>
        </p:cxnSp>
      </p:grpSp>
      <p:sp>
        <p:nvSpPr>
          <p:cNvPr id="1048588" name="文本框 9"/>
          <p:cNvSpPr txBox="1"/>
          <p:nvPr/>
        </p:nvSpPr>
        <p:spPr>
          <a:xfrm>
            <a:off x="4330752" y="4785294"/>
            <a:ext cx="3530497" cy="400110"/>
          </a:xfrm>
          <a:prstGeom prst="rect">
            <a:avLst/>
          </a:prstGeom>
          <a:noFill/>
        </p:spPr>
        <p:txBody>
          <a:bodyPr wrap="square" rtlCol="0">
            <a:spAutoFit/>
          </a:bodyPr>
          <a:lstStyle/>
          <a:p>
            <a:pPr algn="ctr"/>
            <a:r>
              <a:rPr lang="zh-CN" altLang="en-US" sz="2000" spc="100" dirty="0">
                <a:solidFill>
                  <a:srgbClr val="315682"/>
                </a:solidFill>
                <a:latin typeface="Arial" panose="020B0604020202020204" pitchFamily="34" charset="0"/>
                <a:ea typeface="微软雅黑" panose="020B0503020204020204" pitchFamily="34" charset="-122"/>
                <a:cs typeface="+mn-ea"/>
                <a:sym typeface="Arial" panose="020B0604020202020204" pitchFamily="34" charset="0"/>
              </a:rPr>
              <a:t>李霄雨</a:t>
            </a:r>
          </a:p>
        </p:txBody>
      </p:sp>
      <p:sp>
        <p:nvSpPr>
          <p:cNvPr id="1048590" name="文本框 11"/>
          <p:cNvSpPr txBox="1"/>
          <p:nvPr/>
        </p:nvSpPr>
        <p:spPr>
          <a:xfrm>
            <a:off x="400101" y="6238566"/>
            <a:ext cx="2920186" cy="369332"/>
          </a:xfrm>
          <a:prstGeom prst="rect">
            <a:avLst/>
          </a:prstGeom>
          <a:noFill/>
        </p:spPr>
        <p:txBody>
          <a:bodyPr wrap="square" rtlCol="0">
            <a:spAutoFit/>
          </a:bodyPr>
          <a:lstStyle/>
          <a:p>
            <a:r>
              <a:rPr lang="zh-CN" altLang="en-US" spc="100" dirty="0">
                <a:solidFill>
                  <a:srgbClr val="315682"/>
                </a:solidFill>
                <a:latin typeface="Arial" panose="020B0604020202020204" pitchFamily="34" charset="0"/>
                <a:ea typeface="微软雅黑" panose="020B0503020204020204" pitchFamily="34" charset="-122"/>
                <a:cs typeface="+mn-ea"/>
                <a:sym typeface="Arial" panose="020B0604020202020204" pitchFamily="34" charset="0"/>
              </a:rPr>
              <a:t>明德厚学   求是创新</a:t>
            </a:r>
          </a:p>
        </p:txBody>
      </p:sp>
      <p:sp>
        <p:nvSpPr>
          <p:cNvPr id="12" name="文本框 9">
            <a:extLst>
              <a:ext uri="{FF2B5EF4-FFF2-40B4-BE49-F238E27FC236}">
                <a16:creationId xmlns:a16="http://schemas.microsoft.com/office/drawing/2014/main" id="{35164A0B-716A-4491-8744-3B86480568D8}"/>
              </a:ext>
            </a:extLst>
          </p:cNvPr>
          <p:cNvSpPr txBox="1"/>
          <p:nvPr/>
        </p:nvSpPr>
        <p:spPr>
          <a:xfrm>
            <a:off x="3858458" y="5243773"/>
            <a:ext cx="4475084" cy="707886"/>
          </a:xfrm>
          <a:prstGeom prst="rect">
            <a:avLst/>
          </a:prstGeom>
          <a:noFill/>
        </p:spPr>
        <p:txBody>
          <a:bodyPr wrap="square" rtlCol="0">
            <a:spAutoFit/>
          </a:bodyPr>
          <a:lstStyle/>
          <a:p>
            <a:pPr algn="ctr"/>
            <a:r>
              <a:rPr lang="zh-CN" altLang="en-US" sz="2000" spc="100" dirty="0">
                <a:solidFill>
                  <a:srgbClr val="315682"/>
                </a:solidFill>
                <a:latin typeface="Arial" panose="020B0604020202020204" pitchFamily="34" charset="0"/>
                <a:ea typeface="微软雅黑" panose="020B0503020204020204" pitchFamily="34" charset="-122"/>
                <a:cs typeface="+mn-ea"/>
                <a:sym typeface="Arial" panose="020B0604020202020204" pitchFamily="34" charset="0"/>
              </a:rPr>
              <a:t>华中科技大学电气与电子工程学院</a:t>
            </a:r>
            <a:endParaRPr lang="en-US" altLang="zh-CN" sz="2000" spc="100" dirty="0">
              <a:solidFill>
                <a:srgbClr val="315682"/>
              </a:solidFill>
              <a:latin typeface="Arial" panose="020B0604020202020204" pitchFamily="34" charset="0"/>
              <a:ea typeface="微软雅黑" panose="020B0503020204020204" pitchFamily="34" charset="-122"/>
              <a:cs typeface="+mn-ea"/>
              <a:sym typeface="Arial" panose="020B0604020202020204" pitchFamily="34" charset="0"/>
            </a:endParaRPr>
          </a:p>
          <a:p>
            <a:pPr algn="ctr"/>
            <a:endParaRPr lang="zh-CN" altLang="en-US" sz="2000" spc="100" dirty="0">
              <a:solidFill>
                <a:srgbClr val="315682"/>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 name="文本框 1">
            <a:extLst>
              <a:ext uri="{FF2B5EF4-FFF2-40B4-BE49-F238E27FC236}">
                <a16:creationId xmlns:a16="http://schemas.microsoft.com/office/drawing/2014/main" id="{059F47EE-C2C8-4F02-99F1-D953BEB1632F}"/>
              </a:ext>
            </a:extLst>
          </p:cNvPr>
          <p:cNvSpPr txBox="1"/>
          <p:nvPr/>
        </p:nvSpPr>
        <p:spPr>
          <a:xfrm>
            <a:off x="1222745" y="3095613"/>
            <a:ext cx="9746511" cy="707886"/>
          </a:xfrm>
          <a:prstGeom prst="rect">
            <a:avLst/>
          </a:prstGeom>
          <a:noFill/>
        </p:spPr>
        <p:txBody>
          <a:bodyPr wrap="square" rtlCol="0">
            <a:spAutoFit/>
          </a:bodyPr>
          <a:lstStyle/>
          <a:p>
            <a:pPr algn="ctr"/>
            <a:r>
              <a:rPr lang="zh-CN" altLang="en-US" sz="4000" b="1" spc="300" dirty="0">
                <a:solidFill>
                  <a:srgbClr val="315682"/>
                </a:solidFill>
                <a:latin typeface="Arial" panose="020B0604020202020204" pitchFamily="34" charset="0"/>
                <a:ea typeface="微软雅黑" panose="020B0503020204020204" pitchFamily="34" charset="-122"/>
                <a:cs typeface="+mn-ea"/>
              </a:rPr>
              <a:t>质子治疗设施中的楔形动量冷却</a:t>
            </a:r>
            <a:endParaRPr lang="zh-CN" altLang="zh-CN" sz="4000" b="1" spc="300" dirty="0">
              <a:solidFill>
                <a:srgbClr val="315682"/>
              </a:solidFill>
              <a:latin typeface="Arial" panose="020B0604020202020204" pitchFamily="34" charset="0"/>
              <a:ea typeface="微软雅黑" panose="020B0503020204020204" pitchFamily="34" charset="-122"/>
              <a:cs typeface="+mn-ea"/>
            </a:endParaRPr>
          </a:p>
        </p:txBody>
      </p:sp>
      <p:sp>
        <p:nvSpPr>
          <p:cNvPr id="14" name="文本框 10">
            <a:extLst>
              <a:ext uri="{FF2B5EF4-FFF2-40B4-BE49-F238E27FC236}">
                <a16:creationId xmlns:a16="http://schemas.microsoft.com/office/drawing/2014/main" id="{2770FAF7-0B05-42C8-8216-2B39D15D7D15}"/>
              </a:ext>
            </a:extLst>
          </p:cNvPr>
          <p:cNvSpPr txBox="1"/>
          <p:nvPr/>
        </p:nvSpPr>
        <p:spPr>
          <a:xfrm>
            <a:off x="3930692" y="6080071"/>
            <a:ext cx="4303037" cy="400110"/>
          </a:xfrm>
          <a:prstGeom prst="rect">
            <a:avLst/>
          </a:prstGeom>
          <a:noFill/>
        </p:spPr>
        <p:txBody>
          <a:bodyPr wrap="square" rtlCol="0">
            <a:spAutoFit/>
          </a:bodyPr>
          <a:lstStyle/>
          <a:p>
            <a:pPr algn="ctr"/>
            <a:r>
              <a:rPr lang="en-US" altLang="zh-CN" sz="2000" spc="100">
                <a:solidFill>
                  <a:srgbClr val="315682"/>
                </a:solidFill>
                <a:latin typeface="Arial" panose="020B0604020202020204" pitchFamily="34" charset="0"/>
                <a:ea typeface="微软雅黑" panose="020B0503020204020204" pitchFamily="34" charset="-122"/>
                <a:cs typeface="+mn-ea"/>
                <a:sym typeface="Arial" panose="020B0604020202020204" pitchFamily="34" charset="0"/>
              </a:rPr>
              <a:t>2026.10.18</a:t>
            </a:r>
            <a:endParaRPr lang="zh-CN" altLang="en-US" sz="2000" spc="100" dirty="0">
              <a:solidFill>
                <a:srgbClr val="315682"/>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灯片编号占位符 2">
            <a:extLst>
              <a:ext uri="{FF2B5EF4-FFF2-40B4-BE49-F238E27FC236}">
                <a16:creationId xmlns:a16="http://schemas.microsoft.com/office/drawing/2014/main" id="{E363B13E-FB6B-4B80-BFD8-F4D0B1602E09}"/>
              </a:ext>
            </a:extLst>
          </p:cNvPr>
          <p:cNvSpPr>
            <a:spLocks noGrp="1"/>
          </p:cNvSpPr>
          <p:nvPr>
            <p:ph type="sldNum" sz="quarter" idx="12"/>
          </p:nvPr>
        </p:nvSpPr>
        <p:spPr>
          <a:xfrm>
            <a:off x="9492000" y="6541200"/>
            <a:ext cx="2700000" cy="316800"/>
          </a:xfrm>
        </p:spPr>
        <p:txBody>
          <a:bodyPr>
            <a:normAutofit/>
          </a:bodyPr>
          <a:lstStyle/>
          <a:p>
            <a:fld id="{49AE70B2-8BF9-45C0-BB95-33D1B9D3A854}" type="slidenum">
              <a:rPr lang="zh-CN" altLang="en-US" smtClean="0"/>
              <a:pPr/>
              <a:t>1</a:t>
            </a:fld>
            <a:endParaRPr lang="zh-CN" alt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154" name="图片 34"/>
          <p:cNvPicPr>
            <a:picLocks noChangeAspect="1"/>
          </p:cNvPicPr>
          <p:nvPr/>
        </p:nvPicPr>
        <p:blipFill rotWithShape="1">
          <a:blip r:embed="rId3"/>
          <a:srcRect t="54189"/>
          <a:stretch>
            <a:fillRect/>
          </a:stretch>
        </p:blipFill>
        <p:spPr>
          <a:xfrm>
            <a:off x="-314094" y="-59539"/>
            <a:ext cx="10709838" cy="4902976"/>
          </a:xfrm>
          <a:prstGeom prst="rect">
            <a:avLst/>
          </a:prstGeom>
        </p:spPr>
      </p:pic>
      <p:grpSp>
        <p:nvGrpSpPr>
          <p:cNvPr id="33" name="组合 9"/>
          <p:cNvGrpSpPr/>
          <p:nvPr/>
        </p:nvGrpSpPr>
        <p:grpSpPr>
          <a:xfrm>
            <a:off x="4879991" y="2010552"/>
            <a:ext cx="677026" cy="644252"/>
            <a:chOff x="5316408" y="1023858"/>
            <a:chExt cx="507769" cy="483189"/>
          </a:xfrm>
        </p:grpSpPr>
        <p:sp>
          <p:nvSpPr>
            <p:cNvPr id="1048602" name="椭圆 10"/>
            <p:cNvSpPr/>
            <p:nvPr/>
          </p:nvSpPr>
          <p:spPr>
            <a:xfrm>
              <a:off x="5316408" y="1023858"/>
              <a:ext cx="483189" cy="483189"/>
            </a:xfrm>
            <a:prstGeom prst="ellipse">
              <a:avLst/>
            </a:prstGeom>
            <a:solidFill>
              <a:srgbClr val="3457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rgbClr val="85A299"/>
                </a:solidFill>
              </a:endParaRPr>
            </a:p>
          </p:txBody>
        </p:sp>
        <p:sp>
          <p:nvSpPr>
            <p:cNvPr id="1048603" name="矩形 11"/>
            <p:cNvSpPr/>
            <p:nvPr/>
          </p:nvSpPr>
          <p:spPr bwMode="auto">
            <a:xfrm>
              <a:off x="5344118" y="1034619"/>
              <a:ext cx="480059" cy="430531"/>
            </a:xfrm>
            <a:prstGeom prst="rect">
              <a:avLst/>
            </a:prstGeom>
            <a:noFill/>
            <a:ln>
              <a:noFill/>
            </a:ln>
          </p:spPr>
          <p:txBody>
            <a:bodyPr wrap="none">
              <a:spAutoFit/>
            </a:bodyPr>
            <a:lstStyle/>
            <a:p>
              <a:pPr algn="ctr"/>
              <a:r>
                <a:rPr lang="en-US" altLang="zh-CN" sz="3200" kern="100" dirty="0">
                  <a:solidFill>
                    <a:schemeClr val="bg1"/>
                  </a:solidFill>
                  <a:latin typeface="+mj-lt"/>
                  <a:ea typeface="微软雅黑" panose="020B0503020204020204" pitchFamily="34" charset="-122"/>
                  <a:cs typeface="Times New Roman" panose="02020603050405020304" pitchFamily="18" charset="0"/>
                </a:rPr>
                <a:t>01</a:t>
              </a:r>
              <a:endParaRPr lang="zh-CN" altLang="en-US" sz="3200" kern="100" dirty="0">
                <a:solidFill>
                  <a:schemeClr val="bg1"/>
                </a:solidFill>
                <a:latin typeface="+mj-lt"/>
                <a:ea typeface="微软雅黑" panose="020B0503020204020204" pitchFamily="34" charset="-122"/>
                <a:cs typeface="Times New Roman" panose="02020603050405020304" pitchFamily="18" charset="0"/>
              </a:endParaRPr>
            </a:p>
          </p:txBody>
        </p:sp>
      </p:grpSp>
      <p:sp>
        <p:nvSpPr>
          <p:cNvPr id="1048605" name="矩形 14"/>
          <p:cNvSpPr/>
          <p:nvPr/>
        </p:nvSpPr>
        <p:spPr bwMode="auto">
          <a:xfrm>
            <a:off x="5623135" y="2348966"/>
            <a:ext cx="222936" cy="646331"/>
          </a:xfrm>
          <a:prstGeom prst="rect">
            <a:avLst/>
          </a:prstGeom>
          <a:noFill/>
          <a:ln>
            <a:noFill/>
          </a:ln>
        </p:spPr>
        <p:txBody>
          <a:bodyPr wrap="square">
            <a:spAutoFit/>
          </a:bodyPr>
          <a:lstStyle/>
          <a:p>
            <a:pPr algn="ctr"/>
            <a:endParaRPr lang="zh-CN" altLang="en-US" sz="3600" kern="100" dirty="0">
              <a:solidFill>
                <a:schemeClr val="bg1"/>
              </a:solidFill>
              <a:latin typeface="+mj-lt"/>
              <a:ea typeface="微软雅黑" panose="020B0503020204020204" pitchFamily="34" charset="-122"/>
              <a:cs typeface="Times New Roman" panose="02020603050405020304" pitchFamily="18" charset="0"/>
            </a:endParaRPr>
          </a:p>
        </p:txBody>
      </p:sp>
      <p:grpSp>
        <p:nvGrpSpPr>
          <p:cNvPr id="35" name="组合 15"/>
          <p:cNvGrpSpPr/>
          <p:nvPr/>
        </p:nvGrpSpPr>
        <p:grpSpPr>
          <a:xfrm>
            <a:off x="4879999" y="4387180"/>
            <a:ext cx="660920" cy="644252"/>
            <a:chOff x="5316408" y="1023858"/>
            <a:chExt cx="495689" cy="483189"/>
          </a:xfrm>
        </p:grpSpPr>
        <p:sp>
          <p:nvSpPr>
            <p:cNvPr id="1048606" name="椭圆 16"/>
            <p:cNvSpPr/>
            <p:nvPr/>
          </p:nvSpPr>
          <p:spPr>
            <a:xfrm>
              <a:off x="5316408" y="1023858"/>
              <a:ext cx="483189" cy="483189"/>
            </a:xfrm>
            <a:prstGeom prst="ellipse">
              <a:avLst/>
            </a:prstGeom>
            <a:solidFill>
              <a:srgbClr val="3457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rgbClr val="85A299"/>
                </a:solidFill>
              </a:endParaRPr>
            </a:p>
          </p:txBody>
        </p:sp>
        <p:sp>
          <p:nvSpPr>
            <p:cNvPr id="1048607" name="矩形 17"/>
            <p:cNvSpPr/>
            <p:nvPr/>
          </p:nvSpPr>
          <p:spPr bwMode="auto">
            <a:xfrm>
              <a:off x="5356203" y="1034619"/>
              <a:ext cx="455894" cy="438581"/>
            </a:xfrm>
            <a:prstGeom prst="rect">
              <a:avLst/>
            </a:prstGeom>
            <a:noFill/>
            <a:ln>
              <a:noFill/>
            </a:ln>
          </p:spPr>
          <p:txBody>
            <a:bodyPr wrap="none">
              <a:spAutoFit/>
            </a:bodyPr>
            <a:lstStyle/>
            <a:p>
              <a:pPr algn="ctr"/>
              <a:r>
                <a:rPr lang="en-US" altLang="zh-CN" sz="3200" kern="100" dirty="0">
                  <a:solidFill>
                    <a:schemeClr val="bg1"/>
                  </a:solidFill>
                  <a:latin typeface="+mj-lt"/>
                  <a:ea typeface="微软雅黑" panose="020B0503020204020204" pitchFamily="34" charset="-122"/>
                  <a:cs typeface="Times New Roman" panose="02020603050405020304" pitchFamily="18" charset="0"/>
                </a:rPr>
                <a:t>03</a:t>
              </a:r>
            </a:p>
          </p:txBody>
        </p:sp>
      </p:grpSp>
      <p:pic>
        <p:nvPicPr>
          <p:cNvPr id="2097155" name="图片 32"/>
          <p:cNvPicPr>
            <a:picLocks noChangeAspect="1"/>
          </p:cNvPicPr>
          <p:nvPr/>
        </p:nvPicPr>
        <p:blipFill rotWithShape="1">
          <a:blip r:embed="rId4"/>
          <a:srcRect l="53884" t="41510" r="-53884" b="273"/>
          <a:stretch>
            <a:fillRect/>
          </a:stretch>
        </p:blipFill>
        <p:spPr>
          <a:xfrm>
            <a:off x="-33465" y="-99496"/>
            <a:ext cx="7243377" cy="5726967"/>
          </a:xfrm>
          <a:prstGeom prst="rect">
            <a:avLst/>
          </a:prstGeom>
        </p:spPr>
      </p:pic>
      <p:sp>
        <p:nvSpPr>
          <p:cNvPr id="1048610" name="标题 1"/>
          <p:cNvSpPr txBox="1"/>
          <p:nvPr/>
        </p:nvSpPr>
        <p:spPr>
          <a:xfrm>
            <a:off x="937790" y="814563"/>
            <a:ext cx="2893102" cy="1479029"/>
          </a:xfrm>
          <a:prstGeom prst="rect">
            <a:avLst/>
          </a:prstGeom>
        </p:spPr>
        <p:txBody>
          <a:bodyPr vert="horz" lIns="91440" tIns="45720" rIns="91440" bIns="45720" rtlCol="0" anchor="ctr">
            <a:noAutofit/>
          </a:bodyPr>
          <a:lstStyle>
            <a:lvl1pPr algn="dist" defTabSz="914400" rtl="0" eaLnBrk="1" latinLnBrk="0" hangingPunct="1">
              <a:lnSpc>
                <a:spcPct val="90000"/>
              </a:lnSpc>
              <a:spcBef>
                <a:spcPct val="0"/>
              </a:spcBef>
              <a:buNone/>
              <a:defRPr sz="6600" kern="1200">
                <a:solidFill>
                  <a:schemeClr val="accent1"/>
                </a:solidFill>
                <a:latin typeface="思源宋体 CN Heavy" panose="02020900000000000000" pitchFamily="18" charset="-122"/>
                <a:ea typeface="思源宋体 CN Heavy" panose="02020900000000000000" pitchFamily="18" charset="-122"/>
                <a:cs typeface="+mj-cs"/>
              </a:defRPr>
            </a:lvl1pPr>
          </a:lstStyle>
          <a:p>
            <a:pPr algn="just"/>
            <a:r>
              <a:rPr lang="zh-CN" altLang="en-US" dirty="0">
                <a:solidFill>
                  <a:srgbClr val="3F6188"/>
                </a:solidFill>
                <a:latin typeface="Arial" panose="020B0604020202020204" pitchFamily="34" charset="0"/>
                <a:ea typeface="微软雅黑" panose="020B0503020204020204" pitchFamily="34" charset="-122"/>
                <a:sym typeface="Arial" panose="020B0604020202020204" pitchFamily="34" charset="0"/>
              </a:rPr>
              <a:t>目  录</a:t>
            </a:r>
          </a:p>
        </p:txBody>
      </p:sp>
      <p:sp>
        <p:nvSpPr>
          <p:cNvPr id="1048611" name="文本占位符 2"/>
          <p:cNvSpPr txBox="1"/>
          <p:nvPr/>
        </p:nvSpPr>
        <p:spPr>
          <a:xfrm>
            <a:off x="-33464" y="1786991"/>
            <a:ext cx="4140200" cy="1479550"/>
          </a:xfrm>
          <a:prstGeom prst="rect">
            <a:avLst/>
          </a:prstGeom>
        </p:spPr>
        <p:txBody>
          <a:bodyPr vert="horz" lIns="91440" tIns="45720" rIns="91440" bIns="45720" rtlCol="0" anchor="ctr">
            <a:noAutofit/>
          </a:bodyPr>
          <a:lstStyle>
            <a:lvl1pPr marL="0" indent="0" algn="dist" defTabSz="914400" rtl="0" eaLnBrk="1" latinLnBrk="0" hangingPunct="1">
              <a:lnSpc>
                <a:spcPct val="90000"/>
              </a:lnSpc>
              <a:spcBef>
                <a:spcPts val="1000"/>
              </a:spcBef>
              <a:buFontTx/>
              <a:buNone/>
              <a:defRPr lang="zh-CN" altLang="en-US" sz="4800" kern="1200" smtClean="0">
                <a:solidFill>
                  <a:schemeClr val="accent1"/>
                </a:solidFill>
                <a:latin typeface="+mj-lt"/>
                <a:ea typeface="+mj-ea"/>
                <a:cs typeface="+mj-cs"/>
              </a:defRPr>
            </a:lvl1pPr>
            <a:lvl2pPr marL="457200" indent="0" algn="l" defTabSz="914400" rtl="0" eaLnBrk="1" latinLnBrk="0" hangingPunct="1">
              <a:lnSpc>
                <a:spcPct val="90000"/>
              </a:lnSpc>
              <a:spcBef>
                <a:spcPts val="500"/>
              </a:spcBef>
              <a:buFontTx/>
              <a:buNone/>
              <a:defRPr lang="zh-CN" altLang="en-US" sz="1800" kern="1200" smtClean="0">
                <a:solidFill>
                  <a:schemeClr val="tx1"/>
                </a:solidFill>
                <a:latin typeface="+mn-lt"/>
                <a:ea typeface="+mn-ea"/>
                <a:cs typeface="+mn-cs"/>
              </a:defRPr>
            </a:lvl2pPr>
            <a:lvl3pPr marL="914400" indent="0" algn="l" defTabSz="914400" rtl="0" eaLnBrk="1" latinLnBrk="0" hangingPunct="1">
              <a:lnSpc>
                <a:spcPct val="90000"/>
              </a:lnSpc>
              <a:spcBef>
                <a:spcPts val="500"/>
              </a:spcBef>
              <a:buFontTx/>
              <a:buNone/>
              <a:defRPr lang="zh-CN" altLang="en-US" sz="1800" kern="1200" smtClean="0">
                <a:solidFill>
                  <a:schemeClr val="tx1"/>
                </a:solidFill>
                <a:latin typeface="+mn-lt"/>
                <a:ea typeface="+mn-ea"/>
                <a:cs typeface="+mn-cs"/>
              </a:defRPr>
            </a:lvl3pPr>
            <a:lvl4pPr marL="1371600" indent="0" algn="l" defTabSz="914400" rtl="0" eaLnBrk="1" latinLnBrk="0" hangingPunct="1">
              <a:lnSpc>
                <a:spcPct val="90000"/>
              </a:lnSpc>
              <a:spcBef>
                <a:spcPts val="500"/>
              </a:spcBef>
              <a:buFontTx/>
              <a:buNone/>
              <a:defRPr lang="zh-CN" altLang="en-US" sz="1800" kern="1200" smtClean="0">
                <a:solidFill>
                  <a:schemeClr val="tx1"/>
                </a:solidFill>
                <a:latin typeface="+mn-lt"/>
                <a:ea typeface="+mn-ea"/>
                <a:cs typeface="+mn-cs"/>
              </a:defRPr>
            </a:lvl4pPr>
            <a:lvl5pPr marL="1828800" indent="0" algn="l" defTabSz="914400" rtl="0" eaLnBrk="1" latinLnBrk="0" hangingPunct="1">
              <a:lnSpc>
                <a:spcPct val="90000"/>
              </a:lnSpc>
              <a:spcBef>
                <a:spcPts val="500"/>
              </a:spcBef>
              <a:buFontTx/>
              <a:buNone/>
              <a:defRPr lang="zh-CN" altLang="en-US"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altLang="zh-CN" sz="3600" dirty="0">
                <a:solidFill>
                  <a:srgbClr val="3F6188"/>
                </a:solidFill>
                <a:latin typeface="Arial" panose="020B0604020202020204" pitchFamily="34" charset="0"/>
                <a:ea typeface="微软雅黑" panose="020B0503020204020204" pitchFamily="34" charset="-122"/>
                <a:sym typeface="Arial" panose="020B0604020202020204" pitchFamily="34" charset="0"/>
              </a:rPr>
              <a:t>contents</a:t>
            </a:r>
            <a:endParaRPr lang="en-US" sz="3600" dirty="0">
              <a:solidFill>
                <a:srgbClr val="3F6188"/>
              </a:solidFill>
              <a:latin typeface="Arial" panose="020B0604020202020204" pitchFamily="34" charset="0"/>
              <a:ea typeface="微软雅黑" panose="020B0503020204020204" pitchFamily="34" charset="-122"/>
              <a:sym typeface="Arial" panose="020B0604020202020204" pitchFamily="34" charset="0"/>
            </a:endParaRPr>
          </a:p>
        </p:txBody>
      </p:sp>
      <p:pic>
        <p:nvPicPr>
          <p:cNvPr id="2097157" name="图片 33"/>
          <p:cNvPicPr>
            <a:picLocks noChangeAspect="1"/>
          </p:cNvPicPr>
          <p:nvPr/>
        </p:nvPicPr>
        <p:blipFill>
          <a:blip r:embed="rId5" cstate="print"/>
          <a:stretch>
            <a:fillRect/>
          </a:stretch>
        </p:blipFill>
        <p:spPr>
          <a:xfrm>
            <a:off x="10040941" y="14472"/>
            <a:ext cx="2059340" cy="696169"/>
          </a:xfrm>
          <a:prstGeom prst="rect">
            <a:avLst/>
          </a:prstGeom>
        </p:spPr>
      </p:pic>
      <p:grpSp>
        <p:nvGrpSpPr>
          <p:cNvPr id="22" name="组合 9">
            <a:extLst>
              <a:ext uri="{FF2B5EF4-FFF2-40B4-BE49-F238E27FC236}">
                <a16:creationId xmlns:a16="http://schemas.microsoft.com/office/drawing/2014/main" id="{D2B919C4-1B07-4CED-B68C-DF5176A5A865}"/>
              </a:ext>
            </a:extLst>
          </p:cNvPr>
          <p:cNvGrpSpPr/>
          <p:nvPr/>
        </p:nvGrpSpPr>
        <p:grpSpPr>
          <a:xfrm>
            <a:off x="4879999" y="3133287"/>
            <a:ext cx="660920" cy="644252"/>
            <a:chOff x="5316408" y="1023858"/>
            <a:chExt cx="495689" cy="483189"/>
          </a:xfrm>
        </p:grpSpPr>
        <p:sp>
          <p:nvSpPr>
            <p:cNvPr id="23" name="椭圆 10">
              <a:extLst>
                <a:ext uri="{FF2B5EF4-FFF2-40B4-BE49-F238E27FC236}">
                  <a16:creationId xmlns:a16="http://schemas.microsoft.com/office/drawing/2014/main" id="{011B52B1-D55E-4C8E-B0B9-D1020C537F43}"/>
                </a:ext>
              </a:extLst>
            </p:cNvPr>
            <p:cNvSpPr/>
            <p:nvPr/>
          </p:nvSpPr>
          <p:spPr>
            <a:xfrm>
              <a:off x="5316408" y="1023858"/>
              <a:ext cx="483189" cy="483189"/>
            </a:xfrm>
            <a:prstGeom prst="ellipse">
              <a:avLst/>
            </a:prstGeom>
            <a:solidFill>
              <a:srgbClr val="3457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rgbClr val="85A299"/>
                </a:solidFill>
              </a:endParaRPr>
            </a:p>
          </p:txBody>
        </p:sp>
        <p:sp>
          <p:nvSpPr>
            <p:cNvPr id="24" name="矩形 11">
              <a:extLst>
                <a:ext uri="{FF2B5EF4-FFF2-40B4-BE49-F238E27FC236}">
                  <a16:creationId xmlns:a16="http://schemas.microsoft.com/office/drawing/2014/main" id="{F86F2C12-D207-439A-A2E1-A32919B05F80}"/>
                </a:ext>
              </a:extLst>
            </p:cNvPr>
            <p:cNvSpPr/>
            <p:nvPr/>
          </p:nvSpPr>
          <p:spPr bwMode="auto">
            <a:xfrm>
              <a:off x="5356203" y="1034619"/>
              <a:ext cx="455894" cy="438581"/>
            </a:xfrm>
            <a:prstGeom prst="rect">
              <a:avLst/>
            </a:prstGeom>
            <a:noFill/>
            <a:ln>
              <a:noFill/>
            </a:ln>
          </p:spPr>
          <p:txBody>
            <a:bodyPr wrap="none">
              <a:spAutoFit/>
            </a:bodyPr>
            <a:lstStyle/>
            <a:p>
              <a:pPr algn="ctr"/>
              <a:r>
                <a:rPr lang="en-US" altLang="zh-CN" sz="3200" kern="100" dirty="0">
                  <a:solidFill>
                    <a:schemeClr val="bg1"/>
                  </a:solidFill>
                  <a:latin typeface="+mj-lt"/>
                  <a:ea typeface="微软雅黑" panose="020B0503020204020204" pitchFamily="34" charset="-122"/>
                  <a:cs typeface="Times New Roman" panose="02020603050405020304" pitchFamily="18" charset="0"/>
                </a:rPr>
                <a:t>02</a:t>
              </a:r>
              <a:endParaRPr lang="zh-CN" altLang="en-US" sz="3200" kern="100" dirty="0">
                <a:solidFill>
                  <a:schemeClr val="bg1"/>
                </a:solidFill>
                <a:latin typeface="+mj-lt"/>
                <a:ea typeface="微软雅黑" panose="020B0503020204020204" pitchFamily="34" charset="-122"/>
                <a:cs typeface="Times New Roman" panose="02020603050405020304" pitchFamily="18" charset="0"/>
              </a:endParaRPr>
            </a:p>
          </p:txBody>
        </p:sp>
      </p:grpSp>
      <p:sp>
        <p:nvSpPr>
          <p:cNvPr id="2" name="文本框 1">
            <a:extLst>
              <a:ext uri="{FF2B5EF4-FFF2-40B4-BE49-F238E27FC236}">
                <a16:creationId xmlns:a16="http://schemas.microsoft.com/office/drawing/2014/main" id="{3191D5C9-4DA4-401A-A4B3-DAD1DA440290}"/>
              </a:ext>
            </a:extLst>
          </p:cNvPr>
          <p:cNvSpPr txBox="1"/>
          <p:nvPr/>
        </p:nvSpPr>
        <p:spPr>
          <a:xfrm>
            <a:off x="5562157" y="2110521"/>
            <a:ext cx="3103315" cy="523220"/>
          </a:xfrm>
          <a:prstGeom prst="rect">
            <a:avLst/>
          </a:prstGeom>
          <a:noFill/>
        </p:spPr>
        <p:txBody>
          <a:bodyPr wrap="square" rtlCol="0">
            <a:spAutoFit/>
          </a:bodyPr>
          <a:lstStyle/>
          <a:p>
            <a:r>
              <a:rPr lang="zh-CN" altLang="en-US" sz="2800" b="1" dirty="0">
                <a:latin typeface="Arial" panose="020B0604020202020204" pitchFamily="34" charset="0"/>
                <a:ea typeface="微软雅黑" panose="020B0503020204020204" pitchFamily="34" charset="-122"/>
                <a:cs typeface="Arial" panose="020B0604020202020204" pitchFamily="34" charset="0"/>
              </a:rPr>
              <a:t>背景介绍</a:t>
            </a:r>
          </a:p>
        </p:txBody>
      </p:sp>
      <p:sp>
        <p:nvSpPr>
          <p:cNvPr id="26" name="文本框 25">
            <a:extLst>
              <a:ext uri="{FF2B5EF4-FFF2-40B4-BE49-F238E27FC236}">
                <a16:creationId xmlns:a16="http://schemas.microsoft.com/office/drawing/2014/main" id="{1C3581D4-EEFC-4691-93DE-32AFFC39A23F}"/>
              </a:ext>
            </a:extLst>
          </p:cNvPr>
          <p:cNvSpPr txBox="1"/>
          <p:nvPr/>
        </p:nvSpPr>
        <p:spPr>
          <a:xfrm>
            <a:off x="5562157" y="3253910"/>
            <a:ext cx="3929843" cy="523220"/>
          </a:xfrm>
          <a:prstGeom prst="rect">
            <a:avLst/>
          </a:prstGeom>
          <a:noFill/>
        </p:spPr>
        <p:txBody>
          <a:bodyPr wrap="square" rtlCol="0">
            <a:spAutoFit/>
          </a:bodyPr>
          <a:lstStyle/>
          <a:p>
            <a:r>
              <a:rPr lang="zh-CN" altLang="en-US" sz="2800" b="1" dirty="0">
                <a:latin typeface="Arial" panose="020B0604020202020204" pitchFamily="34" charset="0"/>
                <a:ea typeface="微软雅黑" panose="020B0503020204020204" pitchFamily="34" charset="-122"/>
                <a:cs typeface="Arial" panose="020B0604020202020204" pitchFamily="34" charset="0"/>
              </a:rPr>
              <a:t>方法、设计与仿真验证</a:t>
            </a:r>
          </a:p>
        </p:txBody>
      </p:sp>
      <p:sp>
        <p:nvSpPr>
          <p:cNvPr id="27" name="文本框 26">
            <a:extLst>
              <a:ext uri="{FF2B5EF4-FFF2-40B4-BE49-F238E27FC236}">
                <a16:creationId xmlns:a16="http://schemas.microsoft.com/office/drawing/2014/main" id="{30762AAD-3A59-42DD-ABFB-D73CD2602EDC}"/>
              </a:ext>
            </a:extLst>
          </p:cNvPr>
          <p:cNvSpPr txBox="1"/>
          <p:nvPr/>
        </p:nvSpPr>
        <p:spPr>
          <a:xfrm>
            <a:off x="5522644" y="4518132"/>
            <a:ext cx="3103315" cy="523220"/>
          </a:xfrm>
          <a:prstGeom prst="rect">
            <a:avLst/>
          </a:prstGeom>
          <a:noFill/>
        </p:spPr>
        <p:txBody>
          <a:bodyPr wrap="square" rtlCol="0">
            <a:spAutoFit/>
          </a:bodyPr>
          <a:lstStyle/>
          <a:p>
            <a:r>
              <a:rPr lang="zh-CN" altLang="en-US" sz="2800" b="1" dirty="0">
                <a:latin typeface="Arial" panose="020B0604020202020204" pitchFamily="34" charset="0"/>
                <a:ea typeface="微软雅黑" panose="020B0503020204020204" pitchFamily="34" charset="-122"/>
                <a:cs typeface="Arial" panose="020B0604020202020204" pitchFamily="34" charset="0"/>
              </a:rPr>
              <a:t>未来计划与展望</a:t>
            </a:r>
          </a:p>
        </p:txBody>
      </p:sp>
      <p:sp>
        <p:nvSpPr>
          <p:cNvPr id="28" name="灯片编号占位符 2">
            <a:extLst>
              <a:ext uri="{FF2B5EF4-FFF2-40B4-BE49-F238E27FC236}">
                <a16:creationId xmlns:a16="http://schemas.microsoft.com/office/drawing/2014/main" id="{E814B9FC-44EE-4BF4-9D8A-52A2C47BAACD}"/>
              </a:ext>
            </a:extLst>
          </p:cNvPr>
          <p:cNvSpPr>
            <a:spLocks noGrp="1"/>
          </p:cNvSpPr>
          <p:nvPr>
            <p:ph type="sldNum" sz="quarter" idx="12"/>
          </p:nvPr>
        </p:nvSpPr>
        <p:spPr>
          <a:xfrm>
            <a:off x="9492000" y="6541200"/>
            <a:ext cx="2700000" cy="316800"/>
          </a:xfrm>
        </p:spPr>
        <p:txBody>
          <a:bodyPr>
            <a:normAutofit/>
          </a:bodyPr>
          <a:lstStyle/>
          <a:p>
            <a:fld id="{49AE70B2-8BF9-45C0-BB95-33D1B9D3A854}" type="slidenum">
              <a:rPr lang="zh-CN" altLang="en-US" smtClean="0"/>
              <a:pPr/>
              <a:t>2</a:t>
            </a:fld>
            <a:endParaRPr lang="zh-CN" alt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635521" y="212345"/>
            <a:ext cx="3631679" cy="584775"/>
          </a:xfrm>
          <a:prstGeom prst="rect">
            <a:avLst/>
          </a:prstGeom>
        </p:spPr>
        <p:txBody>
          <a:bodyPr wrap="square">
            <a:spAutoFit/>
          </a:bodyPr>
          <a:lstStyle/>
          <a:p>
            <a:r>
              <a:rPr lang="en-US" altLang="zh-CN" sz="3200" b="1" spc="300" dirty="0">
                <a:latin typeface="微软雅黑" panose="020B0503020204020204" charset="-122"/>
                <a:ea typeface="微软雅黑" panose="020B0503020204020204" charset="-122"/>
              </a:rPr>
              <a:t>1.1</a:t>
            </a:r>
            <a:r>
              <a:rPr lang="zh-CN" altLang="en-US" sz="3200" b="1" spc="300" dirty="0">
                <a:latin typeface="微软雅黑" panose="020B0503020204020204" charset="-122"/>
                <a:ea typeface="微软雅黑" panose="020B0503020204020204" charset="-122"/>
              </a:rPr>
              <a:t>质子治疗简介</a:t>
            </a:r>
          </a:p>
        </p:txBody>
      </p:sp>
      <p:pic>
        <p:nvPicPr>
          <p:cNvPr id="32" name="图片 1">
            <a:extLst>
              <a:ext uri="{FF2B5EF4-FFF2-40B4-BE49-F238E27FC236}">
                <a16:creationId xmlns:a16="http://schemas.microsoft.com/office/drawing/2014/main" id="{19F0C962-3D01-4061-9922-EC4B35DB80BC}"/>
              </a:ext>
            </a:extLst>
          </p:cNvPr>
          <p:cNvPicPr>
            <a:picLocks noChangeAspect="1"/>
          </p:cNvPicPr>
          <p:nvPr/>
        </p:nvPicPr>
        <p:blipFill>
          <a:blip r:embed="rId4" cstate="print"/>
          <a:stretch>
            <a:fillRect/>
          </a:stretch>
        </p:blipFill>
        <p:spPr>
          <a:xfrm>
            <a:off x="10044112" y="66375"/>
            <a:ext cx="2060209" cy="696463"/>
          </a:xfrm>
          <a:prstGeom prst="rect">
            <a:avLst/>
          </a:prstGeom>
        </p:spPr>
      </p:pic>
      <p:grpSp>
        <p:nvGrpSpPr>
          <p:cNvPr id="33" name="组合 2">
            <a:extLst>
              <a:ext uri="{FF2B5EF4-FFF2-40B4-BE49-F238E27FC236}">
                <a16:creationId xmlns:a16="http://schemas.microsoft.com/office/drawing/2014/main" id="{291A70EB-8460-4CBE-BECF-EEAD7A3FE6B4}"/>
              </a:ext>
            </a:extLst>
          </p:cNvPr>
          <p:cNvGrpSpPr/>
          <p:nvPr/>
        </p:nvGrpSpPr>
        <p:grpSpPr>
          <a:xfrm flipH="1">
            <a:off x="0" y="168737"/>
            <a:ext cx="620110" cy="953739"/>
            <a:chOff x="3054828" y="607481"/>
            <a:chExt cx="474380" cy="1417783"/>
          </a:xfrm>
          <a:gradFill flip="none" rotWithShape="1">
            <a:gsLst>
              <a:gs pos="5000">
                <a:schemeClr val="accent5">
                  <a:lumMod val="75000"/>
                </a:schemeClr>
              </a:gs>
              <a:gs pos="56000">
                <a:schemeClr val="accent5">
                  <a:lumMod val="40000"/>
                  <a:lumOff val="60000"/>
                </a:schemeClr>
              </a:gs>
              <a:gs pos="80000">
                <a:schemeClr val="accent5">
                  <a:lumMod val="20000"/>
                  <a:lumOff val="80000"/>
                </a:schemeClr>
              </a:gs>
              <a:gs pos="100000">
                <a:schemeClr val="accent1">
                  <a:lumMod val="40000"/>
                  <a:lumOff val="60000"/>
                </a:schemeClr>
              </a:gs>
            </a:gsLst>
            <a:lin ang="2700000" scaled="1"/>
          </a:gradFill>
        </p:grpSpPr>
        <p:sp>
          <p:nvSpPr>
            <p:cNvPr id="35" name="平行四边形 4">
              <a:extLst>
                <a:ext uri="{FF2B5EF4-FFF2-40B4-BE49-F238E27FC236}">
                  <a16:creationId xmlns:a16="http://schemas.microsoft.com/office/drawing/2014/main" id="{FCBA91A7-A318-4035-9EA1-19E409025DA4}"/>
                </a:ext>
              </a:extLst>
            </p:cNvPr>
            <p:cNvSpPr/>
            <p:nvPr/>
          </p:nvSpPr>
          <p:spPr>
            <a:xfrm rot="5400000" flipH="1" flipV="1">
              <a:off x="2843643" y="1339700"/>
              <a:ext cx="896749" cy="474380"/>
            </a:xfrm>
            <a:custGeom>
              <a:avLst/>
              <a:gdLst>
                <a:gd name="connsiteX0" fmla="*/ 0 w 1515534"/>
                <a:gd name="connsiteY0" fmla="*/ 1540933 h 1540933"/>
                <a:gd name="connsiteX1" fmla="*/ 802218 w 1515534"/>
                <a:gd name="connsiteY1" fmla="*/ 0 h 1540933"/>
                <a:gd name="connsiteX2" fmla="*/ 1515534 w 1515534"/>
                <a:gd name="connsiteY2" fmla="*/ 0 h 1540933"/>
                <a:gd name="connsiteX3" fmla="*/ 713316 w 1515534"/>
                <a:gd name="connsiteY3" fmla="*/ 1540933 h 1540933"/>
                <a:gd name="connsiteX4" fmla="*/ 0 w 1515534"/>
                <a:gd name="connsiteY4" fmla="*/ 1540933 h 1540933"/>
                <a:gd name="connsiteX0" fmla="*/ 0 w 1515534"/>
                <a:gd name="connsiteY0" fmla="*/ 1540933 h 1540936"/>
                <a:gd name="connsiteX1" fmla="*/ 802218 w 1515534"/>
                <a:gd name="connsiteY1" fmla="*/ 0 h 1540936"/>
                <a:gd name="connsiteX2" fmla="*/ 1515534 w 1515534"/>
                <a:gd name="connsiteY2" fmla="*/ 0 h 1540936"/>
                <a:gd name="connsiteX3" fmla="*/ 823386 w 1515534"/>
                <a:gd name="connsiteY3" fmla="*/ 1540936 h 1540936"/>
                <a:gd name="connsiteX4" fmla="*/ 0 w 1515534"/>
                <a:gd name="connsiteY4" fmla="*/ 1540933 h 1540936"/>
                <a:gd name="connsiteX0" fmla="*/ 0 w 1794934"/>
                <a:gd name="connsiteY0" fmla="*/ 1540933 h 1540936"/>
                <a:gd name="connsiteX1" fmla="*/ 802218 w 1794934"/>
                <a:gd name="connsiteY1" fmla="*/ 0 h 1540936"/>
                <a:gd name="connsiteX2" fmla="*/ 1794934 w 1794934"/>
                <a:gd name="connsiteY2" fmla="*/ 609600 h 1540936"/>
                <a:gd name="connsiteX3" fmla="*/ 823386 w 1794934"/>
                <a:gd name="connsiteY3" fmla="*/ 1540936 h 1540936"/>
                <a:gd name="connsiteX4" fmla="*/ 0 w 1794934"/>
                <a:gd name="connsiteY4" fmla="*/ 1540933 h 1540936"/>
                <a:gd name="connsiteX0" fmla="*/ 0 w 1794934"/>
                <a:gd name="connsiteY0" fmla="*/ 931333 h 931336"/>
                <a:gd name="connsiteX1" fmla="*/ 785284 w 1794934"/>
                <a:gd name="connsiteY1" fmla="*/ 42333 h 931336"/>
                <a:gd name="connsiteX2" fmla="*/ 1794934 w 1794934"/>
                <a:gd name="connsiteY2" fmla="*/ 0 h 931336"/>
                <a:gd name="connsiteX3" fmla="*/ 823386 w 1794934"/>
                <a:gd name="connsiteY3" fmla="*/ 931336 h 931336"/>
                <a:gd name="connsiteX4" fmla="*/ 0 w 1794934"/>
                <a:gd name="connsiteY4" fmla="*/ 931333 h 931336"/>
                <a:gd name="connsiteX0" fmla="*/ 0 w 1794934"/>
                <a:gd name="connsiteY0" fmla="*/ 931333 h 931336"/>
                <a:gd name="connsiteX1" fmla="*/ 912284 w 1794934"/>
                <a:gd name="connsiteY1" fmla="*/ 16933 h 931336"/>
                <a:gd name="connsiteX2" fmla="*/ 1794934 w 1794934"/>
                <a:gd name="connsiteY2" fmla="*/ 0 h 931336"/>
                <a:gd name="connsiteX3" fmla="*/ 823386 w 1794934"/>
                <a:gd name="connsiteY3" fmla="*/ 931336 h 931336"/>
                <a:gd name="connsiteX4" fmla="*/ 0 w 1794934"/>
                <a:gd name="connsiteY4" fmla="*/ 931333 h 931336"/>
                <a:gd name="connsiteX0" fmla="*/ 0 w 1778000"/>
                <a:gd name="connsiteY0" fmla="*/ 931333 h 931336"/>
                <a:gd name="connsiteX1" fmla="*/ 895350 w 1778000"/>
                <a:gd name="connsiteY1" fmla="*/ 16933 h 931336"/>
                <a:gd name="connsiteX2" fmla="*/ 1778000 w 1778000"/>
                <a:gd name="connsiteY2" fmla="*/ 0 h 931336"/>
                <a:gd name="connsiteX3" fmla="*/ 806452 w 1778000"/>
                <a:gd name="connsiteY3" fmla="*/ 931336 h 931336"/>
                <a:gd name="connsiteX4" fmla="*/ 0 w 1778000"/>
                <a:gd name="connsiteY4" fmla="*/ 931333 h 931336"/>
                <a:gd name="connsiteX0" fmla="*/ 0 w 1778000"/>
                <a:gd name="connsiteY0" fmla="*/ 905933 h 931336"/>
                <a:gd name="connsiteX1" fmla="*/ 895350 w 1778000"/>
                <a:gd name="connsiteY1" fmla="*/ 16933 h 931336"/>
                <a:gd name="connsiteX2" fmla="*/ 1778000 w 1778000"/>
                <a:gd name="connsiteY2" fmla="*/ 0 h 931336"/>
                <a:gd name="connsiteX3" fmla="*/ 806452 w 1778000"/>
                <a:gd name="connsiteY3" fmla="*/ 931336 h 931336"/>
                <a:gd name="connsiteX4" fmla="*/ 0 w 1778000"/>
                <a:gd name="connsiteY4" fmla="*/ 905933 h 931336"/>
                <a:gd name="connsiteX0" fmla="*/ 0 w 1778000"/>
                <a:gd name="connsiteY0" fmla="*/ 905933 h 931336"/>
                <a:gd name="connsiteX1" fmla="*/ 895350 w 1778000"/>
                <a:gd name="connsiteY1" fmla="*/ 8466 h 931336"/>
                <a:gd name="connsiteX2" fmla="*/ 1778000 w 1778000"/>
                <a:gd name="connsiteY2" fmla="*/ 0 h 931336"/>
                <a:gd name="connsiteX3" fmla="*/ 806452 w 1778000"/>
                <a:gd name="connsiteY3" fmla="*/ 931336 h 931336"/>
                <a:gd name="connsiteX4" fmla="*/ 0 w 1778000"/>
                <a:gd name="connsiteY4" fmla="*/ 905933 h 931336"/>
                <a:gd name="connsiteX0" fmla="*/ 0 w 1778000"/>
                <a:gd name="connsiteY0" fmla="*/ 905933 h 931336"/>
                <a:gd name="connsiteX1" fmla="*/ 895350 w 1778000"/>
                <a:gd name="connsiteY1" fmla="*/ 8466 h 931336"/>
                <a:gd name="connsiteX2" fmla="*/ 1778000 w 1778000"/>
                <a:gd name="connsiteY2" fmla="*/ 0 h 931336"/>
                <a:gd name="connsiteX3" fmla="*/ 814919 w 1778000"/>
                <a:gd name="connsiteY3" fmla="*/ 931336 h 931336"/>
                <a:gd name="connsiteX4" fmla="*/ 0 w 1778000"/>
                <a:gd name="connsiteY4" fmla="*/ 905933 h 931336"/>
                <a:gd name="connsiteX0" fmla="*/ 0 w 1778000"/>
                <a:gd name="connsiteY0" fmla="*/ 931333 h 931336"/>
                <a:gd name="connsiteX1" fmla="*/ 895350 w 1778000"/>
                <a:gd name="connsiteY1" fmla="*/ 8466 h 931336"/>
                <a:gd name="connsiteX2" fmla="*/ 1778000 w 1778000"/>
                <a:gd name="connsiteY2" fmla="*/ 0 h 931336"/>
                <a:gd name="connsiteX3" fmla="*/ 814919 w 1778000"/>
                <a:gd name="connsiteY3" fmla="*/ 931336 h 931336"/>
                <a:gd name="connsiteX4" fmla="*/ 0 w 1778000"/>
                <a:gd name="connsiteY4" fmla="*/ 931333 h 931336"/>
                <a:gd name="connsiteX0" fmla="*/ 0 w 1778000"/>
                <a:gd name="connsiteY0" fmla="*/ 931333 h 931336"/>
                <a:gd name="connsiteX1" fmla="*/ 895350 w 1778000"/>
                <a:gd name="connsiteY1" fmla="*/ 8466 h 931336"/>
                <a:gd name="connsiteX2" fmla="*/ 1778000 w 1778000"/>
                <a:gd name="connsiteY2" fmla="*/ 0 h 931336"/>
                <a:gd name="connsiteX3" fmla="*/ 814919 w 1778000"/>
                <a:gd name="connsiteY3" fmla="*/ 931336 h 931336"/>
                <a:gd name="connsiteX4" fmla="*/ 0 w 1778000"/>
                <a:gd name="connsiteY4" fmla="*/ 931333 h 931336"/>
                <a:gd name="connsiteX0" fmla="*/ 0 w 1778000"/>
                <a:gd name="connsiteY0" fmla="*/ 932309 h 932312"/>
                <a:gd name="connsiteX1" fmla="*/ 914403 w 1778000"/>
                <a:gd name="connsiteY1" fmla="*/ 0 h 932312"/>
                <a:gd name="connsiteX2" fmla="*/ 1778000 w 1778000"/>
                <a:gd name="connsiteY2" fmla="*/ 976 h 932312"/>
                <a:gd name="connsiteX3" fmla="*/ 814919 w 1778000"/>
                <a:gd name="connsiteY3" fmla="*/ 932312 h 932312"/>
                <a:gd name="connsiteX4" fmla="*/ 0 w 1778000"/>
                <a:gd name="connsiteY4" fmla="*/ 932309 h 9323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8000" h="932312">
                  <a:moveTo>
                    <a:pt x="0" y="932309"/>
                  </a:moveTo>
                  <a:cubicBezTo>
                    <a:pt x="298450" y="616221"/>
                    <a:pt x="615953" y="307622"/>
                    <a:pt x="914403" y="0"/>
                  </a:cubicBezTo>
                  <a:lnTo>
                    <a:pt x="1778000" y="976"/>
                  </a:lnTo>
                  <a:lnTo>
                    <a:pt x="814919" y="932312"/>
                  </a:lnTo>
                  <a:lnTo>
                    <a:pt x="0" y="932309"/>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Times New Roman" panose="02020603050405020304" pitchFamily="18" charset="0"/>
                <a:cs typeface="Times New Roman" panose="02020603050405020304" pitchFamily="18" charset="0"/>
              </a:endParaRPr>
            </a:p>
          </p:txBody>
        </p:sp>
        <p:sp>
          <p:nvSpPr>
            <p:cNvPr id="36" name="平行四边形 4">
              <a:extLst>
                <a:ext uri="{FF2B5EF4-FFF2-40B4-BE49-F238E27FC236}">
                  <a16:creationId xmlns:a16="http://schemas.microsoft.com/office/drawing/2014/main" id="{8A2012E8-F554-400A-A4EC-ABDC126FD265}"/>
                </a:ext>
              </a:extLst>
            </p:cNvPr>
            <p:cNvSpPr/>
            <p:nvPr/>
          </p:nvSpPr>
          <p:spPr>
            <a:xfrm rot="16200000" flipV="1">
              <a:off x="2811287" y="851023"/>
              <a:ext cx="960966" cy="473881"/>
            </a:xfrm>
            <a:custGeom>
              <a:avLst/>
              <a:gdLst>
                <a:gd name="connsiteX0" fmla="*/ 0 w 1515534"/>
                <a:gd name="connsiteY0" fmla="*/ 1540933 h 1540933"/>
                <a:gd name="connsiteX1" fmla="*/ 802218 w 1515534"/>
                <a:gd name="connsiteY1" fmla="*/ 0 h 1540933"/>
                <a:gd name="connsiteX2" fmla="*/ 1515534 w 1515534"/>
                <a:gd name="connsiteY2" fmla="*/ 0 h 1540933"/>
                <a:gd name="connsiteX3" fmla="*/ 713316 w 1515534"/>
                <a:gd name="connsiteY3" fmla="*/ 1540933 h 1540933"/>
                <a:gd name="connsiteX4" fmla="*/ 0 w 1515534"/>
                <a:gd name="connsiteY4" fmla="*/ 1540933 h 1540933"/>
                <a:gd name="connsiteX0" fmla="*/ 0 w 1515534"/>
                <a:gd name="connsiteY0" fmla="*/ 1540933 h 1540936"/>
                <a:gd name="connsiteX1" fmla="*/ 802218 w 1515534"/>
                <a:gd name="connsiteY1" fmla="*/ 0 h 1540936"/>
                <a:gd name="connsiteX2" fmla="*/ 1515534 w 1515534"/>
                <a:gd name="connsiteY2" fmla="*/ 0 h 1540936"/>
                <a:gd name="connsiteX3" fmla="*/ 823386 w 1515534"/>
                <a:gd name="connsiteY3" fmla="*/ 1540936 h 1540936"/>
                <a:gd name="connsiteX4" fmla="*/ 0 w 1515534"/>
                <a:gd name="connsiteY4" fmla="*/ 1540933 h 1540936"/>
                <a:gd name="connsiteX0" fmla="*/ 0 w 1794934"/>
                <a:gd name="connsiteY0" fmla="*/ 1540933 h 1540936"/>
                <a:gd name="connsiteX1" fmla="*/ 802218 w 1794934"/>
                <a:gd name="connsiteY1" fmla="*/ 0 h 1540936"/>
                <a:gd name="connsiteX2" fmla="*/ 1794934 w 1794934"/>
                <a:gd name="connsiteY2" fmla="*/ 609600 h 1540936"/>
                <a:gd name="connsiteX3" fmla="*/ 823386 w 1794934"/>
                <a:gd name="connsiteY3" fmla="*/ 1540936 h 1540936"/>
                <a:gd name="connsiteX4" fmla="*/ 0 w 1794934"/>
                <a:gd name="connsiteY4" fmla="*/ 1540933 h 1540936"/>
                <a:gd name="connsiteX0" fmla="*/ 0 w 1794934"/>
                <a:gd name="connsiteY0" fmla="*/ 931333 h 931336"/>
                <a:gd name="connsiteX1" fmla="*/ 785284 w 1794934"/>
                <a:gd name="connsiteY1" fmla="*/ 42333 h 931336"/>
                <a:gd name="connsiteX2" fmla="*/ 1794934 w 1794934"/>
                <a:gd name="connsiteY2" fmla="*/ 0 h 931336"/>
                <a:gd name="connsiteX3" fmla="*/ 823386 w 1794934"/>
                <a:gd name="connsiteY3" fmla="*/ 931336 h 931336"/>
                <a:gd name="connsiteX4" fmla="*/ 0 w 1794934"/>
                <a:gd name="connsiteY4" fmla="*/ 931333 h 931336"/>
                <a:gd name="connsiteX0" fmla="*/ 0 w 1794934"/>
                <a:gd name="connsiteY0" fmla="*/ 931333 h 931336"/>
                <a:gd name="connsiteX1" fmla="*/ 912284 w 1794934"/>
                <a:gd name="connsiteY1" fmla="*/ 16933 h 931336"/>
                <a:gd name="connsiteX2" fmla="*/ 1794934 w 1794934"/>
                <a:gd name="connsiteY2" fmla="*/ 0 h 931336"/>
                <a:gd name="connsiteX3" fmla="*/ 823386 w 1794934"/>
                <a:gd name="connsiteY3" fmla="*/ 931336 h 931336"/>
                <a:gd name="connsiteX4" fmla="*/ 0 w 1794934"/>
                <a:gd name="connsiteY4" fmla="*/ 931333 h 931336"/>
                <a:gd name="connsiteX0" fmla="*/ 0 w 1778000"/>
                <a:gd name="connsiteY0" fmla="*/ 931333 h 931336"/>
                <a:gd name="connsiteX1" fmla="*/ 895350 w 1778000"/>
                <a:gd name="connsiteY1" fmla="*/ 16933 h 931336"/>
                <a:gd name="connsiteX2" fmla="*/ 1778000 w 1778000"/>
                <a:gd name="connsiteY2" fmla="*/ 0 h 931336"/>
                <a:gd name="connsiteX3" fmla="*/ 806452 w 1778000"/>
                <a:gd name="connsiteY3" fmla="*/ 931336 h 931336"/>
                <a:gd name="connsiteX4" fmla="*/ 0 w 1778000"/>
                <a:gd name="connsiteY4" fmla="*/ 931333 h 931336"/>
                <a:gd name="connsiteX0" fmla="*/ 0 w 1778000"/>
                <a:gd name="connsiteY0" fmla="*/ 905933 h 931336"/>
                <a:gd name="connsiteX1" fmla="*/ 895350 w 1778000"/>
                <a:gd name="connsiteY1" fmla="*/ 16933 h 931336"/>
                <a:gd name="connsiteX2" fmla="*/ 1778000 w 1778000"/>
                <a:gd name="connsiteY2" fmla="*/ 0 h 931336"/>
                <a:gd name="connsiteX3" fmla="*/ 806452 w 1778000"/>
                <a:gd name="connsiteY3" fmla="*/ 931336 h 931336"/>
                <a:gd name="connsiteX4" fmla="*/ 0 w 1778000"/>
                <a:gd name="connsiteY4" fmla="*/ 905933 h 931336"/>
                <a:gd name="connsiteX0" fmla="*/ 0 w 1778000"/>
                <a:gd name="connsiteY0" fmla="*/ 905933 h 931336"/>
                <a:gd name="connsiteX1" fmla="*/ 895350 w 1778000"/>
                <a:gd name="connsiteY1" fmla="*/ 8466 h 931336"/>
                <a:gd name="connsiteX2" fmla="*/ 1778000 w 1778000"/>
                <a:gd name="connsiteY2" fmla="*/ 0 h 931336"/>
                <a:gd name="connsiteX3" fmla="*/ 806452 w 1778000"/>
                <a:gd name="connsiteY3" fmla="*/ 931336 h 931336"/>
                <a:gd name="connsiteX4" fmla="*/ 0 w 1778000"/>
                <a:gd name="connsiteY4" fmla="*/ 905933 h 931336"/>
                <a:gd name="connsiteX0" fmla="*/ 0 w 1778000"/>
                <a:gd name="connsiteY0" fmla="*/ 905933 h 931336"/>
                <a:gd name="connsiteX1" fmla="*/ 895350 w 1778000"/>
                <a:gd name="connsiteY1" fmla="*/ 8466 h 931336"/>
                <a:gd name="connsiteX2" fmla="*/ 1778000 w 1778000"/>
                <a:gd name="connsiteY2" fmla="*/ 0 h 931336"/>
                <a:gd name="connsiteX3" fmla="*/ 814919 w 1778000"/>
                <a:gd name="connsiteY3" fmla="*/ 931336 h 931336"/>
                <a:gd name="connsiteX4" fmla="*/ 0 w 1778000"/>
                <a:gd name="connsiteY4" fmla="*/ 905933 h 931336"/>
                <a:gd name="connsiteX0" fmla="*/ 0 w 1778000"/>
                <a:gd name="connsiteY0" fmla="*/ 931333 h 931336"/>
                <a:gd name="connsiteX1" fmla="*/ 895350 w 1778000"/>
                <a:gd name="connsiteY1" fmla="*/ 8466 h 931336"/>
                <a:gd name="connsiteX2" fmla="*/ 1778000 w 1778000"/>
                <a:gd name="connsiteY2" fmla="*/ 0 h 931336"/>
                <a:gd name="connsiteX3" fmla="*/ 814919 w 1778000"/>
                <a:gd name="connsiteY3" fmla="*/ 931336 h 931336"/>
                <a:gd name="connsiteX4" fmla="*/ 0 w 1778000"/>
                <a:gd name="connsiteY4" fmla="*/ 931333 h 931336"/>
                <a:gd name="connsiteX0" fmla="*/ 0 w 1778000"/>
                <a:gd name="connsiteY0" fmla="*/ 931333 h 931336"/>
                <a:gd name="connsiteX1" fmla="*/ 895350 w 1778000"/>
                <a:gd name="connsiteY1" fmla="*/ 8466 h 931336"/>
                <a:gd name="connsiteX2" fmla="*/ 1778000 w 1778000"/>
                <a:gd name="connsiteY2" fmla="*/ 0 h 931336"/>
                <a:gd name="connsiteX3" fmla="*/ 814919 w 1778000"/>
                <a:gd name="connsiteY3" fmla="*/ 931336 h 931336"/>
                <a:gd name="connsiteX4" fmla="*/ 0 w 1778000"/>
                <a:gd name="connsiteY4" fmla="*/ 931333 h 9313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8000" h="931336">
                  <a:moveTo>
                    <a:pt x="0" y="931333"/>
                  </a:moveTo>
                  <a:cubicBezTo>
                    <a:pt x="298450" y="615245"/>
                    <a:pt x="596900" y="316088"/>
                    <a:pt x="895350" y="8466"/>
                  </a:cubicBezTo>
                  <a:lnTo>
                    <a:pt x="1778000" y="0"/>
                  </a:lnTo>
                  <a:lnTo>
                    <a:pt x="814919" y="931336"/>
                  </a:lnTo>
                  <a:lnTo>
                    <a:pt x="0" y="931333"/>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grpSp>
      <p:cxnSp>
        <p:nvCxnSpPr>
          <p:cNvPr id="37" name="直接连接符 7">
            <a:extLst>
              <a:ext uri="{FF2B5EF4-FFF2-40B4-BE49-F238E27FC236}">
                <a16:creationId xmlns:a16="http://schemas.microsoft.com/office/drawing/2014/main" id="{00B4D813-5EC9-41CE-A2A6-26830471A7B7}"/>
              </a:ext>
            </a:extLst>
          </p:cNvPr>
          <p:cNvCxnSpPr>
            <a:cxnSpLocks/>
          </p:cNvCxnSpPr>
          <p:nvPr/>
        </p:nvCxnSpPr>
        <p:spPr>
          <a:xfrm>
            <a:off x="620110" y="807291"/>
            <a:ext cx="11371262" cy="0"/>
          </a:xfrm>
          <a:prstGeom prst="line">
            <a:avLst/>
          </a:prstGeom>
          <a:ln>
            <a:solidFill>
              <a:srgbClr val="5B7899"/>
            </a:solidFill>
          </a:ln>
        </p:spPr>
        <p:style>
          <a:lnRef idx="3">
            <a:schemeClr val="accent1"/>
          </a:lnRef>
          <a:fillRef idx="0">
            <a:schemeClr val="accent1"/>
          </a:fillRef>
          <a:effectRef idx="2">
            <a:schemeClr val="accent1"/>
          </a:effectRef>
          <a:fontRef idx="minor">
            <a:schemeClr val="tx1"/>
          </a:fontRef>
        </p:style>
      </p:cxnSp>
      <p:pic>
        <p:nvPicPr>
          <p:cNvPr id="7" name="图片 6">
            <a:extLst>
              <a:ext uri="{FF2B5EF4-FFF2-40B4-BE49-F238E27FC236}">
                <a16:creationId xmlns:a16="http://schemas.microsoft.com/office/drawing/2014/main" id="{D85C1E1D-A206-4ADE-B2C6-82C85C67443D}"/>
              </a:ext>
            </a:extLst>
          </p:cNvPr>
          <p:cNvPicPr>
            <a:picLocks noChangeAspect="1"/>
          </p:cNvPicPr>
          <p:nvPr/>
        </p:nvPicPr>
        <p:blipFill>
          <a:blip r:embed="rId5"/>
          <a:stretch>
            <a:fillRect/>
          </a:stretch>
        </p:blipFill>
        <p:spPr>
          <a:xfrm>
            <a:off x="3744853" y="3559357"/>
            <a:ext cx="3090458" cy="2855644"/>
          </a:xfrm>
          <a:prstGeom prst="rect">
            <a:avLst/>
          </a:prstGeom>
        </p:spPr>
      </p:pic>
      <p:pic>
        <p:nvPicPr>
          <p:cNvPr id="9" name="图片 8">
            <a:extLst>
              <a:ext uri="{FF2B5EF4-FFF2-40B4-BE49-F238E27FC236}">
                <a16:creationId xmlns:a16="http://schemas.microsoft.com/office/drawing/2014/main" id="{7A3B63F4-143A-43F1-B454-709114463F71}"/>
              </a:ext>
            </a:extLst>
          </p:cNvPr>
          <p:cNvPicPr>
            <a:picLocks noChangeAspect="1"/>
          </p:cNvPicPr>
          <p:nvPr/>
        </p:nvPicPr>
        <p:blipFill>
          <a:blip r:embed="rId6"/>
          <a:stretch>
            <a:fillRect/>
          </a:stretch>
        </p:blipFill>
        <p:spPr>
          <a:xfrm>
            <a:off x="110390" y="3827204"/>
            <a:ext cx="3393833" cy="2101987"/>
          </a:xfrm>
          <a:prstGeom prst="rect">
            <a:avLst/>
          </a:prstGeom>
        </p:spPr>
      </p:pic>
      <p:sp>
        <p:nvSpPr>
          <p:cNvPr id="41" name="灯片编号占位符 2">
            <a:extLst>
              <a:ext uri="{FF2B5EF4-FFF2-40B4-BE49-F238E27FC236}">
                <a16:creationId xmlns:a16="http://schemas.microsoft.com/office/drawing/2014/main" id="{CD018CFA-688C-4727-8C14-393751056FC3}"/>
              </a:ext>
            </a:extLst>
          </p:cNvPr>
          <p:cNvSpPr>
            <a:spLocks noGrp="1"/>
          </p:cNvSpPr>
          <p:nvPr>
            <p:ph type="sldNum" sz="quarter" idx="12"/>
          </p:nvPr>
        </p:nvSpPr>
        <p:spPr>
          <a:xfrm>
            <a:off x="9492000" y="6158428"/>
            <a:ext cx="2700000" cy="316800"/>
          </a:xfrm>
        </p:spPr>
        <p:txBody>
          <a:bodyPr>
            <a:normAutofit/>
          </a:bodyPr>
          <a:lstStyle/>
          <a:p>
            <a:fld id="{49AE70B2-8BF9-45C0-BB95-33D1B9D3A854}" type="slidenum">
              <a:rPr lang="zh-CN" altLang="en-US" smtClean="0"/>
              <a:pPr/>
              <a:t>3</a:t>
            </a:fld>
            <a:endParaRPr lang="zh-CN" altLang="en-US" dirty="0"/>
          </a:p>
        </p:txBody>
      </p:sp>
      <p:pic>
        <p:nvPicPr>
          <p:cNvPr id="12" name="图片 11">
            <a:extLst>
              <a:ext uri="{FF2B5EF4-FFF2-40B4-BE49-F238E27FC236}">
                <a16:creationId xmlns:a16="http://schemas.microsoft.com/office/drawing/2014/main" id="{A3D61347-4874-4088-9E71-1A1CCC5DFB90}"/>
              </a:ext>
            </a:extLst>
          </p:cNvPr>
          <p:cNvPicPr>
            <a:picLocks noChangeAspect="1"/>
          </p:cNvPicPr>
          <p:nvPr/>
        </p:nvPicPr>
        <p:blipFill>
          <a:blip r:embed="rId7"/>
          <a:stretch>
            <a:fillRect/>
          </a:stretch>
        </p:blipFill>
        <p:spPr>
          <a:xfrm>
            <a:off x="6901919" y="3600385"/>
            <a:ext cx="5060246" cy="2476857"/>
          </a:xfrm>
          <a:prstGeom prst="rect">
            <a:avLst/>
          </a:prstGeom>
        </p:spPr>
      </p:pic>
      <p:sp>
        <p:nvSpPr>
          <p:cNvPr id="30" name="文本框 29">
            <a:extLst>
              <a:ext uri="{FF2B5EF4-FFF2-40B4-BE49-F238E27FC236}">
                <a16:creationId xmlns:a16="http://schemas.microsoft.com/office/drawing/2014/main" id="{5ADD93F9-563D-459E-9781-5EAC1A86D20C}"/>
              </a:ext>
            </a:extLst>
          </p:cNvPr>
          <p:cNvSpPr txBox="1"/>
          <p:nvPr/>
        </p:nvSpPr>
        <p:spPr>
          <a:xfrm>
            <a:off x="410369" y="1385926"/>
            <a:ext cx="11371261" cy="1422441"/>
          </a:xfrm>
          <a:prstGeom prst="rect">
            <a:avLst/>
          </a:prstGeom>
          <a:noFill/>
        </p:spPr>
        <p:txBody>
          <a:bodyPr wrap="square">
            <a:spAutoFit/>
          </a:bodyPr>
          <a:lstStyle/>
          <a:p>
            <a:pPr>
              <a:lnSpc>
                <a:spcPct val="150000"/>
              </a:lnSpc>
            </a:pPr>
            <a:r>
              <a:rPr lang="zh-CN" altLang="en-US" sz="2000" b="1" dirty="0">
                <a:latin typeface="Arial" panose="020B0604020202020204" pitchFamily="34" charset="0"/>
                <a:ea typeface="微软雅黑" panose="020B0503020204020204" pitchFamily="34" charset="-122"/>
                <a:cs typeface="Arial" panose="020B0604020202020204" pitchFamily="34" charset="0"/>
              </a:rPr>
              <a:t>        质子治疗是一种先进的精准放射治疗技术。与传统光子放疗相比，质子束具有独特的</a:t>
            </a:r>
            <a:r>
              <a:rPr lang="zh-CN" altLang="en-US" sz="2000" b="1" dirty="0">
                <a:solidFill>
                  <a:srgbClr val="FF0000"/>
                </a:solidFill>
                <a:latin typeface="Arial" panose="020B0604020202020204" pitchFamily="34" charset="0"/>
                <a:ea typeface="微软雅黑" panose="020B0503020204020204" pitchFamily="34" charset="-122"/>
                <a:cs typeface="Arial" panose="020B0604020202020204" pitchFamily="34" charset="0"/>
              </a:rPr>
              <a:t>布拉格峰</a:t>
            </a:r>
            <a:r>
              <a:rPr lang="zh-CN" altLang="en-US" sz="2000" b="1" dirty="0">
                <a:latin typeface="Arial" panose="020B0604020202020204" pitchFamily="34" charset="0"/>
                <a:ea typeface="微软雅黑" panose="020B0503020204020204" pitchFamily="34" charset="-122"/>
                <a:cs typeface="Arial" panose="020B0604020202020204" pitchFamily="34" charset="0"/>
              </a:rPr>
              <a:t>剂量分布特性，能够将辐射剂量更集中地沉积于肿瘤靶区，同时减少对周围正常组织和重要器官的损伤，在提高治疗精准度、降低放疗副作用等方面具有显著优势，是现代肿瘤放射治疗的重要发展方向</a:t>
            </a:r>
          </a:p>
        </p:txBody>
      </p:sp>
    </p:spTree>
    <p:custDataLst>
      <p:tags r:id="rId1"/>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id="{EE8B5B04-02F8-4CA4-BD0E-DA01B21384E1}"/>
              </a:ext>
            </a:extLst>
          </p:cNvPr>
          <p:cNvPicPr>
            <a:picLocks noChangeAspect="1"/>
          </p:cNvPicPr>
          <p:nvPr/>
        </p:nvPicPr>
        <p:blipFill rotWithShape="1">
          <a:blip r:embed="rId4"/>
          <a:srcRect b="1385"/>
          <a:stretch/>
        </p:blipFill>
        <p:spPr>
          <a:xfrm rot="1164718">
            <a:off x="6398937" y="2202562"/>
            <a:ext cx="5107504" cy="2878161"/>
          </a:xfrm>
          <a:prstGeom prst="rect">
            <a:avLst/>
          </a:prstGeom>
        </p:spPr>
      </p:pic>
      <p:sp>
        <p:nvSpPr>
          <p:cNvPr id="4" name="矩形 3"/>
          <p:cNvSpPr/>
          <p:nvPr/>
        </p:nvSpPr>
        <p:spPr>
          <a:xfrm>
            <a:off x="704496" y="212279"/>
            <a:ext cx="9176366" cy="584775"/>
          </a:xfrm>
          <a:prstGeom prst="rect">
            <a:avLst/>
          </a:prstGeom>
        </p:spPr>
        <p:txBody>
          <a:bodyPr wrap="square">
            <a:spAutoFit/>
          </a:bodyPr>
          <a:lstStyle/>
          <a:p>
            <a:r>
              <a:rPr lang="en-US" altLang="zh-CN" sz="3200" b="1" spc="300" dirty="0">
                <a:latin typeface="微软雅黑" panose="020B0503020204020204" charset="-122"/>
                <a:ea typeface="微软雅黑" panose="020B0503020204020204" charset="-122"/>
              </a:rPr>
              <a:t>1.2</a:t>
            </a:r>
            <a:r>
              <a:rPr lang="zh-CN" altLang="en-US" sz="3200" b="1" spc="300" dirty="0">
                <a:latin typeface="微软雅黑" panose="020B0503020204020204" charset="-122"/>
                <a:ea typeface="微软雅黑" panose="020B0503020204020204" charset="-122"/>
              </a:rPr>
              <a:t> 主流质子治疗设备</a:t>
            </a:r>
          </a:p>
        </p:txBody>
      </p:sp>
      <p:sp>
        <p:nvSpPr>
          <p:cNvPr id="5" name="文本框 4">
            <a:extLst>
              <a:ext uri="{FF2B5EF4-FFF2-40B4-BE49-F238E27FC236}">
                <a16:creationId xmlns:a16="http://schemas.microsoft.com/office/drawing/2014/main" id="{B6508328-8557-1E23-21CF-91B942CE67C4}"/>
              </a:ext>
            </a:extLst>
          </p:cNvPr>
          <p:cNvSpPr txBox="1"/>
          <p:nvPr/>
        </p:nvSpPr>
        <p:spPr>
          <a:xfrm>
            <a:off x="949186" y="1166943"/>
            <a:ext cx="10538017" cy="960776"/>
          </a:xfrm>
          <a:prstGeom prst="rect">
            <a:avLst/>
          </a:prstGeom>
          <a:noFill/>
        </p:spPr>
        <p:txBody>
          <a:bodyPr wrap="square">
            <a:spAutoFit/>
          </a:bodyPr>
          <a:lstStyle/>
          <a:p>
            <a:pPr>
              <a:lnSpc>
                <a:spcPct val="150000"/>
              </a:lnSpc>
            </a:pPr>
            <a:r>
              <a:rPr lang="zh-CN" altLang="en-US" sz="2000" b="1" dirty="0">
                <a:latin typeface="Arial" panose="020B0604020202020204" pitchFamily="34" charset="0"/>
                <a:ea typeface="微软雅黑" panose="020B0503020204020204" pitchFamily="34" charset="-122"/>
                <a:cs typeface="Arial" panose="020B0604020202020204" pitchFamily="34" charset="0"/>
              </a:rPr>
              <a:t>主流装备：</a:t>
            </a:r>
            <a:r>
              <a:rPr lang="zh-CN" altLang="en-US" sz="2000" b="1" dirty="0">
                <a:solidFill>
                  <a:srgbClr val="FF0000"/>
                </a:solidFill>
                <a:latin typeface="Arial" panose="020B0604020202020204" pitchFamily="34" charset="0"/>
                <a:ea typeface="微软雅黑" panose="020B0503020204020204" pitchFamily="34" charset="-122"/>
                <a:cs typeface="Arial" panose="020B0604020202020204" pitchFamily="34" charset="0"/>
              </a:rPr>
              <a:t>同步加速器</a:t>
            </a:r>
            <a:r>
              <a:rPr lang="zh-CN" altLang="en-US" sz="2000" b="1" dirty="0">
                <a:latin typeface="Arial" panose="020B0604020202020204" pitchFamily="34" charset="0"/>
                <a:ea typeface="微软雅黑" panose="020B0503020204020204" pitchFamily="34" charset="-122"/>
                <a:cs typeface="Arial" panose="020B0604020202020204" pitchFamily="34" charset="0"/>
              </a:rPr>
              <a:t>和</a:t>
            </a:r>
            <a:r>
              <a:rPr lang="zh-CN" altLang="en-US" sz="2000" b="1" dirty="0">
                <a:solidFill>
                  <a:srgbClr val="FF0000"/>
                </a:solidFill>
                <a:latin typeface="Arial" panose="020B0604020202020204" pitchFamily="34" charset="0"/>
                <a:ea typeface="微软雅黑" panose="020B0503020204020204" pitchFamily="34" charset="-122"/>
                <a:cs typeface="Arial" panose="020B0604020202020204" pitchFamily="34" charset="0"/>
              </a:rPr>
              <a:t>回旋加速器</a:t>
            </a:r>
            <a:r>
              <a:rPr lang="zh-CN" altLang="en-US" sz="2000" b="1" dirty="0">
                <a:latin typeface="Arial" panose="020B0604020202020204" pitchFamily="34" charset="0"/>
                <a:ea typeface="微软雅黑" panose="020B0503020204020204" pitchFamily="34" charset="-122"/>
                <a:cs typeface="Arial" panose="020B0604020202020204" pitchFamily="34" charset="0"/>
              </a:rPr>
              <a:t>两种技术路线</a:t>
            </a:r>
            <a:r>
              <a:rPr lang="zh-CN" altLang="en-US" sz="2000" dirty="0">
                <a:latin typeface="Arial" panose="020B0604020202020204" pitchFamily="34" charset="0"/>
                <a:ea typeface="微软雅黑" panose="020B0503020204020204" pitchFamily="34" charset="-122"/>
                <a:cs typeface="Arial" panose="020B0604020202020204" pitchFamily="34" charset="0"/>
              </a:rPr>
              <a:t>。</a:t>
            </a:r>
            <a:endParaRPr lang="en-US" altLang="zh-CN" sz="2000" dirty="0">
              <a:latin typeface="Arial" panose="020B0604020202020204" pitchFamily="34" charset="0"/>
              <a:ea typeface="微软雅黑" panose="020B0503020204020204" pitchFamily="34" charset="-122"/>
              <a:cs typeface="Arial" panose="020B0604020202020204" pitchFamily="34" charset="0"/>
            </a:endParaRPr>
          </a:p>
          <a:p>
            <a:pPr>
              <a:lnSpc>
                <a:spcPct val="150000"/>
              </a:lnSpc>
            </a:pPr>
            <a:r>
              <a:rPr lang="zh-CN" altLang="en-US" sz="2000" b="1" dirty="0">
                <a:latin typeface="Arial" panose="020B0604020202020204" pitchFamily="34" charset="0"/>
                <a:ea typeface="微软雅黑" panose="020B0503020204020204" pitchFamily="34" charset="-122"/>
                <a:cs typeface="Arial" panose="020B0604020202020204" pitchFamily="34" charset="0"/>
              </a:rPr>
              <a:t>重要差异：输出束流结构、品质及能量调节方式等存在显著差异，进而影响临床照射效果</a:t>
            </a:r>
          </a:p>
        </p:txBody>
      </p:sp>
      <p:sp>
        <p:nvSpPr>
          <p:cNvPr id="3" name="灯片编号占位符 2">
            <a:extLst>
              <a:ext uri="{FF2B5EF4-FFF2-40B4-BE49-F238E27FC236}">
                <a16:creationId xmlns:a16="http://schemas.microsoft.com/office/drawing/2014/main" id="{83201919-D05B-B55B-E177-CA9D0997CC8C}"/>
              </a:ext>
            </a:extLst>
          </p:cNvPr>
          <p:cNvSpPr>
            <a:spLocks noGrp="1"/>
          </p:cNvSpPr>
          <p:nvPr>
            <p:ph type="sldNum" sz="quarter" idx="12"/>
          </p:nvPr>
        </p:nvSpPr>
        <p:spPr>
          <a:xfrm>
            <a:off x="9492000" y="6541200"/>
            <a:ext cx="2700000" cy="316800"/>
          </a:xfrm>
        </p:spPr>
        <p:txBody>
          <a:bodyPr>
            <a:normAutofit/>
          </a:bodyPr>
          <a:lstStyle/>
          <a:p>
            <a:fld id="{49AE70B2-8BF9-45C0-BB95-33D1B9D3A854}" type="slidenum">
              <a:rPr lang="zh-CN" altLang="en-US" smtClean="0"/>
              <a:pPr/>
              <a:t>4</a:t>
            </a:fld>
            <a:endParaRPr lang="zh-CN" altLang="en-US" dirty="0"/>
          </a:p>
        </p:txBody>
      </p:sp>
      <p:sp>
        <p:nvSpPr>
          <p:cNvPr id="13" name="矩形 12">
            <a:extLst>
              <a:ext uri="{FF2B5EF4-FFF2-40B4-BE49-F238E27FC236}">
                <a16:creationId xmlns:a16="http://schemas.microsoft.com/office/drawing/2014/main" id="{12997886-3E71-461D-8279-4173EB58E2FC}"/>
              </a:ext>
            </a:extLst>
          </p:cNvPr>
          <p:cNvSpPr/>
          <p:nvPr/>
        </p:nvSpPr>
        <p:spPr>
          <a:xfrm>
            <a:off x="755949" y="1095348"/>
            <a:ext cx="10719569" cy="1193553"/>
          </a:xfrm>
          <a:prstGeom prst="rect">
            <a:avLst/>
          </a:prstGeom>
          <a:noFill/>
          <a:ln>
            <a:solidFill>
              <a:schemeClr val="bg1">
                <a:lumMod val="6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a:extLst>
              <a:ext uri="{FF2B5EF4-FFF2-40B4-BE49-F238E27FC236}">
                <a16:creationId xmlns:a16="http://schemas.microsoft.com/office/drawing/2014/main" id="{52EE9135-0647-44F4-B87B-F980D0D13A44}"/>
              </a:ext>
            </a:extLst>
          </p:cNvPr>
          <p:cNvSpPr/>
          <p:nvPr/>
        </p:nvSpPr>
        <p:spPr>
          <a:xfrm rot="10800000">
            <a:off x="510209" y="2487371"/>
            <a:ext cx="5469548" cy="3646492"/>
          </a:xfrm>
          <a:prstGeom prst="rect">
            <a:avLst/>
          </a:prstGeom>
          <a:noFill/>
          <a:ln w="47625">
            <a:solidFill>
              <a:schemeClr val="bg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6" name="组合 2">
            <a:extLst>
              <a:ext uri="{FF2B5EF4-FFF2-40B4-BE49-F238E27FC236}">
                <a16:creationId xmlns:a16="http://schemas.microsoft.com/office/drawing/2014/main" id="{C974CD17-109A-4570-8E66-10CE5202E46E}"/>
              </a:ext>
            </a:extLst>
          </p:cNvPr>
          <p:cNvGrpSpPr/>
          <p:nvPr/>
        </p:nvGrpSpPr>
        <p:grpSpPr>
          <a:xfrm flipH="1">
            <a:off x="0" y="168737"/>
            <a:ext cx="620110" cy="953739"/>
            <a:chOff x="3054828" y="607481"/>
            <a:chExt cx="474380" cy="1417783"/>
          </a:xfrm>
          <a:gradFill flip="none" rotWithShape="1">
            <a:gsLst>
              <a:gs pos="5000">
                <a:schemeClr val="accent5">
                  <a:lumMod val="75000"/>
                </a:schemeClr>
              </a:gs>
              <a:gs pos="56000">
                <a:schemeClr val="accent5">
                  <a:lumMod val="40000"/>
                  <a:lumOff val="60000"/>
                </a:schemeClr>
              </a:gs>
              <a:gs pos="80000">
                <a:schemeClr val="accent5">
                  <a:lumMod val="20000"/>
                  <a:lumOff val="80000"/>
                </a:schemeClr>
              </a:gs>
              <a:gs pos="100000">
                <a:schemeClr val="accent1">
                  <a:lumMod val="40000"/>
                  <a:lumOff val="60000"/>
                </a:schemeClr>
              </a:gs>
            </a:gsLst>
            <a:lin ang="2700000" scaled="1"/>
          </a:gradFill>
        </p:grpSpPr>
        <p:sp>
          <p:nvSpPr>
            <p:cNvPr id="17" name="平行四边形 4">
              <a:extLst>
                <a:ext uri="{FF2B5EF4-FFF2-40B4-BE49-F238E27FC236}">
                  <a16:creationId xmlns:a16="http://schemas.microsoft.com/office/drawing/2014/main" id="{3BB1C4C3-FDF1-466F-AB14-88F988C21999}"/>
                </a:ext>
              </a:extLst>
            </p:cNvPr>
            <p:cNvSpPr/>
            <p:nvPr/>
          </p:nvSpPr>
          <p:spPr>
            <a:xfrm rot="5400000" flipH="1" flipV="1">
              <a:off x="2843643" y="1339700"/>
              <a:ext cx="896749" cy="474380"/>
            </a:xfrm>
            <a:custGeom>
              <a:avLst/>
              <a:gdLst>
                <a:gd name="connsiteX0" fmla="*/ 0 w 1515534"/>
                <a:gd name="connsiteY0" fmla="*/ 1540933 h 1540933"/>
                <a:gd name="connsiteX1" fmla="*/ 802218 w 1515534"/>
                <a:gd name="connsiteY1" fmla="*/ 0 h 1540933"/>
                <a:gd name="connsiteX2" fmla="*/ 1515534 w 1515534"/>
                <a:gd name="connsiteY2" fmla="*/ 0 h 1540933"/>
                <a:gd name="connsiteX3" fmla="*/ 713316 w 1515534"/>
                <a:gd name="connsiteY3" fmla="*/ 1540933 h 1540933"/>
                <a:gd name="connsiteX4" fmla="*/ 0 w 1515534"/>
                <a:gd name="connsiteY4" fmla="*/ 1540933 h 1540933"/>
                <a:gd name="connsiteX0" fmla="*/ 0 w 1515534"/>
                <a:gd name="connsiteY0" fmla="*/ 1540933 h 1540936"/>
                <a:gd name="connsiteX1" fmla="*/ 802218 w 1515534"/>
                <a:gd name="connsiteY1" fmla="*/ 0 h 1540936"/>
                <a:gd name="connsiteX2" fmla="*/ 1515534 w 1515534"/>
                <a:gd name="connsiteY2" fmla="*/ 0 h 1540936"/>
                <a:gd name="connsiteX3" fmla="*/ 823386 w 1515534"/>
                <a:gd name="connsiteY3" fmla="*/ 1540936 h 1540936"/>
                <a:gd name="connsiteX4" fmla="*/ 0 w 1515534"/>
                <a:gd name="connsiteY4" fmla="*/ 1540933 h 1540936"/>
                <a:gd name="connsiteX0" fmla="*/ 0 w 1794934"/>
                <a:gd name="connsiteY0" fmla="*/ 1540933 h 1540936"/>
                <a:gd name="connsiteX1" fmla="*/ 802218 w 1794934"/>
                <a:gd name="connsiteY1" fmla="*/ 0 h 1540936"/>
                <a:gd name="connsiteX2" fmla="*/ 1794934 w 1794934"/>
                <a:gd name="connsiteY2" fmla="*/ 609600 h 1540936"/>
                <a:gd name="connsiteX3" fmla="*/ 823386 w 1794934"/>
                <a:gd name="connsiteY3" fmla="*/ 1540936 h 1540936"/>
                <a:gd name="connsiteX4" fmla="*/ 0 w 1794934"/>
                <a:gd name="connsiteY4" fmla="*/ 1540933 h 1540936"/>
                <a:gd name="connsiteX0" fmla="*/ 0 w 1794934"/>
                <a:gd name="connsiteY0" fmla="*/ 931333 h 931336"/>
                <a:gd name="connsiteX1" fmla="*/ 785284 w 1794934"/>
                <a:gd name="connsiteY1" fmla="*/ 42333 h 931336"/>
                <a:gd name="connsiteX2" fmla="*/ 1794934 w 1794934"/>
                <a:gd name="connsiteY2" fmla="*/ 0 h 931336"/>
                <a:gd name="connsiteX3" fmla="*/ 823386 w 1794934"/>
                <a:gd name="connsiteY3" fmla="*/ 931336 h 931336"/>
                <a:gd name="connsiteX4" fmla="*/ 0 w 1794934"/>
                <a:gd name="connsiteY4" fmla="*/ 931333 h 931336"/>
                <a:gd name="connsiteX0" fmla="*/ 0 w 1794934"/>
                <a:gd name="connsiteY0" fmla="*/ 931333 h 931336"/>
                <a:gd name="connsiteX1" fmla="*/ 912284 w 1794934"/>
                <a:gd name="connsiteY1" fmla="*/ 16933 h 931336"/>
                <a:gd name="connsiteX2" fmla="*/ 1794934 w 1794934"/>
                <a:gd name="connsiteY2" fmla="*/ 0 h 931336"/>
                <a:gd name="connsiteX3" fmla="*/ 823386 w 1794934"/>
                <a:gd name="connsiteY3" fmla="*/ 931336 h 931336"/>
                <a:gd name="connsiteX4" fmla="*/ 0 w 1794934"/>
                <a:gd name="connsiteY4" fmla="*/ 931333 h 931336"/>
                <a:gd name="connsiteX0" fmla="*/ 0 w 1778000"/>
                <a:gd name="connsiteY0" fmla="*/ 931333 h 931336"/>
                <a:gd name="connsiteX1" fmla="*/ 895350 w 1778000"/>
                <a:gd name="connsiteY1" fmla="*/ 16933 h 931336"/>
                <a:gd name="connsiteX2" fmla="*/ 1778000 w 1778000"/>
                <a:gd name="connsiteY2" fmla="*/ 0 h 931336"/>
                <a:gd name="connsiteX3" fmla="*/ 806452 w 1778000"/>
                <a:gd name="connsiteY3" fmla="*/ 931336 h 931336"/>
                <a:gd name="connsiteX4" fmla="*/ 0 w 1778000"/>
                <a:gd name="connsiteY4" fmla="*/ 931333 h 931336"/>
                <a:gd name="connsiteX0" fmla="*/ 0 w 1778000"/>
                <a:gd name="connsiteY0" fmla="*/ 905933 h 931336"/>
                <a:gd name="connsiteX1" fmla="*/ 895350 w 1778000"/>
                <a:gd name="connsiteY1" fmla="*/ 16933 h 931336"/>
                <a:gd name="connsiteX2" fmla="*/ 1778000 w 1778000"/>
                <a:gd name="connsiteY2" fmla="*/ 0 h 931336"/>
                <a:gd name="connsiteX3" fmla="*/ 806452 w 1778000"/>
                <a:gd name="connsiteY3" fmla="*/ 931336 h 931336"/>
                <a:gd name="connsiteX4" fmla="*/ 0 w 1778000"/>
                <a:gd name="connsiteY4" fmla="*/ 905933 h 931336"/>
                <a:gd name="connsiteX0" fmla="*/ 0 w 1778000"/>
                <a:gd name="connsiteY0" fmla="*/ 905933 h 931336"/>
                <a:gd name="connsiteX1" fmla="*/ 895350 w 1778000"/>
                <a:gd name="connsiteY1" fmla="*/ 8466 h 931336"/>
                <a:gd name="connsiteX2" fmla="*/ 1778000 w 1778000"/>
                <a:gd name="connsiteY2" fmla="*/ 0 h 931336"/>
                <a:gd name="connsiteX3" fmla="*/ 806452 w 1778000"/>
                <a:gd name="connsiteY3" fmla="*/ 931336 h 931336"/>
                <a:gd name="connsiteX4" fmla="*/ 0 w 1778000"/>
                <a:gd name="connsiteY4" fmla="*/ 905933 h 931336"/>
                <a:gd name="connsiteX0" fmla="*/ 0 w 1778000"/>
                <a:gd name="connsiteY0" fmla="*/ 905933 h 931336"/>
                <a:gd name="connsiteX1" fmla="*/ 895350 w 1778000"/>
                <a:gd name="connsiteY1" fmla="*/ 8466 h 931336"/>
                <a:gd name="connsiteX2" fmla="*/ 1778000 w 1778000"/>
                <a:gd name="connsiteY2" fmla="*/ 0 h 931336"/>
                <a:gd name="connsiteX3" fmla="*/ 814919 w 1778000"/>
                <a:gd name="connsiteY3" fmla="*/ 931336 h 931336"/>
                <a:gd name="connsiteX4" fmla="*/ 0 w 1778000"/>
                <a:gd name="connsiteY4" fmla="*/ 905933 h 931336"/>
                <a:gd name="connsiteX0" fmla="*/ 0 w 1778000"/>
                <a:gd name="connsiteY0" fmla="*/ 931333 h 931336"/>
                <a:gd name="connsiteX1" fmla="*/ 895350 w 1778000"/>
                <a:gd name="connsiteY1" fmla="*/ 8466 h 931336"/>
                <a:gd name="connsiteX2" fmla="*/ 1778000 w 1778000"/>
                <a:gd name="connsiteY2" fmla="*/ 0 h 931336"/>
                <a:gd name="connsiteX3" fmla="*/ 814919 w 1778000"/>
                <a:gd name="connsiteY3" fmla="*/ 931336 h 931336"/>
                <a:gd name="connsiteX4" fmla="*/ 0 w 1778000"/>
                <a:gd name="connsiteY4" fmla="*/ 931333 h 931336"/>
                <a:gd name="connsiteX0" fmla="*/ 0 w 1778000"/>
                <a:gd name="connsiteY0" fmla="*/ 931333 h 931336"/>
                <a:gd name="connsiteX1" fmla="*/ 895350 w 1778000"/>
                <a:gd name="connsiteY1" fmla="*/ 8466 h 931336"/>
                <a:gd name="connsiteX2" fmla="*/ 1778000 w 1778000"/>
                <a:gd name="connsiteY2" fmla="*/ 0 h 931336"/>
                <a:gd name="connsiteX3" fmla="*/ 814919 w 1778000"/>
                <a:gd name="connsiteY3" fmla="*/ 931336 h 931336"/>
                <a:gd name="connsiteX4" fmla="*/ 0 w 1778000"/>
                <a:gd name="connsiteY4" fmla="*/ 931333 h 931336"/>
                <a:gd name="connsiteX0" fmla="*/ 0 w 1778000"/>
                <a:gd name="connsiteY0" fmla="*/ 932309 h 932312"/>
                <a:gd name="connsiteX1" fmla="*/ 914403 w 1778000"/>
                <a:gd name="connsiteY1" fmla="*/ 0 h 932312"/>
                <a:gd name="connsiteX2" fmla="*/ 1778000 w 1778000"/>
                <a:gd name="connsiteY2" fmla="*/ 976 h 932312"/>
                <a:gd name="connsiteX3" fmla="*/ 814919 w 1778000"/>
                <a:gd name="connsiteY3" fmla="*/ 932312 h 932312"/>
                <a:gd name="connsiteX4" fmla="*/ 0 w 1778000"/>
                <a:gd name="connsiteY4" fmla="*/ 932309 h 9323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8000" h="932312">
                  <a:moveTo>
                    <a:pt x="0" y="932309"/>
                  </a:moveTo>
                  <a:cubicBezTo>
                    <a:pt x="298450" y="616221"/>
                    <a:pt x="615953" y="307622"/>
                    <a:pt x="914403" y="0"/>
                  </a:cubicBezTo>
                  <a:lnTo>
                    <a:pt x="1778000" y="976"/>
                  </a:lnTo>
                  <a:lnTo>
                    <a:pt x="814919" y="932312"/>
                  </a:lnTo>
                  <a:lnTo>
                    <a:pt x="0" y="932309"/>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Times New Roman" panose="02020603050405020304" pitchFamily="18" charset="0"/>
                <a:cs typeface="Times New Roman" panose="02020603050405020304" pitchFamily="18" charset="0"/>
              </a:endParaRPr>
            </a:p>
          </p:txBody>
        </p:sp>
        <p:sp>
          <p:nvSpPr>
            <p:cNvPr id="20" name="平行四边形 4">
              <a:extLst>
                <a:ext uri="{FF2B5EF4-FFF2-40B4-BE49-F238E27FC236}">
                  <a16:creationId xmlns:a16="http://schemas.microsoft.com/office/drawing/2014/main" id="{02FC2A41-0BB3-4126-9EE9-6ADD66622E0B}"/>
                </a:ext>
              </a:extLst>
            </p:cNvPr>
            <p:cNvSpPr/>
            <p:nvPr/>
          </p:nvSpPr>
          <p:spPr>
            <a:xfrm rot="16200000" flipV="1">
              <a:off x="2811287" y="851023"/>
              <a:ext cx="960966" cy="473881"/>
            </a:xfrm>
            <a:custGeom>
              <a:avLst/>
              <a:gdLst>
                <a:gd name="connsiteX0" fmla="*/ 0 w 1515534"/>
                <a:gd name="connsiteY0" fmla="*/ 1540933 h 1540933"/>
                <a:gd name="connsiteX1" fmla="*/ 802218 w 1515534"/>
                <a:gd name="connsiteY1" fmla="*/ 0 h 1540933"/>
                <a:gd name="connsiteX2" fmla="*/ 1515534 w 1515534"/>
                <a:gd name="connsiteY2" fmla="*/ 0 h 1540933"/>
                <a:gd name="connsiteX3" fmla="*/ 713316 w 1515534"/>
                <a:gd name="connsiteY3" fmla="*/ 1540933 h 1540933"/>
                <a:gd name="connsiteX4" fmla="*/ 0 w 1515534"/>
                <a:gd name="connsiteY4" fmla="*/ 1540933 h 1540933"/>
                <a:gd name="connsiteX0" fmla="*/ 0 w 1515534"/>
                <a:gd name="connsiteY0" fmla="*/ 1540933 h 1540936"/>
                <a:gd name="connsiteX1" fmla="*/ 802218 w 1515534"/>
                <a:gd name="connsiteY1" fmla="*/ 0 h 1540936"/>
                <a:gd name="connsiteX2" fmla="*/ 1515534 w 1515534"/>
                <a:gd name="connsiteY2" fmla="*/ 0 h 1540936"/>
                <a:gd name="connsiteX3" fmla="*/ 823386 w 1515534"/>
                <a:gd name="connsiteY3" fmla="*/ 1540936 h 1540936"/>
                <a:gd name="connsiteX4" fmla="*/ 0 w 1515534"/>
                <a:gd name="connsiteY4" fmla="*/ 1540933 h 1540936"/>
                <a:gd name="connsiteX0" fmla="*/ 0 w 1794934"/>
                <a:gd name="connsiteY0" fmla="*/ 1540933 h 1540936"/>
                <a:gd name="connsiteX1" fmla="*/ 802218 w 1794934"/>
                <a:gd name="connsiteY1" fmla="*/ 0 h 1540936"/>
                <a:gd name="connsiteX2" fmla="*/ 1794934 w 1794934"/>
                <a:gd name="connsiteY2" fmla="*/ 609600 h 1540936"/>
                <a:gd name="connsiteX3" fmla="*/ 823386 w 1794934"/>
                <a:gd name="connsiteY3" fmla="*/ 1540936 h 1540936"/>
                <a:gd name="connsiteX4" fmla="*/ 0 w 1794934"/>
                <a:gd name="connsiteY4" fmla="*/ 1540933 h 1540936"/>
                <a:gd name="connsiteX0" fmla="*/ 0 w 1794934"/>
                <a:gd name="connsiteY0" fmla="*/ 931333 h 931336"/>
                <a:gd name="connsiteX1" fmla="*/ 785284 w 1794934"/>
                <a:gd name="connsiteY1" fmla="*/ 42333 h 931336"/>
                <a:gd name="connsiteX2" fmla="*/ 1794934 w 1794934"/>
                <a:gd name="connsiteY2" fmla="*/ 0 h 931336"/>
                <a:gd name="connsiteX3" fmla="*/ 823386 w 1794934"/>
                <a:gd name="connsiteY3" fmla="*/ 931336 h 931336"/>
                <a:gd name="connsiteX4" fmla="*/ 0 w 1794934"/>
                <a:gd name="connsiteY4" fmla="*/ 931333 h 931336"/>
                <a:gd name="connsiteX0" fmla="*/ 0 w 1794934"/>
                <a:gd name="connsiteY0" fmla="*/ 931333 h 931336"/>
                <a:gd name="connsiteX1" fmla="*/ 912284 w 1794934"/>
                <a:gd name="connsiteY1" fmla="*/ 16933 h 931336"/>
                <a:gd name="connsiteX2" fmla="*/ 1794934 w 1794934"/>
                <a:gd name="connsiteY2" fmla="*/ 0 h 931336"/>
                <a:gd name="connsiteX3" fmla="*/ 823386 w 1794934"/>
                <a:gd name="connsiteY3" fmla="*/ 931336 h 931336"/>
                <a:gd name="connsiteX4" fmla="*/ 0 w 1794934"/>
                <a:gd name="connsiteY4" fmla="*/ 931333 h 931336"/>
                <a:gd name="connsiteX0" fmla="*/ 0 w 1778000"/>
                <a:gd name="connsiteY0" fmla="*/ 931333 h 931336"/>
                <a:gd name="connsiteX1" fmla="*/ 895350 w 1778000"/>
                <a:gd name="connsiteY1" fmla="*/ 16933 h 931336"/>
                <a:gd name="connsiteX2" fmla="*/ 1778000 w 1778000"/>
                <a:gd name="connsiteY2" fmla="*/ 0 h 931336"/>
                <a:gd name="connsiteX3" fmla="*/ 806452 w 1778000"/>
                <a:gd name="connsiteY3" fmla="*/ 931336 h 931336"/>
                <a:gd name="connsiteX4" fmla="*/ 0 w 1778000"/>
                <a:gd name="connsiteY4" fmla="*/ 931333 h 931336"/>
                <a:gd name="connsiteX0" fmla="*/ 0 w 1778000"/>
                <a:gd name="connsiteY0" fmla="*/ 905933 h 931336"/>
                <a:gd name="connsiteX1" fmla="*/ 895350 w 1778000"/>
                <a:gd name="connsiteY1" fmla="*/ 16933 h 931336"/>
                <a:gd name="connsiteX2" fmla="*/ 1778000 w 1778000"/>
                <a:gd name="connsiteY2" fmla="*/ 0 h 931336"/>
                <a:gd name="connsiteX3" fmla="*/ 806452 w 1778000"/>
                <a:gd name="connsiteY3" fmla="*/ 931336 h 931336"/>
                <a:gd name="connsiteX4" fmla="*/ 0 w 1778000"/>
                <a:gd name="connsiteY4" fmla="*/ 905933 h 931336"/>
                <a:gd name="connsiteX0" fmla="*/ 0 w 1778000"/>
                <a:gd name="connsiteY0" fmla="*/ 905933 h 931336"/>
                <a:gd name="connsiteX1" fmla="*/ 895350 w 1778000"/>
                <a:gd name="connsiteY1" fmla="*/ 8466 h 931336"/>
                <a:gd name="connsiteX2" fmla="*/ 1778000 w 1778000"/>
                <a:gd name="connsiteY2" fmla="*/ 0 h 931336"/>
                <a:gd name="connsiteX3" fmla="*/ 806452 w 1778000"/>
                <a:gd name="connsiteY3" fmla="*/ 931336 h 931336"/>
                <a:gd name="connsiteX4" fmla="*/ 0 w 1778000"/>
                <a:gd name="connsiteY4" fmla="*/ 905933 h 931336"/>
                <a:gd name="connsiteX0" fmla="*/ 0 w 1778000"/>
                <a:gd name="connsiteY0" fmla="*/ 905933 h 931336"/>
                <a:gd name="connsiteX1" fmla="*/ 895350 w 1778000"/>
                <a:gd name="connsiteY1" fmla="*/ 8466 h 931336"/>
                <a:gd name="connsiteX2" fmla="*/ 1778000 w 1778000"/>
                <a:gd name="connsiteY2" fmla="*/ 0 h 931336"/>
                <a:gd name="connsiteX3" fmla="*/ 814919 w 1778000"/>
                <a:gd name="connsiteY3" fmla="*/ 931336 h 931336"/>
                <a:gd name="connsiteX4" fmla="*/ 0 w 1778000"/>
                <a:gd name="connsiteY4" fmla="*/ 905933 h 931336"/>
                <a:gd name="connsiteX0" fmla="*/ 0 w 1778000"/>
                <a:gd name="connsiteY0" fmla="*/ 931333 h 931336"/>
                <a:gd name="connsiteX1" fmla="*/ 895350 w 1778000"/>
                <a:gd name="connsiteY1" fmla="*/ 8466 h 931336"/>
                <a:gd name="connsiteX2" fmla="*/ 1778000 w 1778000"/>
                <a:gd name="connsiteY2" fmla="*/ 0 h 931336"/>
                <a:gd name="connsiteX3" fmla="*/ 814919 w 1778000"/>
                <a:gd name="connsiteY3" fmla="*/ 931336 h 931336"/>
                <a:gd name="connsiteX4" fmla="*/ 0 w 1778000"/>
                <a:gd name="connsiteY4" fmla="*/ 931333 h 931336"/>
                <a:gd name="connsiteX0" fmla="*/ 0 w 1778000"/>
                <a:gd name="connsiteY0" fmla="*/ 931333 h 931336"/>
                <a:gd name="connsiteX1" fmla="*/ 895350 w 1778000"/>
                <a:gd name="connsiteY1" fmla="*/ 8466 h 931336"/>
                <a:gd name="connsiteX2" fmla="*/ 1778000 w 1778000"/>
                <a:gd name="connsiteY2" fmla="*/ 0 h 931336"/>
                <a:gd name="connsiteX3" fmla="*/ 814919 w 1778000"/>
                <a:gd name="connsiteY3" fmla="*/ 931336 h 931336"/>
                <a:gd name="connsiteX4" fmla="*/ 0 w 1778000"/>
                <a:gd name="connsiteY4" fmla="*/ 931333 h 9313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8000" h="931336">
                  <a:moveTo>
                    <a:pt x="0" y="931333"/>
                  </a:moveTo>
                  <a:cubicBezTo>
                    <a:pt x="298450" y="615245"/>
                    <a:pt x="596900" y="316088"/>
                    <a:pt x="895350" y="8466"/>
                  </a:cubicBezTo>
                  <a:lnTo>
                    <a:pt x="1778000" y="0"/>
                  </a:lnTo>
                  <a:lnTo>
                    <a:pt x="814919" y="931336"/>
                  </a:lnTo>
                  <a:lnTo>
                    <a:pt x="0" y="931333"/>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grpSp>
      <p:cxnSp>
        <p:nvCxnSpPr>
          <p:cNvPr id="21" name="直接连接符 7">
            <a:extLst>
              <a:ext uri="{FF2B5EF4-FFF2-40B4-BE49-F238E27FC236}">
                <a16:creationId xmlns:a16="http://schemas.microsoft.com/office/drawing/2014/main" id="{24C3568B-7AF3-44E0-AADA-DD7CAA569AE3}"/>
              </a:ext>
            </a:extLst>
          </p:cNvPr>
          <p:cNvCxnSpPr>
            <a:cxnSpLocks/>
          </p:cNvCxnSpPr>
          <p:nvPr/>
        </p:nvCxnSpPr>
        <p:spPr>
          <a:xfrm>
            <a:off x="620110" y="807291"/>
            <a:ext cx="11371262" cy="0"/>
          </a:xfrm>
          <a:prstGeom prst="line">
            <a:avLst/>
          </a:prstGeom>
          <a:ln>
            <a:solidFill>
              <a:srgbClr val="5B7899"/>
            </a:solidFill>
          </a:ln>
        </p:spPr>
        <p:style>
          <a:lnRef idx="3">
            <a:schemeClr val="accent1"/>
          </a:lnRef>
          <a:fillRef idx="0">
            <a:schemeClr val="accent1"/>
          </a:fillRef>
          <a:effectRef idx="2">
            <a:schemeClr val="accent1"/>
          </a:effectRef>
          <a:fontRef idx="minor">
            <a:schemeClr val="tx1"/>
          </a:fontRef>
        </p:style>
      </p:cxnSp>
      <p:pic>
        <p:nvPicPr>
          <p:cNvPr id="22" name="图片 1">
            <a:extLst>
              <a:ext uri="{FF2B5EF4-FFF2-40B4-BE49-F238E27FC236}">
                <a16:creationId xmlns:a16="http://schemas.microsoft.com/office/drawing/2014/main" id="{8F28966B-9B26-4B38-86C9-C7C0035D4EE4}"/>
              </a:ext>
            </a:extLst>
          </p:cNvPr>
          <p:cNvPicPr>
            <a:picLocks noChangeAspect="1"/>
          </p:cNvPicPr>
          <p:nvPr/>
        </p:nvPicPr>
        <p:blipFill>
          <a:blip r:embed="rId5" cstate="print"/>
          <a:stretch>
            <a:fillRect/>
          </a:stretch>
        </p:blipFill>
        <p:spPr>
          <a:xfrm>
            <a:off x="10044112" y="66375"/>
            <a:ext cx="2060209" cy="696463"/>
          </a:xfrm>
          <a:prstGeom prst="rect">
            <a:avLst/>
          </a:prstGeom>
        </p:spPr>
      </p:pic>
      <p:pic>
        <p:nvPicPr>
          <p:cNvPr id="19" name="Picture 2" descr="Hitachi synchrotron proton therapy technology | CCUN">
            <a:extLst>
              <a:ext uri="{FF2B5EF4-FFF2-40B4-BE49-F238E27FC236}">
                <a16:creationId xmlns:a16="http://schemas.microsoft.com/office/drawing/2014/main" id="{DD274547-A128-4B0B-A7E3-18F92A670E77}"/>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43381" y="2546461"/>
            <a:ext cx="5265201" cy="2446810"/>
          </a:xfrm>
          <a:prstGeom prst="rect">
            <a:avLst/>
          </a:prstGeom>
          <a:noFill/>
          <a:extLst>
            <a:ext uri="{909E8E84-426E-40DD-AFC4-6F175D3DCCD1}">
              <a14:hiddenFill xmlns:a14="http://schemas.microsoft.com/office/drawing/2010/main">
                <a:solidFill>
                  <a:srgbClr val="FFFFFF"/>
                </a:solidFill>
              </a14:hiddenFill>
            </a:ext>
          </a:extLst>
        </p:spPr>
      </p:pic>
      <p:sp>
        <p:nvSpPr>
          <p:cNvPr id="6" name="文本框 5">
            <a:extLst>
              <a:ext uri="{FF2B5EF4-FFF2-40B4-BE49-F238E27FC236}">
                <a16:creationId xmlns:a16="http://schemas.microsoft.com/office/drawing/2014/main" id="{D3E1B48F-4130-4D6F-9500-2E31C7964DAB}"/>
              </a:ext>
            </a:extLst>
          </p:cNvPr>
          <p:cNvSpPr txBox="1"/>
          <p:nvPr/>
        </p:nvSpPr>
        <p:spPr>
          <a:xfrm>
            <a:off x="602037" y="4711422"/>
            <a:ext cx="5268176" cy="1422441"/>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zh-CN" altLang="en-US" sz="2000" b="1" dirty="0">
                <a:latin typeface="Arial" panose="020B0604020202020204" pitchFamily="34" charset="0"/>
                <a:ea typeface="微软雅黑" panose="020B0503020204020204" pitchFamily="34" charset="-122"/>
                <a:cs typeface="Arial" panose="020B0604020202020204" pitchFamily="34" charset="0"/>
              </a:rPr>
              <a:t>输出能量：</a:t>
            </a:r>
            <a:r>
              <a:rPr lang="zh-CN" altLang="en-US" sz="2000" b="1" dirty="0">
                <a:solidFill>
                  <a:srgbClr val="FF0000"/>
                </a:solidFill>
                <a:latin typeface="Arial" panose="020B0604020202020204" pitchFamily="34" charset="0"/>
                <a:ea typeface="微软雅黑" panose="020B0503020204020204" pitchFamily="34" charset="-122"/>
                <a:cs typeface="Arial" panose="020B0604020202020204" pitchFamily="34" charset="0"/>
              </a:rPr>
              <a:t>连续可调</a:t>
            </a:r>
            <a:endParaRPr lang="en-US" altLang="zh-CN" sz="2000" b="1" dirty="0">
              <a:solidFill>
                <a:srgbClr val="FF0000"/>
              </a:solidFill>
              <a:latin typeface="Arial" panose="020B0604020202020204" pitchFamily="34" charset="0"/>
              <a:ea typeface="微软雅黑" panose="020B0503020204020204" pitchFamily="34" charset="-122"/>
              <a:cs typeface="Arial" panose="020B0604020202020204" pitchFamily="34" charset="0"/>
            </a:endParaRPr>
          </a:p>
          <a:p>
            <a:pPr marL="342900" indent="-342900">
              <a:lnSpc>
                <a:spcPct val="150000"/>
              </a:lnSpc>
              <a:buFont typeface="Arial" panose="020B0604020202020204" pitchFamily="34" charset="0"/>
              <a:buChar char="•"/>
            </a:pPr>
            <a:r>
              <a:rPr lang="zh-CN" altLang="en-US" sz="2000" b="1" dirty="0">
                <a:latin typeface="Arial" panose="020B0604020202020204" pitchFamily="34" charset="0"/>
                <a:ea typeface="微软雅黑" panose="020B0503020204020204" pitchFamily="34" charset="-122"/>
                <a:cs typeface="Arial" panose="020B0604020202020204" pitchFamily="34" charset="0"/>
              </a:rPr>
              <a:t>束团结构：脉冲</a:t>
            </a:r>
          </a:p>
          <a:p>
            <a:pPr marL="342900" indent="-342900">
              <a:lnSpc>
                <a:spcPct val="150000"/>
              </a:lnSpc>
              <a:buFont typeface="Arial" panose="020B0604020202020204" pitchFamily="34" charset="0"/>
              <a:buChar char="•"/>
            </a:pPr>
            <a:r>
              <a:rPr lang="en-US" altLang="zh-CN" sz="2000" b="1" dirty="0">
                <a:latin typeface="Arial" panose="020B0604020202020204" pitchFamily="34" charset="0"/>
                <a:ea typeface="微软雅黑" panose="020B0503020204020204" pitchFamily="34" charset="-122"/>
                <a:cs typeface="Arial" panose="020B0604020202020204" pitchFamily="34" charset="0"/>
              </a:rPr>
              <a:t>…</a:t>
            </a:r>
            <a:r>
              <a:rPr lang="zh-CN" altLang="en-US" sz="2000" b="1" dirty="0">
                <a:latin typeface="Arial" panose="020B0604020202020204" pitchFamily="34" charset="0"/>
                <a:ea typeface="微软雅黑" panose="020B0503020204020204" pitchFamily="34" charset="-122"/>
                <a:cs typeface="Arial" panose="020B0604020202020204" pitchFamily="34" charset="0"/>
              </a:rPr>
              <a:t>，</a:t>
            </a:r>
            <a:endParaRPr lang="en-US" altLang="zh-CN" sz="2000" b="1" dirty="0">
              <a:solidFill>
                <a:srgbClr val="FF0000"/>
              </a:solidFill>
              <a:latin typeface="Arial" panose="020B0604020202020204" pitchFamily="34" charset="0"/>
              <a:ea typeface="微软雅黑" panose="020B0503020204020204" pitchFamily="34" charset="-122"/>
              <a:cs typeface="Arial" panose="020B0604020202020204" pitchFamily="34" charset="0"/>
            </a:endParaRPr>
          </a:p>
        </p:txBody>
      </p:sp>
      <p:sp>
        <p:nvSpPr>
          <p:cNvPr id="23" name="矩形 22">
            <a:extLst>
              <a:ext uri="{FF2B5EF4-FFF2-40B4-BE49-F238E27FC236}">
                <a16:creationId xmlns:a16="http://schemas.microsoft.com/office/drawing/2014/main" id="{EFC899B8-C7B1-49BD-814C-30C2BFCADF5D}"/>
              </a:ext>
            </a:extLst>
          </p:cNvPr>
          <p:cNvSpPr/>
          <p:nvPr/>
        </p:nvSpPr>
        <p:spPr>
          <a:xfrm rot="10800000">
            <a:off x="6174042" y="2467327"/>
            <a:ext cx="5408280" cy="3666535"/>
          </a:xfrm>
          <a:prstGeom prst="rect">
            <a:avLst/>
          </a:prstGeom>
          <a:noFill/>
          <a:ln w="47625">
            <a:solidFill>
              <a:schemeClr val="bg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文本框 23">
            <a:extLst>
              <a:ext uri="{FF2B5EF4-FFF2-40B4-BE49-F238E27FC236}">
                <a16:creationId xmlns:a16="http://schemas.microsoft.com/office/drawing/2014/main" id="{12D438E8-CC6D-47FF-A060-AFC19FD746E2}"/>
              </a:ext>
            </a:extLst>
          </p:cNvPr>
          <p:cNvSpPr txBox="1"/>
          <p:nvPr/>
        </p:nvSpPr>
        <p:spPr>
          <a:xfrm>
            <a:off x="6235673" y="4737902"/>
            <a:ext cx="5453206" cy="1420325"/>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zh-CN" altLang="en-US" sz="2000" b="1" dirty="0">
                <a:latin typeface="Arial" panose="020B0604020202020204" pitchFamily="34" charset="0"/>
                <a:ea typeface="微软雅黑" panose="020B0503020204020204" pitchFamily="34" charset="-122"/>
                <a:cs typeface="Arial" panose="020B0604020202020204" pitchFamily="34" charset="0"/>
              </a:rPr>
              <a:t>输出能量：</a:t>
            </a:r>
            <a:r>
              <a:rPr lang="zh-CN" altLang="en-US" sz="2000" b="1" dirty="0">
                <a:solidFill>
                  <a:srgbClr val="FF0000"/>
                </a:solidFill>
                <a:latin typeface="Arial" panose="020B0604020202020204" pitchFamily="34" charset="0"/>
                <a:ea typeface="微软雅黑" panose="020B0503020204020204" pitchFamily="34" charset="-122"/>
                <a:cs typeface="Arial" panose="020B0604020202020204" pitchFamily="34" charset="0"/>
              </a:rPr>
              <a:t>固定</a:t>
            </a:r>
            <a:endParaRPr lang="en-US" altLang="zh-CN" sz="2000" b="1" dirty="0">
              <a:latin typeface="Arial" panose="020B0604020202020204" pitchFamily="34" charset="0"/>
              <a:ea typeface="微软雅黑" panose="020B0503020204020204" pitchFamily="34" charset="-122"/>
              <a:cs typeface="Arial" panose="020B0604020202020204" pitchFamily="34" charset="0"/>
            </a:endParaRPr>
          </a:p>
          <a:p>
            <a:pPr marL="342900" indent="-342900">
              <a:lnSpc>
                <a:spcPct val="150000"/>
              </a:lnSpc>
              <a:buFont typeface="Arial" panose="020B0604020202020204" pitchFamily="34" charset="0"/>
              <a:buChar char="•"/>
            </a:pPr>
            <a:r>
              <a:rPr lang="zh-CN" altLang="en-US" sz="2000" b="1" dirty="0">
                <a:latin typeface="Arial" panose="020B0604020202020204" pitchFamily="34" charset="0"/>
                <a:ea typeface="微软雅黑" panose="020B0503020204020204" pitchFamily="34" charset="-122"/>
                <a:cs typeface="Arial" panose="020B0604020202020204" pitchFamily="34" charset="0"/>
              </a:rPr>
              <a:t>束流结构：连续脉冲</a:t>
            </a:r>
            <a:endParaRPr lang="en-US" altLang="zh-CN" sz="2000" b="1" dirty="0">
              <a:latin typeface="Arial" panose="020B0604020202020204" pitchFamily="34" charset="0"/>
              <a:ea typeface="微软雅黑" panose="020B0503020204020204" pitchFamily="34" charset="-122"/>
              <a:cs typeface="Arial" panose="020B0604020202020204" pitchFamily="34" charset="0"/>
            </a:endParaRPr>
          </a:p>
          <a:p>
            <a:pPr marL="342900" indent="-342900">
              <a:lnSpc>
                <a:spcPct val="150000"/>
              </a:lnSpc>
              <a:buFont typeface="Arial" panose="020B0604020202020204" pitchFamily="34" charset="0"/>
              <a:buChar char="•"/>
            </a:pPr>
            <a:r>
              <a:rPr lang="en-US" altLang="zh-CN" sz="2000" b="1" dirty="0">
                <a:latin typeface="Arial" panose="020B0604020202020204" pitchFamily="34" charset="0"/>
                <a:ea typeface="微软雅黑" panose="020B0503020204020204" pitchFamily="34" charset="-122"/>
                <a:cs typeface="Arial" panose="020B0604020202020204" pitchFamily="34" charset="0"/>
              </a:rPr>
              <a:t>…</a:t>
            </a:r>
            <a:r>
              <a:rPr lang="zh-CN" altLang="en-US" sz="2000" b="1" dirty="0">
                <a:latin typeface="Arial" panose="020B0604020202020204" pitchFamily="34" charset="0"/>
                <a:ea typeface="微软雅黑" panose="020B0503020204020204" pitchFamily="34" charset="-122"/>
                <a:cs typeface="Arial" panose="020B0604020202020204" pitchFamily="34" charset="0"/>
              </a:rPr>
              <a:t>，</a:t>
            </a:r>
            <a:endParaRPr lang="en-US" altLang="zh-CN" sz="2000" b="1" dirty="0">
              <a:latin typeface="Arial" panose="020B0604020202020204" pitchFamily="34" charset="0"/>
              <a:ea typeface="微软雅黑" panose="020B0503020204020204" pitchFamily="34" charset="-122"/>
              <a:cs typeface="Arial" panose="020B0604020202020204" pitchFamily="34" charset="0"/>
            </a:endParaRPr>
          </a:p>
        </p:txBody>
      </p:sp>
      <p:sp>
        <p:nvSpPr>
          <p:cNvPr id="7" name="文本框 6">
            <a:extLst>
              <a:ext uri="{FF2B5EF4-FFF2-40B4-BE49-F238E27FC236}">
                <a16:creationId xmlns:a16="http://schemas.microsoft.com/office/drawing/2014/main" id="{EC109DD9-9BD3-67F5-6BF0-AD10020584B1}"/>
              </a:ext>
            </a:extLst>
          </p:cNvPr>
          <p:cNvSpPr txBox="1"/>
          <p:nvPr/>
        </p:nvSpPr>
        <p:spPr>
          <a:xfrm>
            <a:off x="3175981" y="6276370"/>
            <a:ext cx="5789244" cy="400110"/>
          </a:xfrm>
          <a:prstGeom prst="rect">
            <a:avLst/>
          </a:prstGeom>
          <a:solidFill>
            <a:srgbClr val="FFFF00"/>
          </a:solidFill>
        </p:spPr>
        <p:txBody>
          <a:bodyPr wrap="square">
            <a:spAutoFit/>
          </a:bodyPr>
          <a:lstStyle/>
          <a:p>
            <a:pPr algn="ctr"/>
            <a:r>
              <a:rPr lang="zh-CN" altLang="en-US" sz="2000" b="1" dirty="0">
                <a:latin typeface="Arial" panose="020B0604020202020204" pitchFamily="34" charset="0"/>
                <a:ea typeface="微软雅黑" panose="020B0503020204020204" pitchFamily="34" charset="-122"/>
                <a:cs typeface="Arial" panose="020B0604020202020204" pitchFamily="34" charset="0"/>
              </a:rPr>
              <a:t>不同的能量调节方法直接影响束流品质、传输效率</a:t>
            </a:r>
          </a:p>
        </p:txBody>
      </p:sp>
    </p:spTree>
    <p:custDataLst>
      <p:tags r:id="rId1"/>
    </p:custDataLst>
    <p:extLst>
      <p:ext uri="{BB962C8B-B14F-4D97-AF65-F5344CB8AC3E}">
        <p14:creationId xmlns:p14="http://schemas.microsoft.com/office/powerpoint/2010/main" val="53295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EF7A66-9A56-5576-B944-C83A278A00D0}"/>
            </a:ext>
          </a:extLst>
        </p:cNvPr>
        <p:cNvGrpSpPr/>
        <p:nvPr/>
      </p:nvGrpSpPr>
      <p:grpSpPr>
        <a:xfrm>
          <a:off x="0" y="0"/>
          <a:ext cx="0" cy="0"/>
          <a:chOff x="0" y="0"/>
          <a:chExt cx="0" cy="0"/>
        </a:xfrm>
      </p:grpSpPr>
      <p:sp>
        <p:nvSpPr>
          <p:cNvPr id="11" name="矩形 10">
            <a:extLst>
              <a:ext uri="{FF2B5EF4-FFF2-40B4-BE49-F238E27FC236}">
                <a16:creationId xmlns:a16="http://schemas.microsoft.com/office/drawing/2014/main" id="{EC6367BE-1501-2F7B-3AF7-B7BD238F1034}"/>
              </a:ext>
            </a:extLst>
          </p:cNvPr>
          <p:cNvSpPr/>
          <p:nvPr/>
        </p:nvSpPr>
        <p:spPr>
          <a:xfrm>
            <a:off x="635521" y="212345"/>
            <a:ext cx="4857967" cy="584775"/>
          </a:xfrm>
          <a:prstGeom prst="rect">
            <a:avLst/>
          </a:prstGeom>
        </p:spPr>
        <p:txBody>
          <a:bodyPr wrap="square">
            <a:spAutoFit/>
          </a:bodyPr>
          <a:lstStyle/>
          <a:p>
            <a:r>
              <a:rPr lang="en-US" altLang="zh-CN" sz="3200" b="1" spc="300" dirty="0">
                <a:latin typeface="微软雅黑" panose="020B0503020204020204" charset="-122"/>
                <a:ea typeface="微软雅黑" panose="020B0503020204020204" charset="-122"/>
              </a:rPr>
              <a:t>1.3 </a:t>
            </a:r>
            <a:r>
              <a:rPr lang="zh-CN" altLang="en-US" sz="3200" b="1" spc="300" dirty="0">
                <a:latin typeface="微软雅黑" panose="020B0503020204020204" charset="-122"/>
                <a:ea typeface="微软雅黑" panose="020B0503020204020204" charset="-122"/>
              </a:rPr>
              <a:t>质子治疗工作模式</a:t>
            </a:r>
          </a:p>
        </p:txBody>
      </p:sp>
      <p:pic>
        <p:nvPicPr>
          <p:cNvPr id="32" name="图片 1">
            <a:extLst>
              <a:ext uri="{FF2B5EF4-FFF2-40B4-BE49-F238E27FC236}">
                <a16:creationId xmlns:a16="http://schemas.microsoft.com/office/drawing/2014/main" id="{75CE33AD-7C44-9F4A-D74F-FBDB83A60C69}"/>
              </a:ext>
            </a:extLst>
          </p:cNvPr>
          <p:cNvPicPr>
            <a:picLocks noChangeAspect="1"/>
          </p:cNvPicPr>
          <p:nvPr/>
        </p:nvPicPr>
        <p:blipFill>
          <a:blip r:embed="rId4" cstate="print"/>
          <a:stretch>
            <a:fillRect/>
          </a:stretch>
        </p:blipFill>
        <p:spPr>
          <a:xfrm>
            <a:off x="10044112" y="66375"/>
            <a:ext cx="2060209" cy="696463"/>
          </a:xfrm>
          <a:prstGeom prst="rect">
            <a:avLst/>
          </a:prstGeom>
        </p:spPr>
      </p:pic>
      <p:grpSp>
        <p:nvGrpSpPr>
          <p:cNvPr id="33" name="组合 2">
            <a:extLst>
              <a:ext uri="{FF2B5EF4-FFF2-40B4-BE49-F238E27FC236}">
                <a16:creationId xmlns:a16="http://schemas.microsoft.com/office/drawing/2014/main" id="{787DCB48-8002-02F6-8AF1-80189758045A}"/>
              </a:ext>
            </a:extLst>
          </p:cNvPr>
          <p:cNvGrpSpPr/>
          <p:nvPr/>
        </p:nvGrpSpPr>
        <p:grpSpPr>
          <a:xfrm flipH="1">
            <a:off x="0" y="168737"/>
            <a:ext cx="620110" cy="953739"/>
            <a:chOff x="3054828" y="607481"/>
            <a:chExt cx="474380" cy="1417783"/>
          </a:xfrm>
          <a:gradFill flip="none" rotWithShape="1">
            <a:gsLst>
              <a:gs pos="5000">
                <a:schemeClr val="accent5">
                  <a:lumMod val="75000"/>
                </a:schemeClr>
              </a:gs>
              <a:gs pos="56000">
                <a:schemeClr val="accent5">
                  <a:lumMod val="40000"/>
                  <a:lumOff val="60000"/>
                </a:schemeClr>
              </a:gs>
              <a:gs pos="80000">
                <a:schemeClr val="accent5">
                  <a:lumMod val="20000"/>
                  <a:lumOff val="80000"/>
                </a:schemeClr>
              </a:gs>
              <a:gs pos="100000">
                <a:schemeClr val="accent1">
                  <a:lumMod val="40000"/>
                  <a:lumOff val="60000"/>
                </a:schemeClr>
              </a:gs>
            </a:gsLst>
            <a:lin ang="2700000" scaled="1"/>
          </a:gradFill>
        </p:grpSpPr>
        <p:sp>
          <p:nvSpPr>
            <p:cNvPr id="35" name="平行四边形 4">
              <a:extLst>
                <a:ext uri="{FF2B5EF4-FFF2-40B4-BE49-F238E27FC236}">
                  <a16:creationId xmlns:a16="http://schemas.microsoft.com/office/drawing/2014/main" id="{2566672D-7637-B0B4-BC74-21F7F9DA36EA}"/>
                </a:ext>
              </a:extLst>
            </p:cNvPr>
            <p:cNvSpPr/>
            <p:nvPr/>
          </p:nvSpPr>
          <p:spPr>
            <a:xfrm rot="5400000" flipH="1" flipV="1">
              <a:off x="2843643" y="1339700"/>
              <a:ext cx="896749" cy="474380"/>
            </a:xfrm>
            <a:custGeom>
              <a:avLst/>
              <a:gdLst>
                <a:gd name="connsiteX0" fmla="*/ 0 w 1515534"/>
                <a:gd name="connsiteY0" fmla="*/ 1540933 h 1540933"/>
                <a:gd name="connsiteX1" fmla="*/ 802218 w 1515534"/>
                <a:gd name="connsiteY1" fmla="*/ 0 h 1540933"/>
                <a:gd name="connsiteX2" fmla="*/ 1515534 w 1515534"/>
                <a:gd name="connsiteY2" fmla="*/ 0 h 1540933"/>
                <a:gd name="connsiteX3" fmla="*/ 713316 w 1515534"/>
                <a:gd name="connsiteY3" fmla="*/ 1540933 h 1540933"/>
                <a:gd name="connsiteX4" fmla="*/ 0 w 1515534"/>
                <a:gd name="connsiteY4" fmla="*/ 1540933 h 1540933"/>
                <a:gd name="connsiteX0" fmla="*/ 0 w 1515534"/>
                <a:gd name="connsiteY0" fmla="*/ 1540933 h 1540936"/>
                <a:gd name="connsiteX1" fmla="*/ 802218 w 1515534"/>
                <a:gd name="connsiteY1" fmla="*/ 0 h 1540936"/>
                <a:gd name="connsiteX2" fmla="*/ 1515534 w 1515534"/>
                <a:gd name="connsiteY2" fmla="*/ 0 h 1540936"/>
                <a:gd name="connsiteX3" fmla="*/ 823386 w 1515534"/>
                <a:gd name="connsiteY3" fmla="*/ 1540936 h 1540936"/>
                <a:gd name="connsiteX4" fmla="*/ 0 w 1515534"/>
                <a:gd name="connsiteY4" fmla="*/ 1540933 h 1540936"/>
                <a:gd name="connsiteX0" fmla="*/ 0 w 1794934"/>
                <a:gd name="connsiteY0" fmla="*/ 1540933 h 1540936"/>
                <a:gd name="connsiteX1" fmla="*/ 802218 w 1794934"/>
                <a:gd name="connsiteY1" fmla="*/ 0 h 1540936"/>
                <a:gd name="connsiteX2" fmla="*/ 1794934 w 1794934"/>
                <a:gd name="connsiteY2" fmla="*/ 609600 h 1540936"/>
                <a:gd name="connsiteX3" fmla="*/ 823386 w 1794934"/>
                <a:gd name="connsiteY3" fmla="*/ 1540936 h 1540936"/>
                <a:gd name="connsiteX4" fmla="*/ 0 w 1794934"/>
                <a:gd name="connsiteY4" fmla="*/ 1540933 h 1540936"/>
                <a:gd name="connsiteX0" fmla="*/ 0 w 1794934"/>
                <a:gd name="connsiteY0" fmla="*/ 931333 h 931336"/>
                <a:gd name="connsiteX1" fmla="*/ 785284 w 1794934"/>
                <a:gd name="connsiteY1" fmla="*/ 42333 h 931336"/>
                <a:gd name="connsiteX2" fmla="*/ 1794934 w 1794934"/>
                <a:gd name="connsiteY2" fmla="*/ 0 h 931336"/>
                <a:gd name="connsiteX3" fmla="*/ 823386 w 1794934"/>
                <a:gd name="connsiteY3" fmla="*/ 931336 h 931336"/>
                <a:gd name="connsiteX4" fmla="*/ 0 w 1794934"/>
                <a:gd name="connsiteY4" fmla="*/ 931333 h 931336"/>
                <a:gd name="connsiteX0" fmla="*/ 0 w 1794934"/>
                <a:gd name="connsiteY0" fmla="*/ 931333 h 931336"/>
                <a:gd name="connsiteX1" fmla="*/ 912284 w 1794934"/>
                <a:gd name="connsiteY1" fmla="*/ 16933 h 931336"/>
                <a:gd name="connsiteX2" fmla="*/ 1794934 w 1794934"/>
                <a:gd name="connsiteY2" fmla="*/ 0 h 931336"/>
                <a:gd name="connsiteX3" fmla="*/ 823386 w 1794934"/>
                <a:gd name="connsiteY3" fmla="*/ 931336 h 931336"/>
                <a:gd name="connsiteX4" fmla="*/ 0 w 1794934"/>
                <a:gd name="connsiteY4" fmla="*/ 931333 h 931336"/>
                <a:gd name="connsiteX0" fmla="*/ 0 w 1778000"/>
                <a:gd name="connsiteY0" fmla="*/ 931333 h 931336"/>
                <a:gd name="connsiteX1" fmla="*/ 895350 w 1778000"/>
                <a:gd name="connsiteY1" fmla="*/ 16933 h 931336"/>
                <a:gd name="connsiteX2" fmla="*/ 1778000 w 1778000"/>
                <a:gd name="connsiteY2" fmla="*/ 0 h 931336"/>
                <a:gd name="connsiteX3" fmla="*/ 806452 w 1778000"/>
                <a:gd name="connsiteY3" fmla="*/ 931336 h 931336"/>
                <a:gd name="connsiteX4" fmla="*/ 0 w 1778000"/>
                <a:gd name="connsiteY4" fmla="*/ 931333 h 931336"/>
                <a:gd name="connsiteX0" fmla="*/ 0 w 1778000"/>
                <a:gd name="connsiteY0" fmla="*/ 905933 h 931336"/>
                <a:gd name="connsiteX1" fmla="*/ 895350 w 1778000"/>
                <a:gd name="connsiteY1" fmla="*/ 16933 h 931336"/>
                <a:gd name="connsiteX2" fmla="*/ 1778000 w 1778000"/>
                <a:gd name="connsiteY2" fmla="*/ 0 h 931336"/>
                <a:gd name="connsiteX3" fmla="*/ 806452 w 1778000"/>
                <a:gd name="connsiteY3" fmla="*/ 931336 h 931336"/>
                <a:gd name="connsiteX4" fmla="*/ 0 w 1778000"/>
                <a:gd name="connsiteY4" fmla="*/ 905933 h 931336"/>
                <a:gd name="connsiteX0" fmla="*/ 0 w 1778000"/>
                <a:gd name="connsiteY0" fmla="*/ 905933 h 931336"/>
                <a:gd name="connsiteX1" fmla="*/ 895350 w 1778000"/>
                <a:gd name="connsiteY1" fmla="*/ 8466 h 931336"/>
                <a:gd name="connsiteX2" fmla="*/ 1778000 w 1778000"/>
                <a:gd name="connsiteY2" fmla="*/ 0 h 931336"/>
                <a:gd name="connsiteX3" fmla="*/ 806452 w 1778000"/>
                <a:gd name="connsiteY3" fmla="*/ 931336 h 931336"/>
                <a:gd name="connsiteX4" fmla="*/ 0 w 1778000"/>
                <a:gd name="connsiteY4" fmla="*/ 905933 h 931336"/>
                <a:gd name="connsiteX0" fmla="*/ 0 w 1778000"/>
                <a:gd name="connsiteY0" fmla="*/ 905933 h 931336"/>
                <a:gd name="connsiteX1" fmla="*/ 895350 w 1778000"/>
                <a:gd name="connsiteY1" fmla="*/ 8466 h 931336"/>
                <a:gd name="connsiteX2" fmla="*/ 1778000 w 1778000"/>
                <a:gd name="connsiteY2" fmla="*/ 0 h 931336"/>
                <a:gd name="connsiteX3" fmla="*/ 814919 w 1778000"/>
                <a:gd name="connsiteY3" fmla="*/ 931336 h 931336"/>
                <a:gd name="connsiteX4" fmla="*/ 0 w 1778000"/>
                <a:gd name="connsiteY4" fmla="*/ 905933 h 931336"/>
                <a:gd name="connsiteX0" fmla="*/ 0 w 1778000"/>
                <a:gd name="connsiteY0" fmla="*/ 931333 h 931336"/>
                <a:gd name="connsiteX1" fmla="*/ 895350 w 1778000"/>
                <a:gd name="connsiteY1" fmla="*/ 8466 h 931336"/>
                <a:gd name="connsiteX2" fmla="*/ 1778000 w 1778000"/>
                <a:gd name="connsiteY2" fmla="*/ 0 h 931336"/>
                <a:gd name="connsiteX3" fmla="*/ 814919 w 1778000"/>
                <a:gd name="connsiteY3" fmla="*/ 931336 h 931336"/>
                <a:gd name="connsiteX4" fmla="*/ 0 w 1778000"/>
                <a:gd name="connsiteY4" fmla="*/ 931333 h 931336"/>
                <a:gd name="connsiteX0" fmla="*/ 0 w 1778000"/>
                <a:gd name="connsiteY0" fmla="*/ 931333 h 931336"/>
                <a:gd name="connsiteX1" fmla="*/ 895350 w 1778000"/>
                <a:gd name="connsiteY1" fmla="*/ 8466 h 931336"/>
                <a:gd name="connsiteX2" fmla="*/ 1778000 w 1778000"/>
                <a:gd name="connsiteY2" fmla="*/ 0 h 931336"/>
                <a:gd name="connsiteX3" fmla="*/ 814919 w 1778000"/>
                <a:gd name="connsiteY3" fmla="*/ 931336 h 931336"/>
                <a:gd name="connsiteX4" fmla="*/ 0 w 1778000"/>
                <a:gd name="connsiteY4" fmla="*/ 931333 h 931336"/>
                <a:gd name="connsiteX0" fmla="*/ 0 w 1778000"/>
                <a:gd name="connsiteY0" fmla="*/ 932309 h 932312"/>
                <a:gd name="connsiteX1" fmla="*/ 914403 w 1778000"/>
                <a:gd name="connsiteY1" fmla="*/ 0 h 932312"/>
                <a:gd name="connsiteX2" fmla="*/ 1778000 w 1778000"/>
                <a:gd name="connsiteY2" fmla="*/ 976 h 932312"/>
                <a:gd name="connsiteX3" fmla="*/ 814919 w 1778000"/>
                <a:gd name="connsiteY3" fmla="*/ 932312 h 932312"/>
                <a:gd name="connsiteX4" fmla="*/ 0 w 1778000"/>
                <a:gd name="connsiteY4" fmla="*/ 932309 h 9323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8000" h="932312">
                  <a:moveTo>
                    <a:pt x="0" y="932309"/>
                  </a:moveTo>
                  <a:cubicBezTo>
                    <a:pt x="298450" y="616221"/>
                    <a:pt x="615953" y="307622"/>
                    <a:pt x="914403" y="0"/>
                  </a:cubicBezTo>
                  <a:lnTo>
                    <a:pt x="1778000" y="976"/>
                  </a:lnTo>
                  <a:lnTo>
                    <a:pt x="814919" y="932312"/>
                  </a:lnTo>
                  <a:lnTo>
                    <a:pt x="0" y="932309"/>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Times New Roman" panose="02020603050405020304" pitchFamily="18" charset="0"/>
                <a:cs typeface="Times New Roman" panose="02020603050405020304" pitchFamily="18" charset="0"/>
              </a:endParaRPr>
            </a:p>
          </p:txBody>
        </p:sp>
        <p:sp>
          <p:nvSpPr>
            <p:cNvPr id="36" name="平行四边形 4">
              <a:extLst>
                <a:ext uri="{FF2B5EF4-FFF2-40B4-BE49-F238E27FC236}">
                  <a16:creationId xmlns:a16="http://schemas.microsoft.com/office/drawing/2014/main" id="{C7564D90-B128-4B62-C797-421BDBB83866}"/>
                </a:ext>
              </a:extLst>
            </p:cNvPr>
            <p:cNvSpPr/>
            <p:nvPr/>
          </p:nvSpPr>
          <p:spPr>
            <a:xfrm rot="16200000" flipV="1">
              <a:off x="2811287" y="851023"/>
              <a:ext cx="960966" cy="473881"/>
            </a:xfrm>
            <a:custGeom>
              <a:avLst/>
              <a:gdLst>
                <a:gd name="connsiteX0" fmla="*/ 0 w 1515534"/>
                <a:gd name="connsiteY0" fmla="*/ 1540933 h 1540933"/>
                <a:gd name="connsiteX1" fmla="*/ 802218 w 1515534"/>
                <a:gd name="connsiteY1" fmla="*/ 0 h 1540933"/>
                <a:gd name="connsiteX2" fmla="*/ 1515534 w 1515534"/>
                <a:gd name="connsiteY2" fmla="*/ 0 h 1540933"/>
                <a:gd name="connsiteX3" fmla="*/ 713316 w 1515534"/>
                <a:gd name="connsiteY3" fmla="*/ 1540933 h 1540933"/>
                <a:gd name="connsiteX4" fmla="*/ 0 w 1515534"/>
                <a:gd name="connsiteY4" fmla="*/ 1540933 h 1540933"/>
                <a:gd name="connsiteX0" fmla="*/ 0 w 1515534"/>
                <a:gd name="connsiteY0" fmla="*/ 1540933 h 1540936"/>
                <a:gd name="connsiteX1" fmla="*/ 802218 w 1515534"/>
                <a:gd name="connsiteY1" fmla="*/ 0 h 1540936"/>
                <a:gd name="connsiteX2" fmla="*/ 1515534 w 1515534"/>
                <a:gd name="connsiteY2" fmla="*/ 0 h 1540936"/>
                <a:gd name="connsiteX3" fmla="*/ 823386 w 1515534"/>
                <a:gd name="connsiteY3" fmla="*/ 1540936 h 1540936"/>
                <a:gd name="connsiteX4" fmla="*/ 0 w 1515534"/>
                <a:gd name="connsiteY4" fmla="*/ 1540933 h 1540936"/>
                <a:gd name="connsiteX0" fmla="*/ 0 w 1794934"/>
                <a:gd name="connsiteY0" fmla="*/ 1540933 h 1540936"/>
                <a:gd name="connsiteX1" fmla="*/ 802218 w 1794934"/>
                <a:gd name="connsiteY1" fmla="*/ 0 h 1540936"/>
                <a:gd name="connsiteX2" fmla="*/ 1794934 w 1794934"/>
                <a:gd name="connsiteY2" fmla="*/ 609600 h 1540936"/>
                <a:gd name="connsiteX3" fmla="*/ 823386 w 1794934"/>
                <a:gd name="connsiteY3" fmla="*/ 1540936 h 1540936"/>
                <a:gd name="connsiteX4" fmla="*/ 0 w 1794934"/>
                <a:gd name="connsiteY4" fmla="*/ 1540933 h 1540936"/>
                <a:gd name="connsiteX0" fmla="*/ 0 w 1794934"/>
                <a:gd name="connsiteY0" fmla="*/ 931333 h 931336"/>
                <a:gd name="connsiteX1" fmla="*/ 785284 w 1794934"/>
                <a:gd name="connsiteY1" fmla="*/ 42333 h 931336"/>
                <a:gd name="connsiteX2" fmla="*/ 1794934 w 1794934"/>
                <a:gd name="connsiteY2" fmla="*/ 0 h 931336"/>
                <a:gd name="connsiteX3" fmla="*/ 823386 w 1794934"/>
                <a:gd name="connsiteY3" fmla="*/ 931336 h 931336"/>
                <a:gd name="connsiteX4" fmla="*/ 0 w 1794934"/>
                <a:gd name="connsiteY4" fmla="*/ 931333 h 931336"/>
                <a:gd name="connsiteX0" fmla="*/ 0 w 1794934"/>
                <a:gd name="connsiteY0" fmla="*/ 931333 h 931336"/>
                <a:gd name="connsiteX1" fmla="*/ 912284 w 1794934"/>
                <a:gd name="connsiteY1" fmla="*/ 16933 h 931336"/>
                <a:gd name="connsiteX2" fmla="*/ 1794934 w 1794934"/>
                <a:gd name="connsiteY2" fmla="*/ 0 h 931336"/>
                <a:gd name="connsiteX3" fmla="*/ 823386 w 1794934"/>
                <a:gd name="connsiteY3" fmla="*/ 931336 h 931336"/>
                <a:gd name="connsiteX4" fmla="*/ 0 w 1794934"/>
                <a:gd name="connsiteY4" fmla="*/ 931333 h 931336"/>
                <a:gd name="connsiteX0" fmla="*/ 0 w 1778000"/>
                <a:gd name="connsiteY0" fmla="*/ 931333 h 931336"/>
                <a:gd name="connsiteX1" fmla="*/ 895350 w 1778000"/>
                <a:gd name="connsiteY1" fmla="*/ 16933 h 931336"/>
                <a:gd name="connsiteX2" fmla="*/ 1778000 w 1778000"/>
                <a:gd name="connsiteY2" fmla="*/ 0 h 931336"/>
                <a:gd name="connsiteX3" fmla="*/ 806452 w 1778000"/>
                <a:gd name="connsiteY3" fmla="*/ 931336 h 931336"/>
                <a:gd name="connsiteX4" fmla="*/ 0 w 1778000"/>
                <a:gd name="connsiteY4" fmla="*/ 931333 h 931336"/>
                <a:gd name="connsiteX0" fmla="*/ 0 w 1778000"/>
                <a:gd name="connsiteY0" fmla="*/ 905933 h 931336"/>
                <a:gd name="connsiteX1" fmla="*/ 895350 w 1778000"/>
                <a:gd name="connsiteY1" fmla="*/ 16933 h 931336"/>
                <a:gd name="connsiteX2" fmla="*/ 1778000 w 1778000"/>
                <a:gd name="connsiteY2" fmla="*/ 0 h 931336"/>
                <a:gd name="connsiteX3" fmla="*/ 806452 w 1778000"/>
                <a:gd name="connsiteY3" fmla="*/ 931336 h 931336"/>
                <a:gd name="connsiteX4" fmla="*/ 0 w 1778000"/>
                <a:gd name="connsiteY4" fmla="*/ 905933 h 931336"/>
                <a:gd name="connsiteX0" fmla="*/ 0 w 1778000"/>
                <a:gd name="connsiteY0" fmla="*/ 905933 h 931336"/>
                <a:gd name="connsiteX1" fmla="*/ 895350 w 1778000"/>
                <a:gd name="connsiteY1" fmla="*/ 8466 h 931336"/>
                <a:gd name="connsiteX2" fmla="*/ 1778000 w 1778000"/>
                <a:gd name="connsiteY2" fmla="*/ 0 h 931336"/>
                <a:gd name="connsiteX3" fmla="*/ 806452 w 1778000"/>
                <a:gd name="connsiteY3" fmla="*/ 931336 h 931336"/>
                <a:gd name="connsiteX4" fmla="*/ 0 w 1778000"/>
                <a:gd name="connsiteY4" fmla="*/ 905933 h 931336"/>
                <a:gd name="connsiteX0" fmla="*/ 0 w 1778000"/>
                <a:gd name="connsiteY0" fmla="*/ 905933 h 931336"/>
                <a:gd name="connsiteX1" fmla="*/ 895350 w 1778000"/>
                <a:gd name="connsiteY1" fmla="*/ 8466 h 931336"/>
                <a:gd name="connsiteX2" fmla="*/ 1778000 w 1778000"/>
                <a:gd name="connsiteY2" fmla="*/ 0 h 931336"/>
                <a:gd name="connsiteX3" fmla="*/ 814919 w 1778000"/>
                <a:gd name="connsiteY3" fmla="*/ 931336 h 931336"/>
                <a:gd name="connsiteX4" fmla="*/ 0 w 1778000"/>
                <a:gd name="connsiteY4" fmla="*/ 905933 h 931336"/>
                <a:gd name="connsiteX0" fmla="*/ 0 w 1778000"/>
                <a:gd name="connsiteY0" fmla="*/ 931333 h 931336"/>
                <a:gd name="connsiteX1" fmla="*/ 895350 w 1778000"/>
                <a:gd name="connsiteY1" fmla="*/ 8466 h 931336"/>
                <a:gd name="connsiteX2" fmla="*/ 1778000 w 1778000"/>
                <a:gd name="connsiteY2" fmla="*/ 0 h 931336"/>
                <a:gd name="connsiteX3" fmla="*/ 814919 w 1778000"/>
                <a:gd name="connsiteY3" fmla="*/ 931336 h 931336"/>
                <a:gd name="connsiteX4" fmla="*/ 0 w 1778000"/>
                <a:gd name="connsiteY4" fmla="*/ 931333 h 931336"/>
                <a:gd name="connsiteX0" fmla="*/ 0 w 1778000"/>
                <a:gd name="connsiteY0" fmla="*/ 931333 h 931336"/>
                <a:gd name="connsiteX1" fmla="*/ 895350 w 1778000"/>
                <a:gd name="connsiteY1" fmla="*/ 8466 h 931336"/>
                <a:gd name="connsiteX2" fmla="*/ 1778000 w 1778000"/>
                <a:gd name="connsiteY2" fmla="*/ 0 h 931336"/>
                <a:gd name="connsiteX3" fmla="*/ 814919 w 1778000"/>
                <a:gd name="connsiteY3" fmla="*/ 931336 h 931336"/>
                <a:gd name="connsiteX4" fmla="*/ 0 w 1778000"/>
                <a:gd name="connsiteY4" fmla="*/ 931333 h 9313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8000" h="931336">
                  <a:moveTo>
                    <a:pt x="0" y="931333"/>
                  </a:moveTo>
                  <a:cubicBezTo>
                    <a:pt x="298450" y="615245"/>
                    <a:pt x="596900" y="316088"/>
                    <a:pt x="895350" y="8466"/>
                  </a:cubicBezTo>
                  <a:lnTo>
                    <a:pt x="1778000" y="0"/>
                  </a:lnTo>
                  <a:lnTo>
                    <a:pt x="814919" y="931336"/>
                  </a:lnTo>
                  <a:lnTo>
                    <a:pt x="0" y="931333"/>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grpSp>
      <p:cxnSp>
        <p:nvCxnSpPr>
          <p:cNvPr id="37" name="直接连接符 7">
            <a:extLst>
              <a:ext uri="{FF2B5EF4-FFF2-40B4-BE49-F238E27FC236}">
                <a16:creationId xmlns:a16="http://schemas.microsoft.com/office/drawing/2014/main" id="{A4998274-3A25-A401-13D4-3F8A9F1AA64A}"/>
              </a:ext>
            </a:extLst>
          </p:cNvPr>
          <p:cNvCxnSpPr>
            <a:cxnSpLocks/>
          </p:cNvCxnSpPr>
          <p:nvPr/>
        </p:nvCxnSpPr>
        <p:spPr>
          <a:xfrm>
            <a:off x="620110" y="807291"/>
            <a:ext cx="11371262" cy="0"/>
          </a:xfrm>
          <a:prstGeom prst="line">
            <a:avLst/>
          </a:prstGeom>
          <a:ln>
            <a:solidFill>
              <a:srgbClr val="5B7899"/>
            </a:solidFill>
          </a:ln>
        </p:spPr>
        <p:style>
          <a:lnRef idx="3">
            <a:schemeClr val="accent1"/>
          </a:lnRef>
          <a:fillRef idx="0">
            <a:schemeClr val="accent1"/>
          </a:fillRef>
          <a:effectRef idx="2">
            <a:schemeClr val="accent1"/>
          </a:effectRef>
          <a:fontRef idx="minor">
            <a:schemeClr val="tx1"/>
          </a:fontRef>
        </p:style>
      </p:cxnSp>
      <p:sp>
        <p:nvSpPr>
          <p:cNvPr id="41" name="灯片编号占位符 2">
            <a:extLst>
              <a:ext uri="{FF2B5EF4-FFF2-40B4-BE49-F238E27FC236}">
                <a16:creationId xmlns:a16="http://schemas.microsoft.com/office/drawing/2014/main" id="{53038897-F845-84D6-352A-296CAEDB868B}"/>
              </a:ext>
            </a:extLst>
          </p:cNvPr>
          <p:cNvSpPr>
            <a:spLocks noGrp="1"/>
          </p:cNvSpPr>
          <p:nvPr>
            <p:ph type="sldNum" sz="quarter" idx="12"/>
          </p:nvPr>
        </p:nvSpPr>
        <p:spPr>
          <a:xfrm>
            <a:off x="9492000" y="6668791"/>
            <a:ext cx="2700000" cy="316800"/>
          </a:xfrm>
        </p:spPr>
        <p:txBody>
          <a:bodyPr>
            <a:normAutofit/>
          </a:bodyPr>
          <a:lstStyle/>
          <a:p>
            <a:fld id="{49AE70B2-8BF9-45C0-BB95-33D1B9D3A854}" type="slidenum">
              <a:rPr lang="zh-CN" altLang="en-US" smtClean="0"/>
              <a:pPr/>
              <a:t>5</a:t>
            </a:fld>
            <a:endParaRPr lang="zh-CN" altLang="en-US" dirty="0"/>
          </a:p>
        </p:txBody>
      </p:sp>
      <p:pic>
        <p:nvPicPr>
          <p:cNvPr id="6" name="图片 5">
            <a:extLst>
              <a:ext uri="{FF2B5EF4-FFF2-40B4-BE49-F238E27FC236}">
                <a16:creationId xmlns:a16="http://schemas.microsoft.com/office/drawing/2014/main" id="{FCADD065-02FA-5832-C1E9-604795E93F33}"/>
              </a:ext>
            </a:extLst>
          </p:cNvPr>
          <p:cNvPicPr>
            <a:picLocks noChangeAspect="1"/>
          </p:cNvPicPr>
          <p:nvPr/>
        </p:nvPicPr>
        <p:blipFill>
          <a:blip r:embed="rId5"/>
          <a:stretch>
            <a:fillRect/>
          </a:stretch>
        </p:blipFill>
        <p:spPr>
          <a:xfrm>
            <a:off x="94434" y="1723375"/>
            <a:ext cx="6469063" cy="3972581"/>
          </a:xfrm>
          <a:prstGeom prst="rect">
            <a:avLst/>
          </a:prstGeom>
        </p:spPr>
      </p:pic>
      <p:sp>
        <p:nvSpPr>
          <p:cNvPr id="10" name="文本框 9">
            <a:extLst>
              <a:ext uri="{FF2B5EF4-FFF2-40B4-BE49-F238E27FC236}">
                <a16:creationId xmlns:a16="http://schemas.microsoft.com/office/drawing/2014/main" id="{DAACDC1C-A096-71C5-2837-11F10F18349B}"/>
              </a:ext>
            </a:extLst>
          </p:cNvPr>
          <p:cNvSpPr txBox="1"/>
          <p:nvPr/>
        </p:nvSpPr>
        <p:spPr>
          <a:xfrm>
            <a:off x="6951869" y="2007142"/>
            <a:ext cx="4686793" cy="1015663"/>
          </a:xfrm>
          <a:prstGeom prst="rect">
            <a:avLst/>
          </a:prstGeom>
          <a:noFill/>
          <a:ln>
            <a:noFill/>
          </a:ln>
        </p:spPr>
        <p:txBody>
          <a:bodyPr wrap="square">
            <a:spAutoFit/>
          </a:bodyPr>
          <a:lstStyle/>
          <a:p>
            <a:pPr algn="just"/>
            <a:r>
              <a:rPr lang="zh-CN" altLang="en-US" sz="2000" b="1" dirty="0">
                <a:latin typeface="Arial" panose="020B0604020202020204" pitchFamily="34" charset="0"/>
                <a:ea typeface="微软雅黑" panose="020B0503020204020204" pitchFamily="34" charset="-122"/>
                <a:cs typeface="Arial" panose="020B0604020202020204" pitchFamily="34" charset="0"/>
              </a:rPr>
              <a:t>工作模式：</a:t>
            </a:r>
            <a:endParaRPr lang="en-US" altLang="zh-CN" sz="2000" b="1" dirty="0">
              <a:latin typeface="Arial" panose="020B0604020202020204" pitchFamily="34" charset="0"/>
              <a:ea typeface="微软雅黑" panose="020B0503020204020204" pitchFamily="34" charset="-122"/>
              <a:cs typeface="Arial" panose="020B0604020202020204" pitchFamily="34" charset="0"/>
            </a:endParaRPr>
          </a:p>
          <a:p>
            <a:pPr marL="457200" indent="-457200" algn="just">
              <a:buAutoNum type="arabicPeriod"/>
            </a:pPr>
            <a:r>
              <a:rPr lang="zh-CN" altLang="en-US" sz="2000" b="1" dirty="0">
                <a:latin typeface="Arial" panose="020B0604020202020204" pitchFamily="34" charset="0"/>
                <a:ea typeface="微软雅黑" panose="020B0503020204020204" pitchFamily="34" charset="-122"/>
                <a:cs typeface="Arial" panose="020B0604020202020204" pitchFamily="34" charset="0"/>
              </a:rPr>
              <a:t>横向扫描，</a:t>
            </a:r>
            <a:r>
              <a:rPr lang="zh-CN" altLang="en-US" sz="2000" b="1" dirty="0">
                <a:solidFill>
                  <a:srgbClr val="FF0000"/>
                </a:solidFill>
                <a:latin typeface="Arial" panose="020B0604020202020204" pitchFamily="34" charset="0"/>
                <a:ea typeface="微软雅黑" panose="020B0503020204020204" pitchFamily="34" charset="-122"/>
                <a:cs typeface="Arial" panose="020B0604020202020204" pitchFamily="34" charset="0"/>
              </a:rPr>
              <a:t>发射度小，束流包络</a:t>
            </a:r>
            <a:endParaRPr lang="en-US" altLang="zh-CN" sz="2000" b="1" dirty="0">
              <a:solidFill>
                <a:srgbClr val="FF0000"/>
              </a:solidFill>
              <a:latin typeface="Arial" panose="020B0604020202020204" pitchFamily="34" charset="0"/>
              <a:ea typeface="微软雅黑" panose="020B0503020204020204" pitchFamily="34" charset="-122"/>
              <a:cs typeface="Arial" panose="020B0604020202020204" pitchFamily="34" charset="0"/>
            </a:endParaRPr>
          </a:p>
          <a:p>
            <a:pPr marL="457200" indent="-457200" algn="just">
              <a:buAutoNum type="arabicPeriod"/>
            </a:pPr>
            <a:r>
              <a:rPr lang="zh-CN" altLang="en-US" sz="2000" b="1" dirty="0">
                <a:latin typeface="Arial" panose="020B0604020202020204" pitchFamily="34" charset="0"/>
                <a:ea typeface="微软雅黑" panose="020B0503020204020204" pitchFamily="34" charset="-122"/>
                <a:cs typeface="Arial" panose="020B0604020202020204" pitchFamily="34" charset="0"/>
              </a:rPr>
              <a:t>纵向分层，</a:t>
            </a:r>
            <a:r>
              <a:rPr lang="zh-CN" altLang="en-US" sz="2000" b="1" dirty="0">
                <a:solidFill>
                  <a:srgbClr val="FF0000"/>
                </a:solidFill>
                <a:latin typeface="Arial" panose="020B0604020202020204" pitchFamily="34" charset="0"/>
                <a:ea typeface="微软雅黑" panose="020B0503020204020204" pitchFamily="34" charset="-122"/>
                <a:cs typeface="Arial" panose="020B0604020202020204" pitchFamily="34" charset="0"/>
              </a:rPr>
              <a:t>准单能，射程确定</a:t>
            </a:r>
          </a:p>
        </p:txBody>
      </p:sp>
      <p:sp>
        <p:nvSpPr>
          <p:cNvPr id="13" name="文本框 12">
            <a:extLst>
              <a:ext uri="{FF2B5EF4-FFF2-40B4-BE49-F238E27FC236}">
                <a16:creationId xmlns:a16="http://schemas.microsoft.com/office/drawing/2014/main" id="{988AAF00-BF95-94B4-B699-387040620023}"/>
              </a:ext>
            </a:extLst>
          </p:cNvPr>
          <p:cNvSpPr txBox="1"/>
          <p:nvPr/>
        </p:nvSpPr>
        <p:spPr>
          <a:xfrm>
            <a:off x="6951870" y="3417364"/>
            <a:ext cx="4686792" cy="707886"/>
          </a:xfrm>
          <a:prstGeom prst="rect">
            <a:avLst/>
          </a:prstGeom>
          <a:noFill/>
          <a:ln>
            <a:solidFill>
              <a:schemeClr val="accent1"/>
            </a:solidFill>
          </a:ln>
        </p:spPr>
        <p:txBody>
          <a:bodyPr wrap="square">
            <a:spAutoFit/>
          </a:bodyPr>
          <a:lstStyle/>
          <a:p>
            <a:pPr algn="just"/>
            <a:r>
              <a:rPr lang="zh-CN" altLang="en-US" sz="2000" b="1" dirty="0">
                <a:latin typeface="Arial" panose="020B0604020202020204" pitchFamily="34" charset="0"/>
                <a:ea typeface="微软雅黑" panose="020B0503020204020204" pitchFamily="34" charset="-122"/>
                <a:cs typeface="Arial" panose="020B0604020202020204" pitchFamily="34" charset="0"/>
              </a:rPr>
              <a:t>横向扫描：水平，垂直磁铁</a:t>
            </a:r>
            <a:endParaRPr lang="en-US" altLang="zh-CN" sz="2000" b="1" dirty="0">
              <a:latin typeface="Arial" panose="020B0604020202020204" pitchFamily="34" charset="0"/>
              <a:ea typeface="微软雅黑" panose="020B0503020204020204" pitchFamily="34" charset="-122"/>
              <a:cs typeface="Arial" panose="020B0604020202020204" pitchFamily="34" charset="0"/>
            </a:endParaRPr>
          </a:p>
          <a:p>
            <a:pPr algn="just"/>
            <a:r>
              <a:rPr lang="zh-CN" altLang="en-US" sz="2000" b="1" dirty="0">
                <a:latin typeface="Arial" panose="020B0604020202020204" pitchFamily="34" charset="0"/>
                <a:ea typeface="微软雅黑" panose="020B0503020204020204" pitchFamily="34" charset="-122"/>
                <a:cs typeface="Arial" panose="020B0604020202020204" pitchFamily="34" charset="0"/>
              </a:rPr>
              <a:t>纵向分层：能量调节</a:t>
            </a:r>
            <a:r>
              <a:rPr lang="zh-CN" altLang="en-US" sz="2000" b="1"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000" b="1" dirty="0">
                <a:latin typeface="Times New Roman" panose="02020603050405020304" pitchFamily="18" charset="0"/>
                <a:ea typeface="微软雅黑" panose="020B0503020204020204" pitchFamily="34" charset="-122"/>
                <a:cs typeface="Times New Roman" panose="02020603050405020304" pitchFamily="18" charset="0"/>
              </a:rPr>
              <a:t>Bragg peak</a:t>
            </a:r>
            <a:r>
              <a:rPr lang="zh-CN" altLang="en-US" sz="2000" b="1" dirty="0">
                <a:latin typeface="Times New Roman" panose="02020603050405020304" pitchFamily="18" charset="0"/>
                <a:ea typeface="微软雅黑" panose="020B0503020204020204" pitchFamily="34" charset="-122"/>
                <a:cs typeface="Times New Roman" panose="02020603050405020304" pitchFamily="18" charset="0"/>
              </a:rPr>
              <a:t>）</a:t>
            </a:r>
          </a:p>
        </p:txBody>
      </p:sp>
      <p:sp>
        <p:nvSpPr>
          <p:cNvPr id="15" name="箭头: 下 14">
            <a:extLst>
              <a:ext uri="{FF2B5EF4-FFF2-40B4-BE49-F238E27FC236}">
                <a16:creationId xmlns:a16="http://schemas.microsoft.com/office/drawing/2014/main" id="{F5C7BBF3-3A19-EC40-871A-7E5DBD4D3131}"/>
              </a:ext>
            </a:extLst>
          </p:cNvPr>
          <p:cNvSpPr/>
          <p:nvPr/>
        </p:nvSpPr>
        <p:spPr>
          <a:xfrm>
            <a:off x="8923692" y="4223765"/>
            <a:ext cx="568308" cy="510856"/>
          </a:xfrm>
          <a:prstGeom prst="downArrow">
            <a:avLst>
              <a:gd name="adj1" fmla="val 50000"/>
              <a:gd name="adj2" fmla="val 52775"/>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a:extLst>
              <a:ext uri="{FF2B5EF4-FFF2-40B4-BE49-F238E27FC236}">
                <a16:creationId xmlns:a16="http://schemas.microsoft.com/office/drawing/2014/main" id="{BCFC381E-110E-EE14-A0B7-386C890354A2}"/>
              </a:ext>
            </a:extLst>
          </p:cNvPr>
          <p:cNvSpPr txBox="1"/>
          <p:nvPr/>
        </p:nvSpPr>
        <p:spPr>
          <a:xfrm>
            <a:off x="7111498" y="4809361"/>
            <a:ext cx="4192696" cy="1015663"/>
          </a:xfrm>
          <a:prstGeom prst="rect">
            <a:avLst/>
          </a:prstGeom>
          <a:noFill/>
        </p:spPr>
        <p:txBody>
          <a:bodyPr wrap="square">
            <a:spAutoFit/>
          </a:bodyPr>
          <a:lstStyle/>
          <a:p>
            <a:pPr algn="just"/>
            <a:r>
              <a:rPr lang="zh-CN" altLang="en-US" sz="2000" b="1" dirty="0">
                <a:latin typeface="Arial" panose="020B0604020202020204" pitchFamily="34" charset="0"/>
                <a:ea typeface="微软雅黑" panose="020B0503020204020204" pitchFamily="34" charset="-122"/>
                <a:cs typeface="Arial" panose="020B0604020202020204" pitchFamily="34" charset="0"/>
              </a:rPr>
              <a:t>基于回旋加速器质子治疗设施通过</a:t>
            </a:r>
            <a:r>
              <a:rPr lang="zh-CN" altLang="en-US" sz="2000" b="1" dirty="0">
                <a:solidFill>
                  <a:srgbClr val="FF0000"/>
                </a:solidFill>
                <a:latin typeface="Arial" panose="020B0604020202020204" pitchFamily="34" charset="0"/>
                <a:ea typeface="微软雅黑" panose="020B0503020204020204" pitchFamily="34" charset="-122"/>
                <a:cs typeface="Arial" panose="020B0604020202020204" pitchFamily="34" charset="0"/>
              </a:rPr>
              <a:t>降能器和能量选择系统</a:t>
            </a:r>
            <a:r>
              <a:rPr lang="zh-CN" altLang="en-US" sz="2000" b="1" dirty="0">
                <a:latin typeface="Arial" panose="020B0604020202020204" pitchFamily="34" charset="0"/>
                <a:ea typeface="微软雅黑" panose="020B0503020204020204" pitchFamily="34" charset="-122"/>
                <a:cs typeface="Arial" panose="020B0604020202020204" pitchFamily="34" charset="0"/>
              </a:rPr>
              <a:t>来调节束流能量</a:t>
            </a:r>
            <a:endParaRPr lang="en-US" altLang="zh-CN" sz="2000" b="1" dirty="0">
              <a:latin typeface="Arial" panose="020B0604020202020204" pitchFamily="34" charset="0"/>
              <a:ea typeface="微软雅黑" panose="020B0503020204020204" pitchFamily="34" charset="-122"/>
              <a:cs typeface="Arial" panose="020B0604020202020204" pitchFamily="34" charset="0"/>
            </a:endParaRPr>
          </a:p>
        </p:txBody>
      </p:sp>
      <p:sp>
        <p:nvSpPr>
          <p:cNvPr id="20" name="矩形 19">
            <a:extLst>
              <a:ext uri="{FF2B5EF4-FFF2-40B4-BE49-F238E27FC236}">
                <a16:creationId xmlns:a16="http://schemas.microsoft.com/office/drawing/2014/main" id="{E2D13E14-64DA-4E6A-BA32-0FDA8F34EB8E}"/>
              </a:ext>
            </a:extLst>
          </p:cNvPr>
          <p:cNvSpPr/>
          <p:nvPr/>
        </p:nvSpPr>
        <p:spPr>
          <a:xfrm rot="10800000">
            <a:off x="6667997" y="1540807"/>
            <a:ext cx="5176275" cy="4509902"/>
          </a:xfrm>
          <a:prstGeom prst="rect">
            <a:avLst/>
          </a:prstGeom>
          <a:noFill/>
          <a:ln w="47625">
            <a:solidFill>
              <a:schemeClr val="bg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latin typeface="Arial" panose="020B0604020202020204" pitchFamily="34" charset="0"/>
              <a:ea typeface="微软雅黑" panose="020B0503020204020204" pitchFamily="34" charset="-122"/>
              <a:cs typeface="+mn-ea"/>
              <a:sym typeface="Arial" panose="020B0604020202020204" pitchFamily="34" charset="0"/>
            </a:endParaRPr>
          </a:p>
        </p:txBody>
      </p:sp>
    </p:spTree>
    <p:custDataLst>
      <p:tags r:id="rId1"/>
    </p:custDataLst>
    <p:extLst>
      <p:ext uri="{BB962C8B-B14F-4D97-AF65-F5344CB8AC3E}">
        <p14:creationId xmlns:p14="http://schemas.microsoft.com/office/powerpoint/2010/main" val="3886771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a:extLst>
              <a:ext uri="{FF2B5EF4-FFF2-40B4-BE49-F238E27FC236}">
                <a16:creationId xmlns:a16="http://schemas.microsoft.com/office/drawing/2014/main" id="{150BF4EE-90C8-424C-937E-8F14DFE017ED}"/>
              </a:ext>
            </a:extLst>
          </p:cNvPr>
          <p:cNvPicPr>
            <a:picLocks noChangeAspect="1"/>
          </p:cNvPicPr>
          <p:nvPr/>
        </p:nvPicPr>
        <p:blipFill rotWithShape="1">
          <a:blip r:embed="rId4"/>
          <a:srcRect l="1754" r="3359"/>
          <a:stretch/>
        </p:blipFill>
        <p:spPr>
          <a:xfrm>
            <a:off x="6252596" y="2179621"/>
            <a:ext cx="5851725" cy="2493590"/>
          </a:xfrm>
          <a:prstGeom prst="rect">
            <a:avLst/>
          </a:prstGeom>
        </p:spPr>
      </p:pic>
      <p:sp>
        <p:nvSpPr>
          <p:cNvPr id="4" name="矩形 3"/>
          <p:cNvSpPr/>
          <p:nvPr/>
        </p:nvSpPr>
        <p:spPr>
          <a:xfrm>
            <a:off x="704496" y="212279"/>
            <a:ext cx="9176366" cy="584775"/>
          </a:xfrm>
          <a:prstGeom prst="rect">
            <a:avLst/>
          </a:prstGeom>
        </p:spPr>
        <p:txBody>
          <a:bodyPr wrap="square">
            <a:spAutoFit/>
          </a:bodyPr>
          <a:lstStyle/>
          <a:p>
            <a:r>
              <a:rPr lang="en-US" altLang="zh-CN" sz="3200" b="1" spc="300" dirty="0">
                <a:latin typeface="微软雅黑" panose="020B0503020204020204" charset="-122"/>
                <a:ea typeface="微软雅黑" panose="020B0503020204020204" charset="-122"/>
              </a:rPr>
              <a:t>1.4</a:t>
            </a:r>
            <a:r>
              <a:rPr lang="zh-CN" altLang="en-US" sz="3200" b="1" spc="300" dirty="0">
                <a:latin typeface="微软雅黑" panose="020B0503020204020204" charset="-122"/>
                <a:ea typeface="微软雅黑" panose="020B0503020204020204" charset="-122"/>
              </a:rPr>
              <a:t> 能量选择系统</a:t>
            </a:r>
          </a:p>
        </p:txBody>
      </p:sp>
      <p:grpSp>
        <p:nvGrpSpPr>
          <p:cNvPr id="16" name="组合 2">
            <a:extLst>
              <a:ext uri="{FF2B5EF4-FFF2-40B4-BE49-F238E27FC236}">
                <a16:creationId xmlns:a16="http://schemas.microsoft.com/office/drawing/2014/main" id="{C974CD17-109A-4570-8E66-10CE5202E46E}"/>
              </a:ext>
            </a:extLst>
          </p:cNvPr>
          <p:cNvGrpSpPr/>
          <p:nvPr/>
        </p:nvGrpSpPr>
        <p:grpSpPr>
          <a:xfrm flipH="1">
            <a:off x="0" y="168737"/>
            <a:ext cx="620110" cy="953739"/>
            <a:chOff x="3054828" y="607481"/>
            <a:chExt cx="474380" cy="1417783"/>
          </a:xfrm>
          <a:gradFill flip="none" rotWithShape="1">
            <a:gsLst>
              <a:gs pos="5000">
                <a:schemeClr val="accent5">
                  <a:lumMod val="75000"/>
                </a:schemeClr>
              </a:gs>
              <a:gs pos="56000">
                <a:schemeClr val="accent5">
                  <a:lumMod val="40000"/>
                  <a:lumOff val="60000"/>
                </a:schemeClr>
              </a:gs>
              <a:gs pos="80000">
                <a:schemeClr val="accent5">
                  <a:lumMod val="20000"/>
                  <a:lumOff val="80000"/>
                </a:schemeClr>
              </a:gs>
              <a:gs pos="100000">
                <a:schemeClr val="accent1">
                  <a:lumMod val="40000"/>
                  <a:lumOff val="60000"/>
                </a:schemeClr>
              </a:gs>
            </a:gsLst>
            <a:lin ang="2700000" scaled="1"/>
          </a:gradFill>
        </p:grpSpPr>
        <p:sp>
          <p:nvSpPr>
            <p:cNvPr id="17" name="平行四边形 4">
              <a:extLst>
                <a:ext uri="{FF2B5EF4-FFF2-40B4-BE49-F238E27FC236}">
                  <a16:creationId xmlns:a16="http://schemas.microsoft.com/office/drawing/2014/main" id="{3BB1C4C3-FDF1-466F-AB14-88F988C21999}"/>
                </a:ext>
              </a:extLst>
            </p:cNvPr>
            <p:cNvSpPr/>
            <p:nvPr/>
          </p:nvSpPr>
          <p:spPr>
            <a:xfrm rot="5400000" flipH="1" flipV="1">
              <a:off x="2843643" y="1339700"/>
              <a:ext cx="896749" cy="474380"/>
            </a:xfrm>
            <a:custGeom>
              <a:avLst/>
              <a:gdLst>
                <a:gd name="connsiteX0" fmla="*/ 0 w 1515534"/>
                <a:gd name="connsiteY0" fmla="*/ 1540933 h 1540933"/>
                <a:gd name="connsiteX1" fmla="*/ 802218 w 1515534"/>
                <a:gd name="connsiteY1" fmla="*/ 0 h 1540933"/>
                <a:gd name="connsiteX2" fmla="*/ 1515534 w 1515534"/>
                <a:gd name="connsiteY2" fmla="*/ 0 h 1540933"/>
                <a:gd name="connsiteX3" fmla="*/ 713316 w 1515534"/>
                <a:gd name="connsiteY3" fmla="*/ 1540933 h 1540933"/>
                <a:gd name="connsiteX4" fmla="*/ 0 w 1515534"/>
                <a:gd name="connsiteY4" fmla="*/ 1540933 h 1540933"/>
                <a:gd name="connsiteX0" fmla="*/ 0 w 1515534"/>
                <a:gd name="connsiteY0" fmla="*/ 1540933 h 1540936"/>
                <a:gd name="connsiteX1" fmla="*/ 802218 w 1515534"/>
                <a:gd name="connsiteY1" fmla="*/ 0 h 1540936"/>
                <a:gd name="connsiteX2" fmla="*/ 1515534 w 1515534"/>
                <a:gd name="connsiteY2" fmla="*/ 0 h 1540936"/>
                <a:gd name="connsiteX3" fmla="*/ 823386 w 1515534"/>
                <a:gd name="connsiteY3" fmla="*/ 1540936 h 1540936"/>
                <a:gd name="connsiteX4" fmla="*/ 0 w 1515534"/>
                <a:gd name="connsiteY4" fmla="*/ 1540933 h 1540936"/>
                <a:gd name="connsiteX0" fmla="*/ 0 w 1794934"/>
                <a:gd name="connsiteY0" fmla="*/ 1540933 h 1540936"/>
                <a:gd name="connsiteX1" fmla="*/ 802218 w 1794934"/>
                <a:gd name="connsiteY1" fmla="*/ 0 h 1540936"/>
                <a:gd name="connsiteX2" fmla="*/ 1794934 w 1794934"/>
                <a:gd name="connsiteY2" fmla="*/ 609600 h 1540936"/>
                <a:gd name="connsiteX3" fmla="*/ 823386 w 1794934"/>
                <a:gd name="connsiteY3" fmla="*/ 1540936 h 1540936"/>
                <a:gd name="connsiteX4" fmla="*/ 0 w 1794934"/>
                <a:gd name="connsiteY4" fmla="*/ 1540933 h 1540936"/>
                <a:gd name="connsiteX0" fmla="*/ 0 w 1794934"/>
                <a:gd name="connsiteY0" fmla="*/ 931333 h 931336"/>
                <a:gd name="connsiteX1" fmla="*/ 785284 w 1794934"/>
                <a:gd name="connsiteY1" fmla="*/ 42333 h 931336"/>
                <a:gd name="connsiteX2" fmla="*/ 1794934 w 1794934"/>
                <a:gd name="connsiteY2" fmla="*/ 0 h 931336"/>
                <a:gd name="connsiteX3" fmla="*/ 823386 w 1794934"/>
                <a:gd name="connsiteY3" fmla="*/ 931336 h 931336"/>
                <a:gd name="connsiteX4" fmla="*/ 0 w 1794934"/>
                <a:gd name="connsiteY4" fmla="*/ 931333 h 931336"/>
                <a:gd name="connsiteX0" fmla="*/ 0 w 1794934"/>
                <a:gd name="connsiteY0" fmla="*/ 931333 h 931336"/>
                <a:gd name="connsiteX1" fmla="*/ 912284 w 1794934"/>
                <a:gd name="connsiteY1" fmla="*/ 16933 h 931336"/>
                <a:gd name="connsiteX2" fmla="*/ 1794934 w 1794934"/>
                <a:gd name="connsiteY2" fmla="*/ 0 h 931336"/>
                <a:gd name="connsiteX3" fmla="*/ 823386 w 1794934"/>
                <a:gd name="connsiteY3" fmla="*/ 931336 h 931336"/>
                <a:gd name="connsiteX4" fmla="*/ 0 w 1794934"/>
                <a:gd name="connsiteY4" fmla="*/ 931333 h 931336"/>
                <a:gd name="connsiteX0" fmla="*/ 0 w 1778000"/>
                <a:gd name="connsiteY0" fmla="*/ 931333 h 931336"/>
                <a:gd name="connsiteX1" fmla="*/ 895350 w 1778000"/>
                <a:gd name="connsiteY1" fmla="*/ 16933 h 931336"/>
                <a:gd name="connsiteX2" fmla="*/ 1778000 w 1778000"/>
                <a:gd name="connsiteY2" fmla="*/ 0 h 931336"/>
                <a:gd name="connsiteX3" fmla="*/ 806452 w 1778000"/>
                <a:gd name="connsiteY3" fmla="*/ 931336 h 931336"/>
                <a:gd name="connsiteX4" fmla="*/ 0 w 1778000"/>
                <a:gd name="connsiteY4" fmla="*/ 931333 h 931336"/>
                <a:gd name="connsiteX0" fmla="*/ 0 w 1778000"/>
                <a:gd name="connsiteY0" fmla="*/ 905933 h 931336"/>
                <a:gd name="connsiteX1" fmla="*/ 895350 w 1778000"/>
                <a:gd name="connsiteY1" fmla="*/ 16933 h 931336"/>
                <a:gd name="connsiteX2" fmla="*/ 1778000 w 1778000"/>
                <a:gd name="connsiteY2" fmla="*/ 0 h 931336"/>
                <a:gd name="connsiteX3" fmla="*/ 806452 w 1778000"/>
                <a:gd name="connsiteY3" fmla="*/ 931336 h 931336"/>
                <a:gd name="connsiteX4" fmla="*/ 0 w 1778000"/>
                <a:gd name="connsiteY4" fmla="*/ 905933 h 931336"/>
                <a:gd name="connsiteX0" fmla="*/ 0 w 1778000"/>
                <a:gd name="connsiteY0" fmla="*/ 905933 h 931336"/>
                <a:gd name="connsiteX1" fmla="*/ 895350 w 1778000"/>
                <a:gd name="connsiteY1" fmla="*/ 8466 h 931336"/>
                <a:gd name="connsiteX2" fmla="*/ 1778000 w 1778000"/>
                <a:gd name="connsiteY2" fmla="*/ 0 h 931336"/>
                <a:gd name="connsiteX3" fmla="*/ 806452 w 1778000"/>
                <a:gd name="connsiteY3" fmla="*/ 931336 h 931336"/>
                <a:gd name="connsiteX4" fmla="*/ 0 w 1778000"/>
                <a:gd name="connsiteY4" fmla="*/ 905933 h 931336"/>
                <a:gd name="connsiteX0" fmla="*/ 0 w 1778000"/>
                <a:gd name="connsiteY0" fmla="*/ 905933 h 931336"/>
                <a:gd name="connsiteX1" fmla="*/ 895350 w 1778000"/>
                <a:gd name="connsiteY1" fmla="*/ 8466 h 931336"/>
                <a:gd name="connsiteX2" fmla="*/ 1778000 w 1778000"/>
                <a:gd name="connsiteY2" fmla="*/ 0 h 931336"/>
                <a:gd name="connsiteX3" fmla="*/ 814919 w 1778000"/>
                <a:gd name="connsiteY3" fmla="*/ 931336 h 931336"/>
                <a:gd name="connsiteX4" fmla="*/ 0 w 1778000"/>
                <a:gd name="connsiteY4" fmla="*/ 905933 h 931336"/>
                <a:gd name="connsiteX0" fmla="*/ 0 w 1778000"/>
                <a:gd name="connsiteY0" fmla="*/ 931333 h 931336"/>
                <a:gd name="connsiteX1" fmla="*/ 895350 w 1778000"/>
                <a:gd name="connsiteY1" fmla="*/ 8466 h 931336"/>
                <a:gd name="connsiteX2" fmla="*/ 1778000 w 1778000"/>
                <a:gd name="connsiteY2" fmla="*/ 0 h 931336"/>
                <a:gd name="connsiteX3" fmla="*/ 814919 w 1778000"/>
                <a:gd name="connsiteY3" fmla="*/ 931336 h 931336"/>
                <a:gd name="connsiteX4" fmla="*/ 0 w 1778000"/>
                <a:gd name="connsiteY4" fmla="*/ 931333 h 931336"/>
                <a:gd name="connsiteX0" fmla="*/ 0 w 1778000"/>
                <a:gd name="connsiteY0" fmla="*/ 931333 h 931336"/>
                <a:gd name="connsiteX1" fmla="*/ 895350 w 1778000"/>
                <a:gd name="connsiteY1" fmla="*/ 8466 h 931336"/>
                <a:gd name="connsiteX2" fmla="*/ 1778000 w 1778000"/>
                <a:gd name="connsiteY2" fmla="*/ 0 h 931336"/>
                <a:gd name="connsiteX3" fmla="*/ 814919 w 1778000"/>
                <a:gd name="connsiteY3" fmla="*/ 931336 h 931336"/>
                <a:gd name="connsiteX4" fmla="*/ 0 w 1778000"/>
                <a:gd name="connsiteY4" fmla="*/ 931333 h 931336"/>
                <a:gd name="connsiteX0" fmla="*/ 0 w 1778000"/>
                <a:gd name="connsiteY0" fmla="*/ 932309 h 932312"/>
                <a:gd name="connsiteX1" fmla="*/ 914403 w 1778000"/>
                <a:gd name="connsiteY1" fmla="*/ 0 h 932312"/>
                <a:gd name="connsiteX2" fmla="*/ 1778000 w 1778000"/>
                <a:gd name="connsiteY2" fmla="*/ 976 h 932312"/>
                <a:gd name="connsiteX3" fmla="*/ 814919 w 1778000"/>
                <a:gd name="connsiteY3" fmla="*/ 932312 h 932312"/>
                <a:gd name="connsiteX4" fmla="*/ 0 w 1778000"/>
                <a:gd name="connsiteY4" fmla="*/ 932309 h 9323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8000" h="932312">
                  <a:moveTo>
                    <a:pt x="0" y="932309"/>
                  </a:moveTo>
                  <a:cubicBezTo>
                    <a:pt x="298450" y="616221"/>
                    <a:pt x="615953" y="307622"/>
                    <a:pt x="914403" y="0"/>
                  </a:cubicBezTo>
                  <a:lnTo>
                    <a:pt x="1778000" y="976"/>
                  </a:lnTo>
                  <a:lnTo>
                    <a:pt x="814919" y="932312"/>
                  </a:lnTo>
                  <a:lnTo>
                    <a:pt x="0" y="932309"/>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Times New Roman" panose="02020603050405020304" pitchFamily="18" charset="0"/>
                <a:cs typeface="Times New Roman" panose="02020603050405020304" pitchFamily="18" charset="0"/>
              </a:endParaRPr>
            </a:p>
          </p:txBody>
        </p:sp>
        <p:sp>
          <p:nvSpPr>
            <p:cNvPr id="20" name="平行四边形 4">
              <a:extLst>
                <a:ext uri="{FF2B5EF4-FFF2-40B4-BE49-F238E27FC236}">
                  <a16:creationId xmlns:a16="http://schemas.microsoft.com/office/drawing/2014/main" id="{02FC2A41-0BB3-4126-9EE9-6ADD66622E0B}"/>
                </a:ext>
              </a:extLst>
            </p:cNvPr>
            <p:cNvSpPr/>
            <p:nvPr/>
          </p:nvSpPr>
          <p:spPr>
            <a:xfrm rot="16200000" flipV="1">
              <a:off x="2811287" y="851023"/>
              <a:ext cx="960966" cy="473881"/>
            </a:xfrm>
            <a:custGeom>
              <a:avLst/>
              <a:gdLst>
                <a:gd name="connsiteX0" fmla="*/ 0 w 1515534"/>
                <a:gd name="connsiteY0" fmla="*/ 1540933 h 1540933"/>
                <a:gd name="connsiteX1" fmla="*/ 802218 w 1515534"/>
                <a:gd name="connsiteY1" fmla="*/ 0 h 1540933"/>
                <a:gd name="connsiteX2" fmla="*/ 1515534 w 1515534"/>
                <a:gd name="connsiteY2" fmla="*/ 0 h 1540933"/>
                <a:gd name="connsiteX3" fmla="*/ 713316 w 1515534"/>
                <a:gd name="connsiteY3" fmla="*/ 1540933 h 1540933"/>
                <a:gd name="connsiteX4" fmla="*/ 0 w 1515534"/>
                <a:gd name="connsiteY4" fmla="*/ 1540933 h 1540933"/>
                <a:gd name="connsiteX0" fmla="*/ 0 w 1515534"/>
                <a:gd name="connsiteY0" fmla="*/ 1540933 h 1540936"/>
                <a:gd name="connsiteX1" fmla="*/ 802218 w 1515534"/>
                <a:gd name="connsiteY1" fmla="*/ 0 h 1540936"/>
                <a:gd name="connsiteX2" fmla="*/ 1515534 w 1515534"/>
                <a:gd name="connsiteY2" fmla="*/ 0 h 1540936"/>
                <a:gd name="connsiteX3" fmla="*/ 823386 w 1515534"/>
                <a:gd name="connsiteY3" fmla="*/ 1540936 h 1540936"/>
                <a:gd name="connsiteX4" fmla="*/ 0 w 1515534"/>
                <a:gd name="connsiteY4" fmla="*/ 1540933 h 1540936"/>
                <a:gd name="connsiteX0" fmla="*/ 0 w 1794934"/>
                <a:gd name="connsiteY0" fmla="*/ 1540933 h 1540936"/>
                <a:gd name="connsiteX1" fmla="*/ 802218 w 1794934"/>
                <a:gd name="connsiteY1" fmla="*/ 0 h 1540936"/>
                <a:gd name="connsiteX2" fmla="*/ 1794934 w 1794934"/>
                <a:gd name="connsiteY2" fmla="*/ 609600 h 1540936"/>
                <a:gd name="connsiteX3" fmla="*/ 823386 w 1794934"/>
                <a:gd name="connsiteY3" fmla="*/ 1540936 h 1540936"/>
                <a:gd name="connsiteX4" fmla="*/ 0 w 1794934"/>
                <a:gd name="connsiteY4" fmla="*/ 1540933 h 1540936"/>
                <a:gd name="connsiteX0" fmla="*/ 0 w 1794934"/>
                <a:gd name="connsiteY0" fmla="*/ 931333 h 931336"/>
                <a:gd name="connsiteX1" fmla="*/ 785284 w 1794934"/>
                <a:gd name="connsiteY1" fmla="*/ 42333 h 931336"/>
                <a:gd name="connsiteX2" fmla="*/ 1794934 w 1794934"/>
                <a:gd name="connsiteY2" fmla="*/ 0 h 931336"/>
                <a:gd name="connsiteX3" fmla="*/ 823386 w 1794934"/>
                <a:gd name="connsiteY3" fmla="*/ 931336 h 931336"/>
                <a:gd name="connsiteX4" fmla="*/ 0 w 1794934"/>
                <a:gd name="connsiteY4" fmla="*/ 931333 h 931336"/>
                <a:gd name="connsiteX0" fmla="*/ 0 w 1794934"/>
                <a:gd name="connsiteY0" fmla="*/ 931333 h 931336"/>
                <a:gd name="connsiteX1" fmla="*/ 912284 w 1794934"/>
                <a:gd name="connsiteY1" fmla="*/ 16933 h 931336"/>
                <a:gd name="connsiteX2" fmla="*/ 1794934 w 1794934"/>
                <a:gd name="connsiteY2" fmla="*/ 0 h 931336"/>
                <a:gd name="connsiteX3" fmla="*/ 823386 w 1794934"/>
                <a:gd name="connsiteY3" fmla="*/ 931336 h 931336"/>
                <a:gd name="connsiteX4" fmla="*/ 0 w 1794934"/>
                <a:gd name="connsiteY4" fmla="*/ 931333 h 931336"/>
                <a:gd name="connsiteX0" fmla="*/ 0 w 1778000"/>
                <a:gd name="connsiteY0" fmla="*/ 931333 h 931336"/>
                <a:gd name="connsiteX1" fmla="*/ 895350 w 1778000"/>
                <a:gd name="connsiteY1" fmla="*/ 16933 h 931336"/>
                <a:gd name="connsiteX2" fmla="*/ 1778000 w 1778000"/>
                <a:gd name="connsiteY2" fmla="*/ 0 h 931336"/>
                <a:gd name="connsiteX3" fmla="*/ 806452 w 1778000"/>
                <a:gd name="connsiteY3" fmla="*/ 931336 h 931336"/>
                <a:gd name="connsiteX4" fmla="*/ 0 w 1778000"/>
                <a:gd name="connsiteY4" fmla="*/ 931333 h 931336"/>
                <a:gd name="connsiteX0" fmla="*/ 0 w 1778000"/>
                <a:gd name="connsiteY0" fmla="*/ 905933 h 931336"/>
                <a:gd name="connsiteX1" fmla="*/ 895350 w 1778000"/>
                <a:gd name="connsiteY1" fmla="*/ 16933 h 931336"/>
                <a:gd name="connsiteX2" fmla="*/ 1778000 w 1778000"/>
                <a:gd name="connsiteY2" fmla="*/ 0 h 931336"/>
                <a:gd name="connsiteX3" fmla="*/ 806452 w 1778000"/>
                <a:gd name="connsiteY3" fmla="*/ 931336 h 931336"/>
                <a:gd name="connsiteX4" fmla="*/ 0 w 1778000"/>
                <a:gd name="connsiteY4" fmla="*/ 905933 h 931336"/>
                <a:gd name="connsiteX0" fmla="*/ 0 w 1778000"/>
                <a:gd name="connsiteY0" fmla="*/ 905933 h 931336"/>
                <a:gd name="connsiteX1" fmla="*/ 895350 w 1778000"/>
                <a:gd name="connsiteY1" fmla="*/ 8466 h 931336"/>
                <a:gd name="connsiteX2" fmla="*/ 1778000 w 1778000"/>
                <a:gd name="connsiteY2" fmla="*/ 0 h 931336"/>
                <a:gd name="connsiteX3" fmla="*/ 806452 w 1778000"/>
                <a:gd name="connsiteY3" fmla="*/ 931336 h 931336"/>
                <a:gd name="connsiteX4" fmla="*/ 0 w 1778000"/>
                <a:gd name="connsiteY4" fmla="*/ 905933 h 931336"/>
                <a:gd name="connsiteX0" fmla="*/ 0 w 1778000"/>
                <a:gd name="connsiteY0" fmla="*/ 905933 h 931336"/>
                <a:gd name="connsiteX1" fmla="*/ 895350 w 1778000"/>
                <a:gd name="connsiteY1" fmla="*/ 8466 h 931336"/>
                <a:gd name="connsiteX2" fmla="*/ 1778000 w 1778000"/>
                <a:gd name="connsiteY2" fmla="*/ 0 h 931336"/>
                <a:gd name="connsiteX3" fmla="*/ 814919 w 1778000"/>
                <a:gd name="connsiteY3" fmla="*/ 931336 h 931336"/>
                <a:gd name="connsiteX4" fmla="*/ 0 w 1778000"/>
                <a:gd name="connsiteY4" fmla="*/ 905933 h 931336"/>
                <a:gd name="connsiteX0" fmla="*/ 0 w 1778000"/>
                <a:gd name="connsiteY0" fmla="*/ 931333 h 931336"/>
                <a:gd name="connsiteX1" fmla="*/ 895350 w 1778000"/>
                <a:gd name="connsiteY1" fmla="*/ 8466 h 931336"/>
                <a:gd name="connsiteX2" fmla="*/ 1778000 w 1778000"/>
                <a:gd name="connsiteY2" fmla="*/ 0 h 931336"/>
                <a:gd name="connsiteX3" fmla="*/ 814919 w 1778000"/>
                <a:gd name="connsiteY3" fmla="*/ 931336 h 931336"/>
                <a:gd name="connsiteX4" fmla="*/ 0 w 1778000"/>
                <a:gd name="connsiteY4" fmla="*/ 931333 h 931336"/>
                <a:gd name="connsiteX0" fmla="*/ 0 w 1778000"/>
                <a:gd name="connsiteY0" fmla="*/ 931333 h 931336"/>
                <a:gd name="connsiteX1" fmla="*/ 895350 w 1778000"/>
                <a:gd name="connsiteY1" fmla="*/ 8466 h 931336"/>
                <a:gd name="connsiteX2" fmla="*/ 1778000 w 1778000"/>
                <a:gd name="connsiteY2" fmla="*/ 0 h 931336"/>
                <a:gd name="connsiteX3" fmla="*/ 814919 w 1778000"/>
                <a:gd name="connsiteY3" fmla="*/ 931336 h 931336"/>
                <a:gd name="connsiteX4" fmla="*/ 0 w 1778000"/>
                <a:gd name="connsiteY4" fmla="*/ 931333 h 9313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8000" h="931336">
                  <a:moveTo>
                    <a:pt x="0" y="931333"/>
                  </a:moveTo>
                  <a:cubicBezTo>
                    <a:pt x="298450" y="615245"/>
                    <a:pt x="596900" y="316088"/>
                    <a:pt x="895350" y="8466"/>
                  </a:cubicBezTo>
                  <a:lnTo>
                    <a:pt x="1778000" y="0"/>
                  </a:lnTo>
                  <a:lnTo>
                    <a:pt x="814919" y="931336"/>
                  </a:lnTo>
                  <a:lnTo>
                    <a:pt x="0" y="931333"/>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grpSp>
      <p:cxnSp>
        <p:nvCxnSpPr>
          <p:cNvPr id="21" name="直接连接符 7">
            <a:extLst>
              <a:ext uri="{FF2B5EF4-FFF2-40B4-BE49-F238E27FC236}">
                <a16:creationId xmlns:a16="http://schemas.microsoft.com/office/drawing/2014/main" id="{24C3568B-7AF3-44E0-AADA-DD7CAA569AE3}"/>
              </a:ext>
            </a:extLst>
          </p:cNvPr>
          <p:cNvCxnSpPr>
            <a:cxnSpLocks/>
          </p:cNvCxnSpPr>
          <p:nvPr/>
        </p:nvCxnSpPr>
        <p:spPr>
          <a:xfrm>
            <a:off x="620110" y="807291"/>
            <a:ext cx="11371262" cy="0"/>
          </a:xfrm>
          <a:prstGeom prst="line">
            <a:avLst/>
          </a:prstGeom>
          <a:ln>
            <a:solidFill>
              <a:srgbClr val="5B7899"/>
            </a:solidFill>
          </a:ln>
        </p:spPr>
        <p:style>
          <a:lnRef idx="3">
            <a:schemeClr val="accent1"/>
          </a:lnRef>
          <a:fillRef idx="0">
            <a:schemeClr val="accent1"/>
          </a:fillRef>
          <a:effectRef idx="2">
            <a:schemeClr val="accent1"/>
          </a:effectRef>
          <a:fontRef idx="minor">
            <a:schemeClr val="tx1"/>
          </a:fontRef>
        </p:style>
      </p:cxnSp>
      <p:pic>
        <p:nvPicPr>
          <p:cNvPr id="22" name="图片 1">
            <a:extLst>
              <a:ext uri="{FF2B5EF4-FFF2-40B4-BE49-F238E27FC236}">
                <a16:creationId xmlns:a16="http://schemas.microsoft.com/office/drawing/2014/main" id="{8F28966B-9B26-4B38-86C9-C7C0035D4EE4}"/>
              </a:ext>
            </a:extLst>
          </p:cNvPr>
          <p:cNvPicPr>
            <a:picLocks noChangeAspect="1"/>
          </p:cNvPicPr>
          <p:nvPr/>
        </p:nvPicPr>
        <p:blipFill>
          <a:blip r:embed="rId5" cstate="print"/>
          <a:stretch>
            <a:fillRect/>
          </a:stretch>
        </p:blipFill>
        <p:spPr>
          <a:xfrm>
            <a:off x="10044112" y="66375"/>
            <a:ext cx="2060209" cy="696463"/>
          </a:xfrm>
          <a:prstGeom prst="rect">
            <a:avLst/>
          </a:prstGeom>
        </p:spPr>
      </p:pic>
      <p:sp>
        <p:nvSpPr>
          <p:cNvPr id="28" name="文本框 27">
            <a:extLst>
              <a:ext uri="{FF2B5EF4-FFF2-40B4-BE49-F238E27FC236}">
                <a16:creationId xmlns:a16="http://schemas.microsoft.com/office/drawing/2014/main" id="{38114140-9D81-47DB-A796-D2982471599B}"/>
              </a:ext>
            </a:extLst>
          </p:cNvPr>
          <p:cNvSpPr txBox="1"/>
          <p:nvPr/>
        </p:nvSpPr>
        <p:spPr>
          <a:xfrm>
            <a:off x="292849" y="1624077"/>
            <a:ext cx="6032953" cy="3730765"/>
          </a:xfrm>
          <a:prstGeom prst="rect">
            <a:avLst/>
          </a:prstGeom>
          <a:noFill/>
        </p:spPr>
        <p:txBody>
          <a:bodyPr wrap="square">
            <a:spAutoFit/>
          </a:bodyPr>
          <a:lstStyle/>
          <a:p>
            <a:pPr>
              <a:lnSpc>
                <a:spcPct val="150000"/>
              </a:lnSpc>
            </a:pPr>
            <a:r>
              <a:rPr lang="zh-CN" altLang="en-US" sz="2000" b="1" dirty="0">
                <a:latin typeface="Arial" panose="020B0604020202020204" pitchFamily="34" charset="0"/>
                <a:ea typeface="微软雅黑" panose="020B0503020204020204" pitchFamily="34" charset="-122"/>
                <a:cs typeface="Arial" panose="020B0604020202020204" pitchFamily="34" charset="0"/>
              </a:rPr>
              <a:t>回旋加速器</a:t>
            </a:r>
            <a:r>
              <a:rPr lang="zh-CN" altLang="en-US" sz="2000" b="1" dirty="0">
                <a:solidFill>
                  <a:srgbClr val="FF0000"/>
                </a:solidFill>
                <a:latin typeface="Arial" panose="020B0604020202020204" pitchFamily="34" charset="0"/>
                <a:ea typeface="微软雅黑" panose="020B0503020204020204" pitchFamily="34" charset="-122"/>
                <a:cs typeface="Arial" panose="020B0604020202020204" pitchFamily="34" charset="0"/>
              </a:rPr>
              <a:t>能量固定：</a:t>
            </a:r>
            <a:endParaRPr lang="en-US" altLang="zh-CN" sz="2000" b="1" dirty="0">
              <a:solidFill>
                <a:srgbClr val="FF0000"/>
              </a:solidFill>
              <a:latin typeface="Arial" panose="020B0604020202020204" pitchFamily="34" charset="0"/>
              <a:ea typeface="微软雅黑" panose="020B0503020204020204" pitchFamily="34" charset="-122"/>
              <a:cs typeface="Arial" panose="020B0604020202020204" pitchFamily="34" charset="0"/>
            </a:endParaRPr>
          </a:p>
          <a:p>
            <a:pPr marL="342900" indent="-342900">
              <a:lnSpc>
                <a:spcPct val="150000"/>
              </a:lnSpc>
              <a:buFontTx/>
              <a:buChar char="-"/>
            </a:pPr>
            <a:r>
              <a:rPr lang="zh-CN" altLang="en-US" sz="2000" b="1" dirty="0">
                <a:latin typeface="Arial" panose="020B0604020202020204" pitchFamily="34" charset="0"/>
                <a:ea typeface="微软雅黑" panose="020B0503020204020204" pitchFamily="34" charset="-122"/>
                <a:cs typeface="Arial" panose="020B0604020202020204" pitchFamily="34" charset="0"/>
              </a:rPr>
              <a:t>质子束经</a:t>
            </a:r>
            <a:r>
              <a:rPr lang="zh-CN" altLang="en-US" sz="2000" b="1" dirty="0">
                <a:solidFill>
                  <a:srgbClr val="FF0000"/>
                </a:solidFill>
                <a:latin typeface="Arial" panose="020B0604020202020204" pitchFamily="34" charset="0"/>
                <a:ea typeface="微软雅黑" panose="020B0503020204020204" pitchFamily="34" charset="-122"/>
                <a:cs typeface="Arial" panose="020B0604020202020204" pitchFamily="34" charset="0"/>
              </a:rPr>
              <a:t>降能器</a:t>
            </a:r>
            <a:r>
              <a:rPr lang="zh-CN" altLang="en-US" sz="2000" b="1" dirty="0">
                <a:latin typeface="Arial" panose="020B0604020202020204" pitchFamily="34" charset="0"/>
                <a:ea typeface="微软雅黑" panose="020B0503020204020204" pitchFamily="34" charset="-122"/>
                <a:cs typeface="Arial" panose="020B0604020202020204" pitchFamily="34" charset="0"/>
              </a:rPr>
              <a:t>，获得 </a:t>
            </a:r>
            <a:r>
              <a:rPr lang="en-US" altLang="zh-CN" sz="2000" b="1" dirty="0">
                <a:latin typeface="Arial" panose="020B0604020202020204" pitchFamily="34" charset="0"/>
                <a:ea typeface="微软雅黑" panose="020B0503020204020204" pitchFamily="34" charset="-122"/>
                <a:cs typeface="Arial" panose="020B0604020202020204" pitchFamily="34" charset="0"/>
              </a:rPr>
              <a:t>70–230 MeV </a:t>
            </a:r>
            <a:r>
              <a:rPr lang="zh-CN" altLang="en-US" sz="2000" b="1" dirty="0">
                <a:latin typeface="Arial" panose="020B0604020202020204" pitchFamily="34" charset="0"/>
                <a:ea typeface="微软雅黑" panose="020B0503020204020204" pitchFamily="34" charset="-122"/>
                <a:cs typeface="Arial" panose="020B0604020202020204" pitchFamily="34" charset="0"/>
              </a:rPr>
              <a:t>以适应不同深度肿瘤</a:t>
            </a:r>
            <a:endParaRPr lang="en-US" altLang="zh-CN" sz="2000" b="1" dirty="0">
              <a:latin typeface="Arial" panose="020B0604020202020204" pitchFamily="34" charset="0"/>
              <a:ea typeface="微软雅黑" panose="020B0503020204020204" pitchFamily="34" charset="-122"/>
              <a:cs typeface="Arial" panose="020B0604020202020204" pitchFamily="34" charset="0"/>
            </a:endParaRPr>
          </a:p>
          <a:p>
            <a:pPr marL="342900" indent="-342900">
              <a:lnSpc>
                <a:spcPct val="150000"/>
              </a:lnSpc>
              <a:buFontTx/>
              <a:buChar char="-"/>
            </a:pPr>
            <a:r>
              <a:rPr lang="zh-CN" altLang="en-US" sz="2000" b="1" dirty="0">
                <a:latin typeface="Arial" panose="020B0604020202020204" pitchFamily="34" charset="0"/>
                <a:ea typeface="微软雅黑" panose="020B0503020204020204" pitchFamily="34" charset="-122"/>
                <a:cs typeface="Arial" panose="020B0604020202020204" pitchFamily="34" charset="0"/>
              </a:rPr>
              <a:t>降能过程中的库仑散射与电子阻止会增大</a:t>
            </a:r>
            <a:r>
              <a:rPr lang="zh-CN" altLang="en-US" sz="2000" b="1" dirty="0">
                <a:solidFill>
                  <a:srgbClr val="FF0000"/>
                </a:solidFill>
                <a:latin typeface="Arial" panose="020B0604020202020204" pitchFamily="34" charset="0"/>
                <a:ea typeface="微软雅黑" panose="020B0503020204020204" pitchFamily="34" charset="-122"/>
                <a:cs typeface="Arial" panose="020B0604020202020204" pitchFamily="34" charset="0"/>
              </a:rPr>
              <a:t>发射度和能散</a:t>
            </a:r>
            <a:r>
              <a:rPr lang="zh-CN" altLang="en-US" sz="2000" b="1" dirty="0">
                <a:latin typeface="Arial" panose="020B0604020202020204" pitchFamily="34" charset="0"/>
                <a:ea typeface="微软雅黑" panose="020B0503020204020204" pitchFamily="34" charset="-122"/>
                <a:cs typeface="Arial" panose="020B0604020202020204" pitchFamily="34" charset="0"/>
              </a:rPr>
              <a:t>，导致射程差异。</a:t>
            </a:r>
            <a:endParaRPr lang="en-US" altLang="zh-CN" sz="2000" b="1" dirty="0">
              <a:latin typeface="Arial" panose="020B0604020202020204" pitchFamily="34" charset="0"/>
              <a:ea typeface="微软雅黑" panose="020B0503020204020204" pitchFamily="34" charset="-122"/>
              <a:cs typeface="Arial" panose="020B0604020202020204" pitchFamily="34" charset="0"/>
            </a:endParaRPr>
          </a:p>
          <a:p>
            <a:pPr marL="342900" indent="-342900">
              <a:lnSpc>
                <a:spcPct val="150000"/>
              </a:lnSpc>
              <a:buFontTx/>
              <a:buChar char="-"/>
            </a:pPr>
            <a:r>
              <a:rPr lang="zh-CN" altLang="en-US" sz="2000" b="1" dirty="0">
                <a:latin typeface="Arial" panose="020B0604020202020204" pitchFamily="34" charset="0"/>
                <a:ea typeface="微软雅黑" panose="020B0503020204020204" pitchFamily="34" charset="-122"/>
                <a:cs typeface="Arial" panose="020B0604020202020204" pitchFamily="34" charset="0"/>
              </a:rPr>
              <a:t>为</a:t>
            </a:r>
            <a:r>
              <a:rPr lang="zh-CN" altLang="en-US" sz="2000" b="1" dirty="0">
                <a:solidFill>
                  <a:srgbClr val="FF0000"/>
                </a:solidFill>
                <a:latin typeface="Arial" panose="020B0604020202020204" pitchFamily="34" charset="0"/>
                <a:ea typeface="微软雅黑" panose="020B0503020204020204" pitchFamily="34" charset="-122"/>
                <a:cs typeface="Arial" panose="020B0604020202020204" pitchFamily="34" charset="0"/>
              </a:rPr>
              <a:t>保证逐层扫描的射程精度</a:t>
            </a:r>
            <a:r>
              <a:rPr lang="zh-CN" altLang="en-US" sz="2000" b="1" dirty="0">
                <a:latin typeface="Arial" panose="020B0604020202020204" pitchFamily="34" charset="0"/>
                <a:ea typeface="微软雅黑" panose="020B0503020204020204" pitchFamily="34" charset="-122"/>
                <a:cs typeface="Arial" panose="020B0604020202020204" pitchFamily="34" charset="0"/>
              </a:rPr>
              <a:t>，</a:t>
            </a:r>
            <a:r>
              <a:rPr lang="en-US" altLang="zh-CN" sz="2000" b="1" dirty="0">
                <a:latin typeface="Arial" panose="020B0604020202020204" pitchFamily="34" charset="0"/>
                <a:ea typeface="微软雅黑" panose="020B0503020204020204" pitchFamily="34" charset="-122"/>
                <a:cs typeface="Arial" panose="020B0604020202020204" pitchFamily="34" charset="0"/>
              </a:rPr>
              <a:t>ESS </a:t>
            </a:r>
            <a:r>
              <a:rPr lang="zh-CN" altLang="en-US" sz="2000" b="1" dirty="0">
                <a:latin typeface="Arial" panose="020B0604020202020204" pitchFamily="34" charset="0"/>
                <a:ea typeface="微软雅黑" panose="020B0503020204020204" pitchFamily="34" charset="-122"/>
                <a:cs typeface="Arial" panose="020B0604020202020204" pitchFamily="34" charset="0"/>
              </a:rPr>
              <a:t>需严格筛选束流能量分散与相空间分布，这造成大量束流损失，</a:t>
            </a:r>
            <a:r>
              <a:rPr lang="en-US" altLang="zh-CN" sz="2000" b="1" dirty="0">
                <a:latin typeface="Arial" panose="020B0604020202020204" pitchFamily="34" charset="0"/>
                <a:ea typeface="微软雅黑" panose="020B0503020204020204" pitchFamily="34" charset="-122"/>
                <a:cs typeface="Arial" panose="020B0604020202020204" pitchFamily="34" charset="0"/>
              </a:rPr>
              <a:t>70 MeV </a:t>
            </a:r>
            <a:r>
              <a:rPr lang="zh-CN" altLang="en-US" sz="2000" b="1" dirty="0">
                <a:latin typeface="Arial" panose="020B0604020202020204" pitchFamily="34" charset="0"/>
                <a:ea typeface="微软雅黑" panose="020B0503020204020204" pitchFamily="34" charset="-122"/>
                <a:cs typeface="Arial" panose="020B0604020202020204" pitchFamily="34" charset="0"/>
              </a:rPr>
              <a:t>时传输效率约为 </a:t>
            </a:r>
            <a:r>
              <a:rPr lang="en-US" altLang="zh-CN" sz="2000" b="1" dirty="0">
                <a:solidFill>
                  <a:srgbClr val="FF0000"/>
                </a:solidFill>
                <a:latin typeface="Arial" panose="020B0604020202020204" pitchFamily="34" charset="0"/>
                <a:ea typeface="微软雅黑" panose="020B0503020204020204" pitchFamily="34" charset="-122"/>
                <a:cs typeface="Arial" panose="020B0604020202020204" pitchFamily="34" charset="0"/>
              </a:rPr>
              <a:t>0.1%</a:t>
            </a:r>
            <a:r>
              <a:rPr lang="zh-CN" altLang="en-US" sz="2000" b="1" dirty="0">
                <a:latin typeface="Arial" panose="020B0604020202020204" pitchFamily="34" charset="0"/>
                <a:ea typeface="微软雅黑" panose="020B0503020204020204" pitchFamily="34" charset="-122"/>
                <a:cs typeface="Arial" panose="020B0604020202020204" pitchFamily="34" charset="0"/>
              </a:rPr>
              <a:t>。</a:t>
            </a:r>
          </a:p>
        </p:txBody>
      </p:sp>
      <p:sp>
        <p:nvSpPr>
          <p:cNvPr id="44" name="矩形 43">
            <a:extLst>
              <a:ext uri="{FF2B5EF4-FFF2-40B4-BE49-F238E27FC236}">
                <a16:creationId xmlns:a16="http://schemas.microsoft.com/office/drawing/2014/main" id="{72DC1CA1-2971-4C89-97E1-C578733D2965}"/>
              </a:ext>
            </a:extLst>
          </p:cNvPr>
          <p:cNvSpPr/>
          <p:nvPr/>
        </p:nvSpPr>
        <p:spPr>
          <a:xfrm>
            <a:off x="10088831" y="3489460"/>
            <a:ext cx="89439" cy="10488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灯片编号占位符 2">
            <a:extLst>
              <a:ext uri="{FF2B5EF4-FFF2-40B4-BE49-F238E27FC236}">
                <a16:creationId xmlns:a16="http://schemas.microsoft.com/office/drawing/2014/main" id="{27C8866D-DA9E-4FA6-B947-547398C8F690}"/>
              </a:ext>
            </a:extLst>
          </p:cNvPr>
          <p:cNvSpPr>
            <a:spLocks noGrp="1"/>
          </p:cNvSpPr>
          <p:nvPr>
            <p:ph type="sldNum" sz="quarter" idx="12"/>
          </p:nvPr>
        </p:nvSpPr>
        <p:spPr>
          <a:xfrm>
            <a:off x="9492000" y="6541200"/>
            <a:ext cx="2700000" cy="316800"/>
          </a:xfrm>
        </p:spPr>
        <p:txBody>
          <a:bodyPr>
            <a:normAutofit/>
          </a:bodyPr>
          <a:lstStyle/>
          <a:p>
            <a:fld id="{49AE70B2-8BF9-45C0-BB95-33D1B9D3A854}" type="slidenum">
              <a:rPr lang="zh-CN" altLang="en-US" smtClean="0"/>
              <a:pPr/>
              <a:t>6</a:t>
            </a:fld>
            <a:endParaRPr lang="zh-CN" altLang="en-US" dirty="0"/>
          </a:p>
        </p:txBody>
      </p:sp>
    </p:spTree>
    <p:custDataLst>
      <p:tags r:id="rId1"/>
    </p:custDataLst>
    <p:extLst>
      <p:ext uri="{BB962C8B-B14F-4D97-AF65-F5344CB8AC3E}">
        <p14:creationId xmlns:p14="http://schemas.microsoft.com/office/powerpoint/2010/main" val="28946222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图片 27">
            <a:extLst>
              <a:ext uri="{FF2B5EF4-FFF2-40B4-BE49-F238E27FC236}">
                <a16:creationId xmlns:a16="http://schemas.microsoft.com/office/drawing/2014/main" id="{11375726-A7B9-478D-BC03-CB1B9CB46FAE}"/>
              </a:ext>
            </a:extLst>
          </p:cNvPr>
          <p:cNvPicPr>
            <a:picLocks noChangeAspect="1"/>
          </p:cNvPicPr>
          <p:nvPr/>
        </p:nvPicPr>
        <p:blipFill>
          <a:blip r:embed="rId4"/>
          <a:stretch>
            <a:fillRect/>
          </a:stretch>
        </p:blipFill>
        <p:spPr>
          <a:xfrm>
            <a:off x="6305741" y="4636955"/>
            <a:ext cx="3271619" cy="1656772"/>
          </a:xfrm>
          <a:prstGeom prst="rect">
            <a:avLst/>
          </a:prstGeom>
        </p:spPr>
      </p:pic>
      <p:sp>
        <p:nvSpPr>
          <p:cNvPr id="4" name="矩形 3"/>
          <p:cNvSpPr/>
          <p:nvPr/>
        </p:nvSpPr>
        <p:spPr>
          <a:xfrm>
            <a:off x="620108" y="263460"/>
            <a:ext cx="9176366" cy="584775"/>
          </a:xfrm>
          <a:prstGeom prst="rect">
            <a:avLst/>
          </a:prstGeom>
        </p:spPr>
        <p:txBody>
          <a:bodyPr wrap="square">
            <a:spAutoFit/>
          </a:bodyPr>
          <a:lstStyle/>
          <a:p>
            <a:r>
              <a:rPr lang="en-US" altLang="zh-CN" sz="3200" b="1" spc="300" dirty="0">
                <a:latin typeface="微软雅黑" panose="020B0503020204020204" charset="-122"/>
                <a:ea typeface="微软雅黑" panose="020B0503020204020204" charset="-122"/>
              </a:rPr>
              <a:t> 1.5 </a:t>
            </a:r>
            <a:r>
              <a:rPr lang="zh-CN" altLang="en-US" sz="3200" b="1" spc="300" dirty="0">
                <a:latin typeface="微软雅黑" panose="020B0503020204020204" charset="-122"/>
                <a:ea typeface="微软雅黑" panose="020B0503020204020204" charset="-122"/>
              </a:rPr>
              <a:t>传输率优化研究现状</a:t>
            </a:r>
          </a:p>
        </p:txBody>
      </p:sp>
      <p:sp>
        <p:nvSpPr>
          <p:cNvPr id="53" name="Rectangle 1">
            <a:extLst>
              <a:ext uri="{FF2B5EF4-FFF2-40B4-BE49-F238E27FC236}">
                <a16:creationId xmlns:a16="http://schemas.microsoft.com/office/drawing/2014/main" id="{805368CC-36A0-44E2-8C37-D153EEAA5505}"/>
              </a:ext>
            </a:extLst>
          </p:cNvPr>
          <p:cNvSpPr>
            <a:spLocks noChangeArrowheads="1"/>
          </p:cNvSpPr>
          <p:nvPr/>
        </p:nvSpPr>
        <p:spPr bwMode="auto">
          <a:xfrm>
            <a:off x="524217" y="1512807"/>
            <a:ext cx="11143564" cy="22996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0" rIns="91440" bIns="45720" numCol="1" anchor="ctr" anchorCtr="0" compatLnSpc="1">
            <a:prstTxWarp prst="textNoShape">
              <a:avLst/>
            </a:prstTxWarp>
            <a:spAutoFit/>
          </a:bodyPr>
          <a:lstStyle/>
          <a:p>
            <a:pPr marL="342900" marR="0" lvl="0" indent="-342900" fontAlgn="base">
              <a:lnSpc>
                <a:spcPct val="150000"/>
              </a:lnSpc>
              <a:spcBef>
                <a:spcPct val="0"/>
              </a:spcBef>
              <a:spcAft>
                <a:spcPct val="0"/>
              </a:spcAft>
              <a:buClrTx/>
              <a:buSzTx/>
              <a:buFont typeface="Arial" panose="020B0604020202020204" pitchFamily="34" charset="0"/>
              <a:buChar char="•"/>
              <a:tabLst/>
            </a:pPr>
            <a:r>
              <a:rPr lang="zh-CN" altLang="zh-CN" sz="2000" b="1" dirty="0">
                <a:latin typeface="Arial" panose="020B0604020202020204" pitchFamily="34" charset="0"/>
                <a:ea typeface="微软雅黑" panose="020B0503020204020204" pitchFamily="34" charset="-122"/>
                <a:cs typeface="Arial" panose="020B0604020202020204" pitchFamily="34" charset="0"/>
              </a:rPr>
              <a:t>通过优化</a:t>
            </a:r>
            <a:r>
              <a:rPr lang="zh-CN" altLang="en-US" sz="2000" b="1" dirty="0">
                <a:solidFill>
                  <a:srgbClr val="FF0000"/>
                </a:solidFill>
                <a:latin typeface="Arial" panose="020B0604020202020204" pitchFamily="34" charset="0"/>
                <a:ea typeface="微软雅黑" panose="020B0503020204020204" pitchFamily="34" charset="-122"/>
                <a:cs typeface="Arial" panose="020B0604020202020204" pitchFamily="34" charset="0"/>
              </a:rPr>
              <a:t>降能器</a:t>
            </a:r>
            <a:r>
              <a:rPr lang="zh-CN" altLang="zh-CN" sz="2000" b="1" dirty="0">
                <a:solidFill>
                  <a:srgbClr val="FF0000"/>
                </a:solidFill>
                <a:latin typeface="Arial" panose="020B0604020202020204" pitchFamily="34" charset="0"/>
                <a:ea typeface="微软雅黑" panose="020B0503020204020204" pitchFamily="34" charset="-122"/>
                <a:cs typeface="Arial" panose="020B0604020202020204" pitchFamily="34" charset="0"/>
              </a:rPr>
              <a:t>材料</a:t>
            </a:r>
            <a:r>
              <a:rPr lang="zh-CN" altLang="en-US" sz="2000" b="1" dirty="0">
                <a:solidFill>
                  <a:srgbClr val="FF0000"/>
                </a:solidFill>
                <a:latin typeface="Arial" panose="020B0604020202020204" pitchFamily="34" charset="0"/>
                <a:ea typeface="微软雅黑" panose="020B0503020204020204" pitchFamily="34" charset="-122"/>
                <a:cs typeface="Arial" panose="020B0604020202020204" pitchFamily="34" charset="0"/>
              </a:rPr>
              <a:t>（铍或碳化硼）</a:t>
            </a:r>
            <a:r>
              <a:rPr lang="zh-CN" altLang="en-US" sz="2000" b="1" dirty="0">
                <a:latin typeface="Arial" panose="020B0604020202020204" pitchFamily="34" charset="0"/>
                <a:ea typeface="微软雅黑" panose="020B0503020204020204" pitchFamily="34" charset="-122"/>
                <a:cs typeface="Arial" panose="020B0604020202020204" pitchFamily="34" charset="0"/>
              </a:rPr>
              <a:t>，可</a:t>
            </a:r>
            <a:r>
              <a:rPr lang="zh-CN" altLang="zh-CN" sz="2000" b="1" dirty="0">
                <a:latin typeface="Arial" panose="020B0604020202020204" pitchFamily="34" charset="0"/>
                <a:ea typeface="微软雅黑" panose="020B0503020204020204" pitchFamily="34" charset="-122"/>
                <a:cs typeface="Arial" panose="020B0604020202020204" pitchFamily="34" charset="0"/>
              </a:rPr>
              <a:t>显著提升束流传输效率</a:t>
            </a:r>
            <a:r>
              <a:rPr lang="zh-CN" altLang="en-US" sz="2000" b="1" dirty="0">
                <a:latin typeface="Arial" panose="020B0604020202020204" pitchFamily="34" charset="0"/>
                <a:ea typeface="微软雅黑" panose="020B0503020204020204" pitchFamily="34" charset="-122"/>
                <a:cs typeface="Arial" panose="020B0604020202020204" pitchFamily="34" charset="0"/>
              </a:rPr>
              <a:t>（</a:t>
            </a:r>
            <a:r>
              <a:rPr lang="en-US" altLang="zh-CN" sz="2000" b="1" dirty="0">
                <a:solidFill>
                  <a:srgbClr val="FF0000"/>
                </a:solidFill>
                <a:latin typeface="Arial" panose="020B0604020202020204" pitchFamily="34" charset="0"/>
                <a:ea typeface="微软雅黑" panose="020B0503020204020204" pitchFamily="34" charset="-122"/>
                <a:cs typeface="Arial" panose="020B0604020202020204" pitchFamily="34" charset="0"/>
              </a:rPr>
              <a:t>3</a:t>
            </a:r>
            <a:r>
              <a:rPr lang="zh-CN" altLang="en-US" sz="2000" b="1" dirty="0">
                <a:solidFill>
                  <a:srgbClr val="FF0000"/>
                </a:solidFill>
                <a:latin typeface="Arial" panose="020B0604020202020204" pitchFamily="34" charset="0"/>
                <a:ea typeface="微软雅黑" panose="020B0503020204020204" pitchFamily="34" charset="-122"/>
                <a:cs typeface="Arial" panose="020B0604020202020204" pitchFamily="34" charset="0"/>
              </a:rPr>
              <a:t>倍</a:t>
            </a:r>
            <a:r>
              <a:rPr lang="zh-CN" altLang="en-US" sz="2000" b="1" dirty="0">
                <a:latin typeface="Arial" panose="020B0604020202020204" pitchFamily="34" charset="0"/>
                <a:ea typeface="微软雅黑" panose="020B0503020204020204" pitchFamily="34" charset="-122"/>
                <a:cs typeface="Arial" panose="020B0604020202020204" pitchFamily="34" charset="0"/>
              </a:rPr>
              <a:t>）</a:t>
            </a:r>
            <a:r>
              <a:rPr lang="zh-CN" altLang="zh-CN" sz="2000" b="1" dirty="0">
                <a:latin typeface="Arial" panose="020B0604020202020204" pitchFamily="34" charset="0"/>
                <a:ea typeface="微软雅黑" panose="020B0503020204020204" pitchFamily="34" charset="-122"/>
                <a:cs typeface="Arial" panose="020B0604020202020204" pitchFamily="34" charset="0"/>
              </a:rPr>
              <a:t>。 </a:t>
            </a:r>
            <a:endParaRPr lang="en-US" altLang="zh-CN" sz="2000" b="1" dirty="0">
              <a:latin typeface="Arial" panose="020B0604020202020204" pitchFamily="34" charset="0"/>
              <a:ea typeface="微软雅黑" panose="020B0503020204020204" pitchFamily="34" charset="-122"/>
              <a:cs typeface="Arial" panose="020B0604020202020204" pitchFamily="34" charset="0"/>
            </a:endParaRPr>
          </a:p>
          <a:p>
            <a:pPr marL="342900" marR="0" lvl="0" indent="-342900" fontAlgn="base">
              <a:lnSpc>
                <a:spcPct val="150000"/>
              </a:lnSpc>
              <a:spcBef>
                <a:spcPct val="0"/>
              </a:spcBef>
              <a:spcAft>
                <a:spcPct val="0"/>
              </a:spcAft>
              <a:buClrTx/>
              <a:buSzTx/>
              <a:buFont typeface="Arial" panose="020B0604020202020204" pitchFamily="34" charset="0"/>
              <a:buChar char="•"/>
              <a:tabLst/>
            </a:pPr>
            <a:r>
              <a:rPr lang="zh-CN" altLang="en-US" sz="2000" b="1" dirty="0">
                <a:latin typeface="Arial" panose="020B0604020202020204" pitchFamily="34" charset="0"/>
                <a:ea typeface="微软雅黑" panose="020B0503020204020204" pitchFamily="34" charset="-122"/>
                <a:cs typeface="Arial" panose="020B0604020202020204" pitchFamily="34" charset="0"/>
              </a:rPr>
              <a:t>采用</a:t>
            </a:r>
            <a:r>
              <a:rPr lang="zh-CN" altLang="en-US" sz="2000" b="1" dirty="0">
                <a:solidFill>
                  <a:srgbClr val="FF0000"/>
                </a:solidFill>
                <a:latin typeface="Arial" panose="020B0604020202020204" pitchFamily="34" charset="0"/>
                <a:ea typeface="微软雅黑" panose="020B0503020204020204" pitchFamily="34" charset="-122"/>
                <a:cs typeface="Arial" panose="020B0604020202020204" pitchFamily="34" charset="0"/>
              </a:rPr>
              <a:t>非对称发射度选择准直器</a:t>
            </a:r>
            <a:r>
              <a:rPr lang="zh-CN" altLang="en-US" sz="2000" b="1" dirty="0">
                <a:latin typeface="Arial" panose="020B0604020202020204" pitchFamily="34" charset="0"/>
                <a:ea typeface="微软雅黑" panose="020B0503020204020204" pitchFamily="34" charset="-122"/>
                <a:cs typeface="Arial" panose="020B0604020202020204" pitchFamily="34" charset="0"/>
              </a:rPr>
              <a:t>，可优化束流与输运线接受度匹配，减少传统圆形准直器造成的额外传输损失，传输效率可提升</a:t>
            </a:r>
            <a:r>
              <a:rPr lang="zh-CN" altLang="en-US" sz="2000" b="1" dirty="0">
                <a:solidFill>
                  <a:srgbClr val="FF0000"/>
                </a:solidFill>
                <a:latin typeface="Arial" panose="020B0604020202020204" pitchFamily="34" charset="0"/>
                <a:ea typeface="微软雅黑" panose="020B0503020204020204" pitchFamily="34" charset="-122"/>
                <a:cs typeface="Arial" panose="020B0604020202020204" pitchFamily="34" charset="0"/>
              </a:rPr>
              <a:t>约</a:t>
            </a:r>
            <a:r>
              <a:rPr lang="en-US" altLang="zh-CN" sz="2000" b="1" dirty="0">
                <a:solidFill>
                  <a:srgbClr val="FF0000"/>
                </a:solidFill>
                <a:latin typeface="Arial" panose="020B0604020202020204" pitchFamily="34" charset="0"/>
                <a:ea typeface="微软雅黑" panose="020B0503020204020204" pitchFamily="34" charset="-122"/>
                <a:cs typeface="Arial" panose="020B0604020202020204" pitchFamily="34" charset="0"/>
              </a:rPr>
              <a:t>6</a:t>
            </a:r>
            <a:r>
              <a:rPr lang="zh-CN" altLang="en-US" sz="2000" b="1" dirty="0">
                <a:solidFill>
                  <a:srgbClr val="FF0000"/>
                </a:solidFill>
                <a:latin typeface="Arial" panose="020B0604020202020204" pitchFamily="34" charset="0"/>
                <a:ea typeface="微软雅黑" panose="020B0503020204020204" pitchFamily="34" charset="-122"/>
                <a:cs typeface="Arial" panose="020B0604020202020204" pitchFamily="34" charset="0"/>
              </a:rPr>
              <a:t>倍。</a:t>
            </a:r>
            <a:endParaRPr lang="en-US" altLang="zh-CN" sz="2000" b="1" dirty="0">
              <a:solidFill>
                <a:srgbClr val="FF0000"/>
              </a:solidFill>
              <a:latin typeface="Arial" panose="020B0604020202020204" pitchFamily="34" charset="0"/>
              <a:ea typeface="微软雅黑" panose="020B0503020204020204" pitchFamily="34" charset="-122"/>
              <a:cs typeface="Arial" panose="020B0604020202020204" pitchFamily="34" charset="0"/>
            </a:endParaRPr>
          </a:p>
          <a:p>
            <a:pPr marL="342900" indent="-342900" fontAlgn="base">
              <a:lnSpc>
                <a:spcPct val="150000"/>
              </a:lnSpc>
              <a:spcBef>
                <a:spcPct val="0"/>
              </a:spcBef>
              <a:spcAft>
                <a:spcPct val="0"/>
              </a:spcAft>
              <a:buFont typeface="Arial" panose="020B0604020202020204" pitchFamily="34" charset="0"/>
              <a:buChar char="•"/>
            </a:pPr>
            <a:r>
              <a:rPr lang="en-US" altLang="zh-CN" sz="2000" b="1" dirty="0">
                <a:latin typeface="Arial" panose="020B0604020202020204" pitchFamily="34" charset="0"/>
                <a:ea typeface="微软雅黑" panose="020B0503020204020204" pitchFamily="34" charset="-122"/>
                <a:cs typeface="Arial" panose="020B0604020202020204" pitchFamily="34" charset="0"/>
              </a:rPr>
              <a:t>CP</a:t>
            </a:r>
            <a:r>
              <a:rPr lang="zh-CN" altLang="en-US" sz="2000" b="1" dirty="0">
                <a:latin typeface="Arial" panose="020B0604020202020204" pitchFamily="34" charset="0"/>
                <a:ea typeface="微软雅黑" panose="020B0503020204020204" pitchFamily="34" charset="-122"/>
                <a:cs typeface="Arial" panose="020B0604020202020204" pitchFamily="34" charset="0"/>
              </a:rPr>
              <a:t>点束流以</a:t>
            </a:r>
            <a:r>
              <a:rPr lang="zh-CN" altLang="en-US" sz="2000" b="1" dirty="0">
                <a:solidFill>
                  <a:srgbClr val="FF0000"/>
                </a:solidFill>
                <a:latin typeface="Arial" panose="020B0604020202020204" pitchFamily="34" charset="0"/>
                <a:ea typeface="微软雅黑" panose="020B0503020204020204" pitchFamily="34" charset="-122"/>
                <a:cs typeface="Arial" panose="020B0604020202020204" pitchFamily="34" charset="0"/>
              </a:rPr>
              <a:t>更大的束流尺寸、更小的发散角</a:t>
            </a:r>
            <a:r>
              <a:rPr lang="zh-CN" altLang="en-US" sz="2000" b="1" dirty="0">
                <a:latin typeface="Arial" panose="020B0604020202020204" pitchFamily="34" charset="0"/>
                <a:ea typeface="微软雅黑" panose="020B0503020204020204" pitchFamily="34" charset="-122"/>
                <a:cs typeface="Arial" panose="020B0604020202020204" pitchFamily="34" charset="0"/>
              </a:rPr>
              <a:t>传输，同时改变旋转机架成像系数以保证等中心处束斑尺寸满足治疗要求，实现低能段旋转机架传输效率提升约</a:t>
            </a:r>
            <a:r>
              <a:rPr lang="en-US" altLang="zh-CN" sz="2000" b="1" dirty="0">
                <a:solidFill>
                  <a:srgbClr val="FF0000"/>
                </a:solidFill>
                <a:latin typeface="Arial" panose="020B0604020202020204" pitchFamily="34" charset="0"/>
                <a:ea typeface="微软雅黑" panose="020B0503020204020204" pitchFamily="34" charset="-122"/>
                <a:cs typeface="Arial" panose="020B0604020202020204" pitchFamily="34" charset="0"/>
              </a:rPr>
              <a:t>6</a:t>
            </a:r>
            <a:r>
              <a:rPr lang="zh-CN" altLang="en-US" sz="2000" b="1" dirty="0">
                <a:solidFill>
                  <a:srgbClr val="FF0000"/>
                </a:solidFill>
                <a:latin typeface="Arial" panose="020B0604020202020204" pitchFamily="34" charset="0"/>
                <a:ea typeface="微软雅黑" panose="020B0503020204020204" pitchFamily="34" charset="-122"/>
                <a:cs typeface="Arial" panose="020B0604020202020204" pitchFamily="34" charset="0"/>
              </a:rPr>
              <a:t>倍</a:t>
            </a:r>
            <a:r>
              <a:rPr lang="zh-CN" altLang="en-US" sz="2000" b="1" dirty="0">
                <a:latin typeface="Arial" panose="020B0604020202020204" pitchFamily="34" charset="0"/>
                <a:ea typeface="微软雅黑" panose="020B0503020204020204" pitchFamily="34" charset="-122"/>
                <a:cs typeface="Arial" panose="020B0604020202020204" pitchFamily="34" charset="0"/>
              </a:rPr>
              <a:t>。</a:t>
            </a:r>
            <a:endParaRPr lang="zh-CN" altLang="zh-CN" sz="2000" b="1" dirty="0">
              <a:latin typeface="Arial" panose="020B0604020202020204" pitchFamily="34" charset="0"/>
              <a:ea typeface="微软雅黑" panose="020B0503020204020204" pitchFamily="34" charset="-122"/>
              <a:cs typeface="Arial" panose="020B0604020202020204" pitchFamily="34" charset="0"/>
            </a:endParaRPr>
          </a:p>
        </p:txBody>
      </p:sp>
      <p:sp>
        <p:nvSpPr>
          <p:cNvPr id="21" name="矩形 20">
            <a:extLst>
              <a:ext uri="{FF2B5EF4-FFF2-40B4-BE49-F238E27FC236}">
                <a16:creationId xmlns:a16="http://schemas.microsoft.com/office/drawing/2014/main" id="{084318C1-692A-4850-91E6-99B662C0FAA5}"/>
              </a:ext>
            </a:extLst>
          </p:cNvPr>
          <p:cNvSpPr/>
          <p:nvPr/>
        </p:nvSpPr>
        <p:spPr>
          <a:xfrm>
            <a:off x="362153" y="1410532"/>
            <a:ext cx="11467693" cy="2642745"/>
          </a:xfrm>
          <a:prstGeom prst="rect">
            <a:avLst/>
          </a:prstGeom>
          <a:noFill/>
          <a:ln>
            <a:solidFill>
              <a:schemeClr val="bg1">
                <a:lumMod val="6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2" name="组合 2">
            <a:extLst>
              <a:ext uri="{FF2B5EF4-FFF2-40B4-BE49-F238E27FC236}">
                <a16:creationId xmlns:a16="http://schemas.microsoft.com/office/drawing/2014/main" id="{CCDC6D17-3482-492B-9298-3F9A13232C07}"/>
              </a:ext>
            </a:extLst>
          </p:cNvPr>
          <p:cNvGrpSpPr/>
          <p:nvPr/>
        </p:nvGrpSpPr>
        <p:grpSpPr>
          <a:xfrm flipH="1">
            <a:off x="0" y="168737"/>
            <a:ext cx="620110" cy="953739"/>
            <a:chOff x="3054828" y="607481"/>
            <a:chExt cx="474380" cy="1417783"/>
          </a:xfrm>
          <a:gradFill flip="none" rotWithShape="1">
            <a:gsLst>
              <a:gs pos="5000">
                <a:schemeClr val="accent5">
                  <a:lumMod val="75000"/>
                </a:schemeClr>
              </a:gs>
              <a:gs pos="56000">
                <a:schemeClr val="accent5">
                  <a:lumMod val="40000"/>
                  <a:lumOff val="60000"/>
                </a:schemeClr>
              </a:gs>
              <a:gs pos="80000">
                <a:schemeClr val="accent5">
                  <a:lumMod val="20000"/>
                  <a:lumOff val="80000"/>
                </a:schemeClr>
              </a:gs>
              <a:gs pos="100000">
                <a:schemeClr val="accent1">
                  <a:lumMod val="40000"/>
                  <a:lumOff val="60000"/>
                </a:schemeClr>
              </a:gs>
            </a:gsLst>
            <a:lin ang="2700000" scaled="1"/>
          </a:gradFill>
        </p:grpSpPr>
        <p:sp>
          <p:nvSpPr>
            <p:cNvPr id="23" name="平行四边形 4">
              <a:extLst>
                <a:ext uri="{FF2B5EF4-FFF2-40B4-BE49-F238E27FC236}">
                  <a16:creationId xmlns:a16="http://schemas.microsoft.com/office/drawing/2014/main" id="{E36D5748-A838-4D98-9DFA-CA306ACD5577}"/>
                </a:ext>
              </a:extLst>
            </p:cNvPr>
            <p:cNvSpPr/>
            <p:nvPr/>
          </p:nvSpPr>
          <p:spPr>
            <a:xfrm rot="5400000" flipH="1" flipV="1">
              <a:off x="2843643" y="1339700"/>
              <a:ext cx="896749" cy="474380"/>
            </a:xfrm>
            <a:custGeom>
              <a:avLst/>
              <a:gdLst>
                <a:gd name="connsiteX0" fmla="*/ 0 w 1515534"/>
                <a:gd name="connsiteY0" fmla="*/ 1540933 h 1540933"/>
                <a:gd name="connsiteX1" fmla="*/ 802218 w 1515534"/>
                <a:gd name="connsiteY1" fmla="*/ 0 h 1540933"/>
                <a:gd name="connsiteX2" fmla="*/ 1515534 w 1515534"/>
                <a:gd name="connsiteY2" fmla="*/ 0 h 1540933"/>
                <a:gd name="connsiteX3" fmla="*/ 713316 w 1515534"/>
                <a:gd name="connsiteY3" fmla="*/ 1540933 h 1540933"/>
                <a:gd name="connsiteX4" fmla="*/ 0 w 1515534"/>
                <a:gd name="connsiteY4" fmla="*/ 1540933 h 1540933"/>
                <a:gd name="connsiteX0" fmla="*/ 0 w 1515534"/>
                <a:gd name="connsiteY0" fmla="*/ 1540933 h 1540936"/>
                <a:gd name="connsiteX1" fmla="*/ 802218 w 1515534"/>
                <a:gd name="connsiteY1" fmla="*/ 0 h 1540936"/>
                <a:gd name="connsiteX2" fmla="*/ 1515534 w 1515534"/>
                <a:gd name="connsiteY2" fmla="*/ 0 h 1540936"/>
                <a:gd name="connsiteX3" fmla="*/ 823386 w 1515534"/>
                <a:gd name="connsiteY3" fmla="*/ 1540936 h 1540936"/>
                <a:gd name="connsiteX4" fmla="*/ 0 w 1515534"/>
                <a:gd name="connsiteY4" fmla="*/ 1540933 h 1540936"/>
                <a:gd name="connsiteX0" fmla="*/ 0 w 1794934"/>
                <a:gd name="connsiteY0" fmla="*/ 1540933 h 1540936"/>
                <a:gd name="connsiteX1" fmla="*/ 802218 w 1794934"/>
                <a:gd name="connsiteY1" fmla="*/ 0 h 1540936"/>
                <a:gd name="connsiteX2" fmla="*/ 1794934 w 1794934"/>
                <a:gd name="connsiteY2" fmla="*/ 609600 h 1540936"/>
                <a:gd name="connsiteX3" fmla="*/ 823386 w 1794934"/>
                <a:gd name="connsiteY3" fmla="*/ 1540936 h 1540936"/>
                <a:gd name="connsiteX4" fmla="*/ 0 w 1794934"/>
                <a:gd name="connsiteY4" fmla="*/ 1540933 h 1540936"/>
                <a:gd name="connsiteX0" fmla="*/ 0 w 1794934"/>
                <a:gd name="connsiteY0" fmla="*/ 931333 h 931336"/>
                <a:gd name="connsiteX1" fmla="*/ 785284 w 1794934"/>
                <a:gd name="connsiteY1" fmla="*/ 42333 h 931336"/>
                <a:gd name="connsiteX2" fmla="*/ 1794934 w 1794934"/>
                <a:gd name="connsiteY2" fmla="*/ 0 h 931336"/>
                <a:gd name="connsiteX3" fmla="*/ 823386 w 1794934"/>
                <a:gd name="connsiteY3" fmla="*/ 931336 h 931336"/>
                <a:gd name="connsiteX4" fmla="*/ 0 w 1794934"/>
                <a:gd name="connsiteY4" fmla="*/ 931333 h 931336"/>
                <a:gd name="connsiteX0" fmla="*/ 0 w 1794934"/>
                <a:gd name="connsiteY0" fmla="*/ 931333 h 931336"/>
                <a:gd name="connsiteX1" fmla="*/ 912284 w 1794934"/>
                <a:gd name="connsiteY1" fmla="*/ 16933 h 931336"/>
                <a:gd name="connsiteX2" fmla="*/ 1794934 w 1794934"/>
                <a:gd name="connsiteY2" fmla="*/ 0 h 931336"/>
                <a:gd name="connsiteX3" fmla="*/ 823386 w 1794934"/>
                <a:gd name="connsiteY3" fmla="*/ 931336 h 931336"/>
                <a:gd name="connsiteX4" fmla="*/ 0 w 1794934"/>
                <a:gd name="connsiteY4" fmla="*/ 931333 h 931336"/>
                <a:gd name="connsiteX0" fmla="*/ 0 w 1778000"/>
                <a:gd name="connsiteY0" fmla="*/ 931333 h 931336"/>
                <a:gd name="connsiteX1" fmla="*/ 895350 w 1778000"/>
                <a:gd name="connsiteY1" fmla="*/ 16933 h 931336"/>
                <a:gd name="connsiteX2" fmla="*/ 1778000 w 1778000"/>
                <a:gd name="connsiteY2" fmla="*/ 0 h 931336"/>
                <a:gd name="connsiteX3" fmla="*/ 806452 w 1778000"/>
                <a:gd name="connsiteY3" fmla="*/ 931336 h 931336"/>
                <a:gd name="connsiteX4" fmla="*/ 0 w 1778000"/>
                <a:gd name="connsiteY4" fmla="*/ 931333 h 931336"/>
                <a:gd name="connsiteX0" fmla="*/ 0 w 1778000"/>
                <a:gd name="connsiteY0" fmla="*/ 905933 h 931336"/>
                <a:gd name="connsiteX1" fmla="*/ 895350 w 1778000"/>
                <a:gd name="connsiteY1" fmla="*/ 16933 h 931336"/>
                <a:gd name="connsiteX2" fmla="*/ 1778000 w 1778000"/>
                <a:gd name="connsiteY2" fmla="*/ 0 h 931336"/>
                <a:gd name="connsiteX3" fmla="*/ 806452 w 1778000"/>
                <a:gd name="connsiteY3" fmla="*/ 931336 h 931336"/>
                <a:gd name="connsiteX4" fmla="*/ 0 w 1778000"/>
                <a:gd name="connsiteY4" fmla="*/ 905933 h 931336"/>
                <a:gd name="connsiteX0" fmla="*/ 0 w 1778000"/>
                <a:gd name="connsiteY0" fmla="*/ 905933 h 931336"/>
                <a:gd name="connsiteX1" fmla="*/ 895350 w 1778000"/>
                <a:gd name="connsiteY1" fmla="*/ 8466 h 931336"/>
                <a:gd name="connsiteX2" fmla="*/ 1778000 w 1778000"/>
                <a:gd name="connsiteY2" fmla="*/ 0 h 931336"/>
                <a:gd name="connsiteX3" fmla="*/ 806452 w 1778000"/>
                <a:gd name="connsiteY3" fmla="*/ 931336 h 931336"/>
                <a:gd name="connsiteX4" fmla="*/ 0 w 1778000"/>
                <a:gd name="connsiteY4" fmla="*/ 905933 h 931336"/>
                <a:gd name="connsiteX0" fmla="*/ 0 w 1778000"/>
                <a:gd name="connsiteY0" fmla="*/ 905933 h 931336"/>
                <a:gd name="connsiteX1" fmla="*/ 895350 w 1778000"/>
                <a:gd name="connsiteY1" fmla="*/ 8466 h 931336"/>
                <a:gd name="connsiteX2" fmla="*/ 1778000 w 1778000"/>
                <a:gd name="connsiteY2" fmla="*/ 0 h 931336"/>
                <a:gd name="connsiteX3" fmla="*/ 814919 w 1778000"/>
                <a:gd name="connsiteY3" fmla="*/ 931336 h 931336"/>
                <a:gd name="connsiteX4" fmla="*/ 0 w 1778000"/>
                <a:gd name="connsiteY4" fmla="*/ 905933 h 931336"/>
                <a:gd name="connsiteX0" fmla="*/ 0 w 1778000"/>
                <a:gd name="connsiteY0" fmla="*/ 931333 h 931336"/>
                <a:gd name="connsiteX1" fmla="*/ 895350 w 1778000"/>
                <a:gd name="connsiteY1" fmla="*/ 8466 h 931336"/>
                <a:gd name="connsiteX2" fmla="*/ 1778000 w 1778000"/>
                <a:gd name="connsiteY2" fmla="*/ 0 h 931336"/>
                <a:gd name="connsiteX3" fmla="*/ 814919 w 1778000"/>
                <a:gd name="connsiteY3" fmla="*/ 931336 h 931336"/>
                <a:gd name="connsiteX4" fmla="*/ 0 w 1778000"/>
                <a:gd name="connsiteY4" fmla="*/ 931333 h 931336"/>
                <a:gd name="connsiteX0" fmla="*/ 0 w 1778000"/>
                <a:gd name="connsiteY0" fmla="*/ 931333 h 931336"/>
                <a:gd name="connsiteX1" fmla="*/ 895350 w 1778000"/>
                <a:gd name="connsiteY1" fmla="*/ 8466 h 931336"/>
                <a:gd name="connsiteX2" fmla="*/ 1778000 w 1778000"/>
                <a:gd name="connsiteY2" fmla="*/ 0 h 931336"/>
                <a:gd name="connsiteX3" fmla="*/ 814919 w 1778000"/>
                <a:gd name="connsiteY3" fmla="*/ 931336 h 931336"/>
                <a:gd name="connsiteX4" fmla="*/ 0 w 1778000"/>
                <a:gd name="connsiteY4" fmla="*/ 931333 h 931336"/>
                <a:gd name="connsiteX0" fmla="*/ 0 w 1778000"/>
                <a:gd name="connsiteY0" fmla="*/ 932309 h 932312"/>
                <a:gd name="connsiteX1" fmla="*/ 914403 w 1778000"/>
                <a:gd name="connsiteY1" fmla="*/ 0 h 932312"/>
                <a:gd name="connsiteX2" fmla="*/ 1778000 w 1778000"/>
                <a:gd name="connsiteY2" fmla="*/ 976 h 932312"/>
                <a:gd name="connsiteX3" fmla="*/ 814919 w 1778000"/>
                <a:gd name="connsiteY3" fmla="*/ 932312 h 932312"/>
                <a:gd name="connsiteX4" fmla="*/ 0 w 1778000"/>
                <a:gd name="connsiteY4" fmla="*/ 932309 h 9323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8000" h="932312">
                  <a:moveTo>
                    <a:pt x="0" y="932309"/>
                  </a:moveTo>
                  <a:cubicBezTo>
                    <a:pt x="298450" y="616221"/>
                    <a:pt x="615953" y="307622"/>
                    <a:pt x="914403" y="0"/>
                  </a:cubicBezTo>
                  <a:lnTo>
                    <a:pt x="1778000" y="976"/>
                  </a:lnTo>
                  <a:lnTo>
                    <a:pt x="814919" y="932312"/>
                  </a:lnTo>
                  <a:lnTo>
                    <a:pt x="0" y="932309"/>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Times New Roman" panose="02020603050405020304" pitchFamily="18" charset="0"/>
                <a:cs typeface="Times New Roman" panose="02020603050405020304" pitchFamily="18" charset="0"/>
              </a:endParaRPr>
            </a:p>
          </p:txBody>
        </p:sp>
        <p:sp>
          <p:nvSpPr>
            <p:cNvPr id="24" name="平行四边形 4">
              <a:extLst>
                <a:ext uri="{FF2B5EF4-FFF2-40B4-BE49-F238E27FC236}">
                  <a16:creationId xmlns:a16="http://schemas.microsoft.com/office/drawing/2014/main" id="{A538BE53-5F32-4614-BBA2-A434B673A077}"/>
                </a:ext>
              </a:extLst>
            </p:cNvPr>
            <p:cNvSpPr/>
            <p:nvPr/>
          </p:nvSpPr>
          <p:spPr>
            <a:xfrm rot="16200000" flipV="1">
              <a:off x="2811287" y="851023"/>
              <a:ext cx="960966" cy="473881"/>
            </a:xfrm>
            <a:custGeom>
              <a:avLst/>
              <a:gdLst>
                <a:gd name="connsiteX0" fmla="*/ 0 w 1515534"/>
                <a:gd name="connsiteY0" fmla="*/ 1540933 h 1540933"/>
                <a:gd name="connsiteX1" fmla="*/ 802218 w 1515534"/>
                <a:gd name="connsiteY1" fmla="*/ 0 h 1540933"/>
                <a:gd name="connsiteX2" fmla="*/ 1515534 w 1515534"/>
                <a:gd name="connsiteY2" fmla="*/ 0 h 1540933"/>
                <a:gd name="connsiteX3" fmla="*/ 713316 w 1515534"/>
                <a:gd name="connsiteY3" fmla="*/ 1540933 h 1540933"/>
                <a:gd name="connsiteX4" fmla="*/ 0 w 1515534"/>
                <a:gd name="connsiteY4" fmla="*/ 1540933 h 1540933"/>
                <a:gd name="connsiteX0" fmla="*/ 0 w 1515534"/>
                <a:gd name="connsiteY0" fmla="*/ 1540933 h 1540936"/>
                <a:gd name="connsiteX1" fmla="*/ 802218 w 1515534"/>
                <a:gd name="connsiteY1" fmla="*/ 0 h 1540936"/>
                <a:gd name="connsiteX2" fmla="*/ 1515534 w 1515534"/>
                <a:gd name="connsiteY2" fmla="*/ 0 h 1540936"/>
                <a:gd name="connsiteX3" fmla="*/ 823386 w 1515534"/>
                <a:gd name="connsiteY3" fmla="*/ 1540936 h 1540936"/>
                <a:gd name="connsiteX4" fmla="*/ 0 w 1515534"/>
                <a:gd name="connsiteY4" fmla="*/ 1540933 h 1540936"/>
                <a:gd name="connsiteX0" fmla="*/ 0 w 1794934"/>
                <a:gd name="connsiteY0" fmla="*/ 1540933 h 1540936"/>
                <a:gd name="connsiteX1" fmla="*/ 802218 w 1794934"/>
                <a:gd name="connsiteY1" fmla="*/ 0 h 1540936"/>
                <a:gd name="connsiteX2" fmla="*/ 1794934 w 1794934"/>
                <a:gd name="connsiteY2" fmla="*/ 609600 h 1540936"/>
                <a:gd name="connsiteX3" fmla="*/ 823386 w 1794934"/>
                <a:gd name="connsiteY3" fmla="*/ 1540936 h 1540936"/>
                <a:gd name="connsiteX4" fmla="*/ 0 w 1794934"/>
                <a:gd name="connsiteY4" fmla="*/ 1540933 h 1540936"/>
                <a:gd name="connsiteX0" fmla="*/ 0 w 1794934"/>
                <a:gd name="connsiteY0" fmla="*/ 931333 h 931336"/>
                <a:gd name="connsiteX1" fmla="*/ 785284 w 1794934"/>
                <a:gd name="connsiteY1" fmla="*/ 42333 h 931336"/>
                <a:gd name="connsiteX2" fmla="*/ 1794934 w 1794934"/>
                <a:gd name="connsiteY2" fmla="*/ 0 h 931336"/>
                <a:gd name="connsiteX3" fmla="*/ 823386 w 1794934"/>
                <a:gd name="connsiteY3" fmla="*/ 931336 h 931336"/>
                <a:gd name="connsiteX4" fmla="*/ 0 w 1794934"/>
                <a:gd name="connsiteY4" fmla="*/ 931333 h 931336"/>
                <a:gd name="connsiteX0" fmla="*/ 0 w 1794934"/>
                <a:gd name="connsiteY0" fmla="*/ 931333 h 931336"/>
                <a:gd name="connsiteX1" fmla="*/ 912284 w 1794934"/>
                <a:gd name="connsiteY1" fmla="*/ 16933 h 931336"/>
                <a:gd name="connsiteX2" fmla="*/ 1794934 w 1794934"/>
                <a:gd name="connsiteY2" fmla="*/ 0 h 931336"/>
                <a:gd name="connsiteX3" fmla="*/ 823386 w 1794934"/>
                <a:gd name="connsiteY3" fmla="*/ 931336 h 931336"/>
                <a:gd name="connsiteX4" fmla="*/ 0 w 1794934"/>
                <a:gd name="connsiteY4" fmla="*/ 931333 h 931336"/>
                <a:gd name="connsiteX0" fmla="*/ 0 w 1778000"/>
                <a:gd name="connsiteY0" fmla="*/ 931333 h 931336"/>
                <a:gd name="connsiteX1" fmla="*/ 895350 w 1778000"/>
                <a:gd name="connsiteY1" fmla="*/ 16933 h 931336"/>
                <a:gd name="connsiteX2" fmla="*/ 1778000 w 1778000"/>
                <a:gd name="connsiteY2" fmla="*/ 0 h 931336"/>
                <a:gd name="connsiteX3" fmla="*/ 806452 w 1778000"/>
                <a:gd name="connsiteY3" fmla="*/ 931336 h 931336"/>
                <a:gd name="connsiteX4" fmla="*/ 0 w 1778000"/>
                <a:gd name="connsiteY4" fmla="*/ 931333 h 931336"/>
                <a:gd name="connsiteX0" fmla="*/ 0 w 1778000"/>
                <a:gd name="connsiteY0" fmla="*/ 905933 h 931336"/>
                <a:gd name="connsiteX1" fmla="*/ 895350 w 1778000"/>
                <a:gd name="connsiteY1" fmla="*/ 16933 h 931336"/>
                <a:gd name="connsiteX2" fmla="*/ 1778000 w 1778000"/>
                <a:gd name="connsiteY2" fmla="*/ 0 h 931336"/>
                <a:gd name="connsiteX3" fmla="*/ 806452 w 1778000"/>
                <a:gd name="connsiteY3" fmla="*/ 931336 h 931336"/>
                <a:gd name="connsiteX4" fmla="*/ 0 w 1778000"/>
                <a:gd name="connsiteY4" fmla="*/ 905933 h 931336"/>
                <a:gd name="connsiteX0" fmla="*/ 0 w 1778000"/>
                <a:gd name="connsiteY0" fmla="*/ 905933 h 931336"/>
                <a:gd name="connsiteX1" fmla="*/ 895350 w 1778000"/>
                <a:gd name="connsiteY1" fmla="*/ 8466 h 931336"/>
                <a:gd name="connsiteX2" fmla="*/ 1778000 w 1778000"/>
                <a:gd name="connsiteY2" fmla="*/ 0 h 931336"/>
                <a:gd name="connsiteX3" fmla="*/ 806452 w 1778000"/>
                <a:gd name="connsiteY3" fmla="*/ 931336 h 931336"/>
                <a:gd name="connsiteX4" fmla="*/ 0 w 1778000"/>
                <a:gd name="connsiteY4" fmla="*/ 905933 h 931336"/>
                <a:gd name="connsiteX0" fmla="*/ 0 w 1778000"/>
                <a:gd name="connsiteY0" fmla="*/ 905933 h 931336"/>
                <a:gd name="connsiteX1" fmla="*/ 895350 w 1778000"/>
                <a:gd name="connsiteY1" fmla="*/ 8466 h 931336"/>
                <a:gd name="connsiteX2" fmla="*/ 1778000 w 1778000"/>
                <a:gd name="connsiteY2" fmla="*/ 0 h 931336"/>
                <a:gd name="connsiteX3" fmla="*/ 814919 w 1778000"/>
                <a:gd name="connsiteY3" fmla="*/ 931336 h 931336"/>
                <a:gd name="connsiteX4" fmla="*/ 0 w 1778000"/>
                <a:gd name="connsiteY4" fmla="*/ 905933 h 931336"/>
                <a:gd name="connsiteX0" fmla="*/ 0 w 1778000"/>
                <a:gd name="connsiteY0" fmla="*/ 931333 h 931336"/>
                <a:gd name="connsiteX1" fmla="*/ 895350 w 1778000"/>
                <a:gd name="connsiteY1" fmla="*/ 8466 h 931336"/>
                <a:gd name="connsiteX2" fmla="*/ 1778000 w 1778000"/>
                <a:gd name="connsiteY2" fmla="*/ 0 h 931336"/>
                <a:gd name="connsiteX3" fmla="*/ 814919 w 1778000"/>
                <a:gd name="connsiteY3" fmla="*/ 931336 h 931336"/>
                <a:gd name="connsiteX4" fmla="*/ 0 w 1778000"/>
                <a:gd name="connsiteY4" fmla="*/ 931333 h 931336"/>
                <a:gd name="connsiteX0" fmla="*/ 0 w 1778000"/>
                <a:gd name="connsiteY0" fmla="*/ 931333 h 931336"/>
                <a:gd name="connsiteX1" fmla="*/ 895350 w 1778000"/>
                <a:gd name="connsiteY1" fmla="*/ 8466 h 931336"/>
                <a:gd name="connsiteX2" fmla="*/ 1778000 w 1778000"/>
                <a:gd name="connsiteY2" fmla="*/ 0 h 931336"/>
                <a:gd name="connsiteX3" fmla="*/ 814919 w 1778000"/>
                <a:gd name="connsiteY3" fmla="*/ 931336 h 931336"/>
                <a:gd name="connsiteX4" fmla="*/ 0 w 1778000"/>
                <a:gd name="connsiteY4" fmla="*/ 931333 h 9313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8000" h="931336">
                  <a:moveTo>
                    <a:pt x="0" y="931333"/>
                  </a:moveTo>
                  <a:cubicBezTo>
                    <a:pt x="298450" y="615245"/>
                    <a:pt x="596900" y="316088"/>
                    <a:pt x="895350" y="8466"/>
                  </a:cubicBezTo>
                  <a:lnTo>
                    <a:pt x="1778000" y="0"/>
                  </a:lnTo>
                  <a:lnTo>
                    <a:pt x="814919" y="931336"/>
                  </a:lnTo>
                  <a:lnTo>
                    <a:pt x="0" y="931333"/>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grpSp>
      <p:cxnSp>
        <p:nvCxnSpPr>
          <p:cNvPr id="25" name="直接连接符 7">
            <a:extLst>
              <a:ext uri="{FF2B5EF4-FFF2-40B4-BE49-F238E27FC236}">
                <a16:creationId xmlns:a16="http://schemas.microsoft.com/office/drawing/2014/main" id="{56260C5D-AB2F-42D0-BFE4-AF1EC4983EA4}"/>
              </a:ext>
            </a:extLst>
          </p:cNvPr>
          <p:cNvCxnSpPr>
            <a:cxnSpLocks/>
          </p:cNvCxnSpPr>
          <p:nvPr/>
        </p:nvCxnSpPr>
        <p:spPr>
          <a:xfrm>
            <a:off x="620110" y="807291"/>
            <a:ext cx="11371262" cy="0"/>
          </a:xfrm>
          <a:prstGeom prst="line">
            <a:avLst/>
          </a:prstGeom>
          <a:ln>
            <a:solidFill>
              <a:srgbClr val="5B7899"/>
            </a:solidFill>
          </a:ln>
        </p:spPr>
        <p:style>
          <a:lnRef idx="3">
            <a:schemeClr val="accent1"/>
          </a:lnRef>
          <a:fillRef idx="0">
            <a:schemeClr val="accent1"/>
          </a:fillRef>
          <a:effectRef idx="2">
            <a:schemeClr val="accent1"/>
          </a:effectRef>
          <a:fontRef idx="minor">
            <a:schemeClr val="tx1"/>
          </a:fontRef>
        </p:style>
      </p:cxnSp>
      <p:pic>
        <p:nvPicPr>
          <p:cNvPr id="27" name="图片 1">
            <a:extLst>
              <a:ext uri="{FF2B5EF4-FFF2-40B4-BE49-F238E27FC236}">
                <a16:creationId xmlns:a16="http://schemas.microsoft.com/office/drawing/2014/main" id="{C3BC6E30-C004-40DE-889F-A423C91D73D7}"/>
              </a:ext>
            </a:extLst>
          </p:cNvPr>
          <p:cNvPicPr>
            <a:picLocks noChangeAspect="1"/>
          </p:cNvPicPr>
          <p:nvPr/>
        </p:nvPicPr>
        <p:blipFill>
          <a:blip r:embed="rId5" cstate="print"/>
          <a:stretch>
            <a:fillRect/>
          </a:stretch>
        </p:blipFill>
        <p:spPr>
          <a:xfrm>
            <a:off x="10044112" y="66375"/>
            <a:ext cx="2060209" cy="696463"/>
          </a:xfrm>
          <a:prstGeom prst="rect">
            <a:avLst/>
          </a:prstGeom>
        </p:spPr>
      </p:pic>
      <p:sp>
        <p:nvSpPr>
          <p:cNvPr id="20" name="灯片编号占位符 2">
            <a:extLst>
              <a:ext uri="{FF2B5EF4-FFF2-40B4-BE49-F238E27FC236}">
                <a16:creationId xmlns:a16="http://schemas.microsoft.com/office/drawing/2014/main" id="{2CD1E565-F53C-4318-929C-FBFCA4F20077}"/>
              </a:ext>
            </a:extLst>
          </p:cNvPr>
          <p:cNvSpPr>
            <a:spLocks noGrp="1"/>
          </p:cNvSpPr>
          <p:nvPr>
            <p:ph type="sldNum" sz="quarter" idx="12"/>
          </p:nvPr>
        </p:nvSpPr>
        <p:spPr>
          <a:xfrm>
            <a:off x="9492000" y="6541200"/>
            <a:ext cx="2700000" cy="316800"/>
          </a:xfrm>
        </p:spPr>
        <p:txBody>
          <a:bodyPr>
            <a:normAutofit/>
          </a:bodyPr>
          <a:lstStyle/>
          <a:p>
            <a:fld id="{49AE70B2-8BF9-45C0-BB95-33D1B9D3A854}" type="slidenum">
              <a:rPr lang="zh-CN" altLang="en-US" smtClean="0"/>
              <a:pPr/>
              <a:t>7</a:t>
            </a:fld>
            <a:endParaRPr lang="zh-CN" altLang="en-US" dirty="0"/>
          </a:p>
        </p:txBody>
      </p:sp>
      <p:pic>
        <p:nvPicPr>
          <p:cNvPr id="26" name="图片 25">
            <a:extLst>
              <a:ext uri="{FF2B5EF4-FFF2-40B4-BE49-F238E27FC236}">
                <a16:creationId xmlns:a16="http://schemas.microsoft.com/office/drawing/2014/main" id="{0B076407-0DFB-417C-A867-E85879364EE2}"/>
              </a:ext>
            </a:extLst>
          </p:cNvPr>
          <p:cNvPicPr>
            <a:picLocks noChangeAspect="1"/>
          </p:cNvPicPr>
          <p:nvPr/>
        </p:nvPicPr>
        <p:blipFill rotWithShape="1">
          <a:blip r:embed="rId6"/>
          <a:srcRect l="12133" t="2621" r="6616"/>
          <a:stretch/>
        </p:blipFill>
        <p:spPr>
          <a:xfrm>
            <a:off x="27839" y="4241420"/>
            <a:ext cx="3291274" cy="2447844"/>
          </a:xfrm>
          <a:prstGeom prst="rect">
            <a:avLst/>
          </a:prstGeom>
        </p:spPr>
      </p:pic>
      <p:pic>
        <p:nvPicPr>
          <p:cNvPr id="29" name="图片 28">
            <a:extLst>
              <a:ext uri="{FF2B5EF4-FFF2-40B4-BE49-F238E27FC236}">
                <a16:creationId xmlns:a16="http://schemas.microsoft.com/office/drawing/2014/main" id="{E1C4A53F-210C-4AF1-8995-E28053F1D3B1}"/>
              </a:ext>
            </a:extLst>
          </p:cNvPr>
          <p:cNvPicPr>
            <a:picLocks noChangeAspect="1"/>
          </p:cNvPicPr>
          <p:nvPr/>
        </p:nvPicPr>
        <p:blipFill rotWithShape="1">
          <a:blip r:embed="rId7"/>
          <a:srcRect r="4139"/>
          <a:stretch/>
        </p:blipFill>
        <p:spPr>
          <a:xfrm>
            <a:off x="3312333" y="4562692"/>
            <a:ext cx="2977399" cy="1805299"/>
          </a:xfrm>
          <a:prstGeom prst="rect">
            <a:avLst/>
          </a:prstGeom>
        </p:spPr>
      </p:pic>
      <p:pic>
        <p:nvPicPr>
          <p:cNvPr id="3" name="图片 2">
            <a:extLst>
              <a:ext uri="{FF2B5EF4-FFF2-40B4-BE49-F238E27FC236}">
                <a16:creationId xmlns:a16="http://schemas.microsoft.com/office/drawing/2014/main" id="{132DE1F4-BE9D-47F0-8162-5C1AC5124F72}"/>
              </a:ext>
            </a:extLst>
          </p:cNvPr>
          <p:cNvPicPr>
            <a:picLocks noChangeAspect="1"/>
          </p:cNvPicPr>
          <p:nvPr/>
        </p:nvPicPr>
        <p:blipFill>
          <a:blip r:embed="rId8"/>
          <a:stretch>
            <a:fillRect/>
          </a:stretch>
        </p:blipFill>
        <p:spPr>
          <a:xfrm>
            <a:off x="9492000" y="4419032"/>
            <a:ext cx="2428693" cy="2194665"/>
          </a:xfrm>
          <a:prstGeom prst="rect">
            <a:avLst/>
          </a:prstGeom>
        </p:spPr>
      </p:pic>
    </p:spTree>
    <p:custDataLst>
      <p:tags r:id="rId1"/>
    </p:custDataLst>
    <p:extLst>
      <p:ext uri="{BB962C8B-B14F-4D97-AF65-F5344CB8AC3E}">
        <p14:creationId xmlns:p14="http://schemas.microsoft.com/office/powerpoint/2010/main" val="22699900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F652EC-868F-C35A-EB91-3DB9E58D6853}"/>
            </a:ext>
          </a:extLst>
        </p:cNvPr>
        <p:cNvGrpSpPr/>
        <p:nvPr/>
      </p:nvGrpSpPr>
      <p:grpSpPr>
        <a:xfrm>
          <a:off x="0" y="0"/>
          <a:ext cx="0" cy="0"/>
          <a:chOff x="0" y="0"/>
          <a:chExt cx="0" cy="0"/>
        </a:xfrm>
      </p:grpSpPr>
      <p:pic>
        <p:nvPicPr>
          <p:cNvPr id="2097160" name="图片 1">
            <a:extLst>
              <a:ext uri="{FF2B5EF4-FFF2-40B4-BE49-F238E27FC236}">
                <a16:creationId xmlns:a16="http://schemas.microsoft.com/office/drawing/2014/main" id="{E1B6F16B-09E2-B25E-C934-C2D0475E50BB}"/>
              </a:ext>
            </a:extLst>
          </p:cNvPr>
          <p:cNvPicPr>
            <a:picLocks noChangeAspect="1"/>
          </p:cNvPicPr>
          <p:nvPr/>
        </p:nvPicPr>
        <p:blipFill>
          <a:blip r:embed="rId3" cstate="print"/>
          <a:stretch>
            <a:fillRect/>
          </a:stretch>
        </p:blipFill>
        <p:spPr>
          <a:xfrm>
            <a:off x="10044112" y="66375"/>
            <a:ext cx="2060209" cy="696463"/>
          </a:xfrm>
          <a:prstGeom prst="rect">
            <a:avLst/>
          </a:prstGeom>
        </p:spPr>
      </p:pic>
      <p:grpSp>
        <p:nvGrpSpPr>
          <p:cNvPr id="40" name="组合 2">
            <a:extLst>
              <a:ext uri="{FF2B5EF4-FFF2-40B4-BE49-F238E27FC236}">
                <a16:creationId xmlns:a16="http://schemas.microsoft.com/office/drawing/2014/main" id="{C34F2B9E-3ED1-4578-6532-3F1435669C11}"/>
              </a:ext>
            </a:extLst>
          </p:cNvPr>
          <p:cNvGrpSpPr/>
          <p:nvPr/>
        </p:nvGrpSpPr>
        <p:grpSpPr>
          <a:xfrm flipH="1">
            <a:off x="0" y="168737"/>
            <a:ext cx="620110" cy="953739"/>
            <a:chOff x="3054828" y="607481"/>
            <a:chExt cx="474380" cy="1417783"/>
          </a:xfrm>
          <a:gradFill flip="none" rotWithShape="1">
            <a:gsLst>
              <a:gs pos="5000">
                <a:schemeClr val="accent5">
                  <a:lumMod val="75000"/>
                </a:schemeClr>
              </a:gs>
              <a:gs pos="56000">
                <a:schemeClr val="accent5">
                  <a:lumMod val="40000"/>
                  <a:lumOff val="60000"/>
                </a:schemeClr>
              </a:gs>
              <a:gs pos="80000">
                <a:schemeClr val="accent5">
                  <a:lumMod val="20000"/>
                  <a:lumOff val="80000"/>
                </a:schemeClr>
              </a:gs>
              <a:gs pos="100000">
                <a:schemeClr val="accent1">
                  <a:lumMod val="40000"/>
                  <a:lumOff val="60000"/>
                </a:schemeClr>
              </a:gs>
            </a:gsLst>
            <a:lin ang="2700000" scaled="1"/>
          </a:gradFill>
        </p:grpSpPr>
        <p:sp>
          <p:nvSpPr>
            <p:cNvPr id="1048620" name="平行四边形 4">
              <a:extLst>
                <a:ext uri="{FF2B5EF4-FFF2-40B4-BE49-F238E27FC236}">
                  <a16:creationId xmlns:a16="http://schemas.microsoft.com/office/drawing/2014/main" id="{89280AF1-1080-2F12-C043-592E9BFD890B}"/>
                </a:ext>
              </a:extLst>
            </p:cNvPr>
            <p:cNvSpPr/>
            <p:nvPr/>
          </p:nvSpPr>
          <p:spPr>
            <a:xfrm rot="5400000" flipH="1" flipV="1">
              <a:off x="2843643" y="1339700"/>
              <a:ext cx="896749" cy="474380"/>
            </a:xfrm>
            <a:custGeom>
              <a:avLst/>
              <a:gdLst>
                <a:gd name="connsiteX0" fmla="*/ 0 w 1515534"/>
                <a:gd name="connsiteY0" fmla="*/ 1540933 h 1540933"/>
                <a:gd name="connsiteX1" fmla="*/ 802218 w 1515534"/>
                <a:gd name="connsiteY1" fmla="*/ 0 h 1540933"/>
                <a:gd name="connsiteX2" fmla="*/ 1515534 w 1515534"/>
                <a:gd name="connsiteY2" fmla="*/ 0 h 1540933"/>
                <a:gd name="connsiteX3" fmla="*/ 713316 w 1515534"/>
                <a:gd name="connsiteY3" fmla="*/ 1540933 h 1540933"/>
                <a:gd name="connsiteX4" fmla="*/ 0 w 1515534"/>
                <a:gd name="connsiteY4" fmla="*/ 1540933 h 1540933"/>
                <a:gd name="connsiteX0" fmla="*/ 0 w 1515534"/>
                <a:gd name="connsiteY0" fmla="*/ 1540933 h 1540936"/>
                <a:gd name="connsiteX1" fmla="*/ 802218 w 1515534"/>
                <a:gd name="connsiteY1" fmla="*/ 0 h 1540936"/>
                <a:gd name="connsiteX2" fmla="*/ 1515534 w 1515534"/>
                <a:gd name="connsiteY2" fmla="*/ 0 h 1540936"/>
                <a:gd name="connsiteX3" fmla="*/ 823386 w 1515534"/>
                <a:gd name="connsiteY3" fmla="*/ 1540936 h 1540936"/>
                <a:gd name="connsiteX4" fmla="*/ 0 w 1515534"/>
                <a:gd name="connsiteY4" fmla="*/ 1540933 h 1540936"/>
                <a:gd name="connsiteX0" fmla="*/ 0 w 1794934"/>
                <a:gd name="connsiteY0" fmla="*/ 1540933 h 1540936"/>
                <a:gd name="connsiteX1" fmla="*/ 802218 w 1794934"/>
                <a:gd name="connsiteY1" fmla="*/ 0 h 1540936"/>
                <a:gd name="connsiteX2" fmla="*/ 1794934 w 1794934"/>
                <a:gd name="connsiteY2" fmla="*/ 609600 h 1540936"/>
                <a:gd name="connsiteX3" fmla="*/ 823386 w 1794934"/>
                <a:gd name="connsiteY3" fmla="*/ 1540936 h 1540936"/>
                <a:gd name="connsiteX4" fmla="*/ 0 w 1794934"/>
                <a:gd name="connsiteY4" fmla="*/ 1540933 h 1540936"/>
                <a:gd name="connsiteX0" fmla="*/ 0 w 1794934"/>
                <a:gd name="connsiteY0" fmla="*/ 931333 h 931336"/>
                <a:gd name="connsiteX1" fmla="*/ 785284 w 1794934"/>
                <a:gd name="connsiteY1" fmla="*/ 42333 h 931336"/>
                <a:gd name="connsiteX2" fmla="*/ 1794934 w 1794934"/>
                <a:gd name="connsiteY2" fmla="*/ 0 h 931336"/>
                <a:gd name="connsiteX3" fmla="*/ 823386 w 1794934"/>
                <a:gd name="connsiteY3" fmla="*/ 931336 h 931336"/>
                <a:gd name="connsiteX4" fmla="*/ 0 w 1794934"/>
                <a:gd name="connsiteY4" fmla="*/ 931333 h 931336"/>
                <a:gd name="connsiteX0" fmla="*/ 0 w 1794934"/>
                <a:gd name="connsiteY0" fmla="*/ 931333 h 931336"/>
                <a:gd name="connsiteX1" fmla="*/ 912284 w 1794934"/>
                <a:gd name="connsiteY1" fmla="*/ 16933 h 931336"/>
                <a:gd name="connsiteX2" fmla="*/ 1794934 w 1794934"/>
                <a:gd name="connsiteY2" fmla="*/ 0 h 931336"/>
                <a:gd name="connsiteX3" fmla="*/ 823386 w 1794934"/>
                <a:gd name="connsiteY3" fmla="*/ 931336 h 931336"/>
                <a:gd name="connsiteX4" fmla="*/ 0 w 1794934"/>
                <a:gd name="connsiteY4" fmla="*/ 931333 h 931336"/>
                <a:gd name="connsiteX0" fmla="*/ 0 w 1778000"/>
                <a:gd name="connsiteY0" fmla="*/ 931333 h 931336"/>
                <a:gd name="connsiteX1" fmla="*/ 895350 w 1778000"/>
                <a:gd name="connsiteY1" fmla="*/ 16933 h 931336"/>
                <a:gd name="connsiteX2" fmla="*/ 1778000 w 1778000"/>
                <a:gd name="connsiteY2" fmla="*/ 0 h 931336"/>
                <a:gd name="connsiteX3" fmla="*/ 806452 w 1778000"/>
                <a:gd name="connsiteY3" fmla="*/ 931336 h 931336"/>
                <a:gd name="connsiteX4" fmla="*/ 0 w 1778000"/>
                <a:gd name="connsiteY4" fmla="*/ 931333 h 931336"/>
                <a:gd name="connsiteX0" fmla="*/ 0 w 1778000"/>
                <a:gd name="connsiteY0" fmla="*/ 905933 h 931336"/>
                <a:gd name="connsiteX1" fmla="*/ 895350 w 1778000"/>
                <a:gd name="connsiteY1" fmla="*/ 16933 h 931336"/>
                <a:gd name="connsiteX2" fmla="*/ 1778000 w 1778000"/>
                <a:gd name="connsiteY2" fmla="*/ 0 h 931336"/>
                <a:gd name="connsiteX3" fmla="*/ 806452 w 1778000"/>
                <a:gd name="connsiteY3" fmla="*/ 931336 h 931336"/>
                <a:gd name="connsiteX4" fmla="*/ 0 w 1778000"/>
                <a:gd name="connsiteY4" fmla="*/ 905933 h 931336"/>
                <a:gd name="connsiteX0" fmla="*/ 0 w 1778000"/>
                <a:gd name="connsiteY0" fmla="*/ 905933 h 931336"/>
                <a:gd name="connsiteX1" fmla="*/ 895350 w 1778000"/>
                <a:gd name="connsiteY1" fmla="*/ 8466 h 931336"/>
                <a:gd name="connsiteX2" fmla="*/ 1778000 w 1778000"/>
                <a:gd name="connsiteY2" fmla="*/ 0 h 931336"/>
                <a:gd name="connsiteX3" fmla="*/ 806452 w 1778000"/>
                <a:gd name="connsiteY3" fmla="*/ 931336 h 931336"/>
                <a:gd name="connsiteX4" fmla="*/ 0 w 1778000"/>
                <a:gd name="connsiteY4" fmla="*/ 905933 h 931336"/>
                <a:gd name="connsiteX0" fmla="*/ 0 w 1778000"/>
                <a:gd name="connsiteY0" fmla="*/ 905933 h 931336"/>
                <a:gd name="connsiteX1" fmla="*/ 895350 w 1778000"/>
                <a:gd name="connsiteY1" fmla="*/ 8466 h 931336"/>
                <a:gd name="connsiteX2" fmla="*/ 1778000 w 1778000"/>
                <a:gd name="connsiteY2" fmla="*/ 0 h 931336"/>
                <a:gd name="connsiteX3" fmla="*/ 814919 w 1778000"/>
                <a:gd name="connsiteY3" fmla="*/ 931336 h 931336"/>
                <a:gd name="connsiteX4" fmla="*/ 0 w 1778000"/>
                <a:gd name="connsiteY4" fmla="*/ 905933 h 931336"/>
                <a:gd name="connsiteX0" fmla="*/ 0 w 1778000"/>
                <a:gd name="connsiteY0" fmla="*/ 931333 h 931336"/>
                <a:gd name="connsiteX1" fmla="*/ 895350 w 1778000"/>
                <a:gd name="connsiteY1" fmla="*/ 8466 h 931336"/>
                <a:gd name="connsiteX2" fmla="*/ 1778000 w 1778000"/>
                <a:gd name="connsiteY2" fmla="*/ 0 h 931336"/>
                <a:gd name="connsiteX3" fmla="*/ 814919 w 1778000"/>
                <a:gd name="connsiteY3" fmla="*/ 931336 h 931336"/>
                <a:gd name="connsiteX4" fmla="*/ 0 w 1778000"/>
                <a:gd name="connsiteY4" fmla="*/ 931333 h 931336"/>
                <a:gd name="connsiteX0" fmla="*/ 0 w 1778000"/>
                <a:gd name="connsiteY0" fmla="*/ 931333 h 931336"/>
                <a:gd name="connsiteX1" fmla="*/ 895350 w 1778000"/>
                <a:gd name="connsiteY1" fmla="*/ 8466 h 931336"/>
                <a:gd name="connsiteX2" fmla="*/ 1778000 w 1778000"/>
                <a:gd name="connsiteY2" fmla="*/ 0 h 931336"/>
                <a:gd name="connsiteX3" fmla="*/ 814919 w 1778000"/>
                <a:gd name="connsiteY3" fmla="*/ 931336 h 931336"/>
                <a:gd name="connsiteX4" fmla="*/ 0 w 1778000"/>
                <a:gd name="connsiteY4" fmla="*/ 931333 h 931336"/>
                <a:gd name="connsiteX0" fmla="*/ 0 w 1778000"/>
                <a:gd name="connsiteY0" fmla="*/ 932309 h 932312"/>
                <a:gd name="connsiteX1" fmla="*/ 914403 w 1778000"/>
                <a:gd name="connsiteY1" fmla="*/ 0 h 932312"/>
                <a:gd name="connsiteX2" fmla="*/ 1778000 w 1778000"/>
                <a:gd name="connsiteY2" fmla="*/ 976 h 932312"/>
                <a:gd name="connsiteX3" fmla="*/ 814919 w 1778000"/>
                <a:gd name="connsiteY3" fmla="*/ 932312 h 932312"/>
                <a:gd name="connsiteX4" fmla="*/ 0 w 1778000"/>
                <a:gd name="connsiteY4" fmla="*/ 932309 h 9323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8000" h="932312">
                  <a:moveTo>
                    <a:pt x="0" y="932309"/>
                  </a:moveTo>
                  <a:cubicBezTo>
                    <a:pt x="298450" y="616221"/>
                    <a:pt x="615953" y="307622"/>
                    <a:pt x="914403" y="0"/>
                  </a:cubicBezTo>
                  <a:lnTo>
                    <a:pt x="1778000" y="976"/>
                  </a:lnTo>
                  <a:lnTo>
                    <a:pt x="814919" y="932312"/>
                  </a:lnTo>
                  <a:lnTo>
                    <a:pt x="0" y="932309"/>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Times New Roman" panose="02020603050405020304" pitchFamily="18" charset="0"/>
                <a:cs typeface="Times New Roman" panose="02020603050405020304" pitchFamily="18" charset="0"/>
              </a:endParaRPr>
            </a:p>
          </p:txBody>
        </p:sp>
        <p:sp>
          <p:nvSpPr>
            <p:cNvPr id="1048621" name="平行四边形 4">
              <a:extLst>
                <a:ext uri="{FF2B5EF4-FFF2-40B4-BE49-F238E27FC236}">
                  <a16:creationId xmlns:a16="http://schemas.microsoft.com/office/drawing/2014/main" id="{8E055535-F94A-0237-2DB5-86E69A0683FC}"/>
                </a:ext>
              </a:extLst>
            </p:cNvPr>
            <p:cNvSpPr/>
            <p:nvPr/>
          </p:nvSpPr>
          <p:spPr>
            <a:xfrm rot="16200000" flipV="1">
              <a:off x="2811287" y="851023"/>
              <a:ext cx="960966" cy="473881"/>
            </a:xfrm>
            <a:custGeom>
              <a:avLst/>
              <a:gdLst>
                <a:gd name="connsiteX0" fmla="*/ 0 w 1515534"/>
                <a:gd name="connsiteY0" fmla="*/ 1540933 h 1540933"/>
                <a:gd name="connsiteX1" fmla="*/ 802218 w 1515534"/>
                <a:gd name="connsiteY1" fmla="*/ 0 h 1540933"/>
                <a:gd name="connsiteX2" fmla="*/ 1515534 w 1515534"/>
                <a:gd name="connsiteY2" fmla="*/ 0 h 1540933"/>
                <a:gd name="connsiteX3" fmla="*/ 713316 w 1515534"/>
                <a:gd name="connsiteY3" fmla="*/ 1540933 h 1540933"/>
                <a:gd name="connsiteX4" fmla="*/ 0 w 1515534"/>
                <a:gd name="connsiteY4" fmla="*/ 1540933 h 1540933"/>
                <a:gd name="connsiteX0" fmla="*/ 0 w 1515534"/>
                <a:gd name="connsiteY0" fmla="*/ 1540933 h 1540936"/>
                <a:gd name="connsiteX1" fmla="*/ 802218 w 1515534"/>
                <a:gd name="connsiteY1" fmla="*/ 0 h 1540936"/>
                <a:gd name="connsiteX2" fmla="*/ 1515534 w 1515534"/>
                <a:gd name="connsiteY2" fmla="*/ 0 h 1540936"/>
                <a:gd name="connsiteX3" fmla="*/ 823386 w 1515534"/>
                <a:gd name="connsiteY3" fmla="*/ 1540936 h 1540936"/>
                <a:gd name="connsiteX4" fmla="*/ 0 w 1515534"/>
                <a:gd name="connsiteY4" fmla="*/ 1540933 h 1540936"/>
                <a:gd name="connsiteX0" fmla="*/ 0 w 1794934"/>
                <a:gd name="connsiteY0" fmla="*/ 1540933 h 1540936"/>
                <a:gd name="connsiteX1" fmla="*/ 802218 w 1794934"/>
                <a:gd name="connsiteY1" fmla="*/ 0 h 1540936"/>
                <a:gd name="connsiteX2" fmla="*/ 1794934 w 1794934"/>
                <a:gd name="connsiteY2" fmla="*/ 609600 h 1540936"/>
                <a:gd name="connsiteX3" fmla="*/ 823386 w 1794934"/>
                <a:gd name="connsiteY3" fmla="*/ 1540936 h 1540936"/>
                <a:gd name="connsiteX4" fmla="*/ 0 w 1794934"/>
                <a:gd name="connsiteY4" fmla="*/ 1540933 h 1540936"/>
                <a:gd name="connsiteX0" fmla="*/ 0 w 1794934"/>
                <a:gd name="connsiteY0" fmla="*/ 931333 h 931336"/>
                <a:gd name="connsiteX1" fmla="*/ 785284 w 1794934"/>
                <a:gd name="connsiteY1" fmla="*/ 42333 h 931336"/>
                <a:gd name="connsiteX2" fmla="*/ 1794934 w 1794934"/>
                <a:gd name="connsiteY2" fmla="*/ 0 h 931336"/>
                <a:gd name="connsiteX3" fmla="*/ 823386 w 1794934"/>
                <a:gd name="connsiteY3" fmla="*/ 931336 h 931336"/>
                <a:gd name="connsiteX4" fmla="*/ 0 w 1794934"/>
                <a:gd name="connsiteY4" fmla="*/ 931333 h 931336"/>
                <a:gd name="connsiteX0" fmla="*/ 0 w 1794934"/>
                <a:gd name="connsiteY0" fmla="*/ 931333 h 931336"/>
                <a:gd name="connsiteX1" fmla="*/ 912284 w 1794934"/>
                <a:gd name="connsiteY1" fmla="*/ 16933 h 931336"/>
                <a:gd name="connsiteX2" fmla="*/ 1794934 w 1794934"/>
                <a:gd name="connsiteY2" fmla="*/ 0 h 931336"/>
                <a:gd name="connsiteX3" fmla="*/ 823386 w 1794934"/>
                <a:gd name="connsiteY3" fmla="*/ 931336 h 931336"/>
                <a:gd name="connsiteX4" fmla="*/ 0 w 1794934"/>
                <a:gd name="connsiteY4" fmla="*/ 931333 h 931336"/>
                <a:gd name="connsiteX0" fmla="*/ 0 w 1778000"/>
                <a:gd name="connsiteY0" fmla="*/ 931333 h 931336"/>
                <a:gd name="connsiteX1" fmla="*/ 895350 w 1778000"/>
                <a:gd name="connsiteY1" fmla="*/ 16933 h 931336"/>
                <a:gd name="connsiteX2" fmla="*/ 1778000 w 1778000"/>
                <a:gd name="connsiteY2" fmla="*/ 0 h 931336"/>
                <a:gd name="connsiteX3" fmla="*/ 806452 w 1778000"/>
                <a:gd name="connsiteY3" fmla="*/ 931336 h 931336"/>
                <a:gd name="connsiteX4" fmla="*/ 0 w 1778000"/>
                <a:gd name="connsiteY4" fmla="*/ 931333 h 931336"/>
                <a:gd name="connsiteX0" fmla="*/ 0 w 1778000"/>
                <a:gd name="connsiteY0" fmla="*/ 905933 h 931336"/>
                <a:gd name="connsiteX1" fmla="*/ 895350 w 1778000"/>
                <a:gd name="connsiteY1" fmla="*/ 16933 h 931336"/>
                <a:gd name="connsiteX2" fmla="*/ 1778000 w 1778000"/>
                <a:gd name="connsiteY2" fmla="*/ 0 h 931336"/>
                <a:gd name="connsiteX3" fmla="*/ 806452 w 1778000"/>
                <a:gd name="connsiteY3" fmla="*/ 931336 h 931336"/>
                <a:gd name="connsiteX4" fmla="*/ 0 w 1778000"/>
                <a:gd name="connsiteY4" fmla="*/ 905933 h 931336"/>
                <a:gd name="connsiteX0" fmla="*/ 0 w 1778000"/>
                <a:gd name="connsiteY0" fmla="*/ 905933 h 931336"/>
                <a:gd name="connsiteX1" fmla="*/ 895350 w 1778000"/>
                <a:gd name="connsiteY1" fmla="*/ 8466 h 931336"/>
                <a:gd name="connsiteX2" fmla="*/ 1778000 w 1778000"/>
                <a:gd name="connsiteY2" fmla="*/ 0 h 931336"/>
                <a:gd name="connsiteX3" fmla="*/ 806452 w 1778000"/>
                <a:gd name="connsiteY3" fmla="*/ 931336 h 931336"/>
                <a:gd name="connsiteX4" fmla="*/ 0 w 1778000"/>
                <a:gd name="connsiteY4" fmla="*/ 905933 h 931336"/>
                <a:gd name="connsiteX0" fmla="*/ 0 w 1778000"/>
                <a:gd name="connsiteY0" fmla="*/ 905933 h 931336"/>
                <a:gd name="connsiteX1" fmla="*/ 895350 w 1778000"/>
                <a:gd name="connsiteY1" fmla="*/ 8466 h 931336"/>
                <a:gd name="connsiteX2" fmla="*/ 1778000 w 1778000"/>
                <a:gd name="connsiteY2" fmla="*/ 0 h 931336"/>
                <a:gd name="connsiteX3" fmla="*/ 814919 w 1778000"/>
                <a:gd name="connsiteY3" fmla="*/ 931336 h 931336"/>
                <a:gd name="connsiteX4" fmla="*/ 0 w 1778000"/>
                <a:gd name="connsiteY4" fmla="*/ 905933 h 931336"/>
                <a:gd name="connsiteX0" fmla="*/ 0 w 1778000"/>
                <a:gd name="connsiteY0" fmla="*/ 931333 h 931336"/>
                <a:gd name="connsiteX1" fmla="*/ 895350 w 1778000"/>
                <a:gd name="connsiteY1" fmla="*/ 8466 h 931336"/>
                <a:gd name="connsiteX2" fmla="*/ 1778000 w 1778000"/>
                <a:gd name="connsiteY2" fmla="*/ 0 h 931336"/>
                <a:gd name="connsiteX3" fmla="*/ 814919 w 1778000"/>
                <a:gd name="connsiteY3" fmla="*/ 931336 h 931336"/>
                <a:gd name="connsiteX4" fmla="*/ 0 w 1778000"/>
                <a:gd name="connsiteY4" fmla="*/ 931333 h 931336"/>
                <a:gd name="connsiteX0" fmla="*/ 0 w 1778000"/>
                <a:gd name="connsiteY0" fmla="*/ 931333 h 931336"/>
                <a:gd name="connsiteX1" fmla="*/ 895350 w 1778000"/>
                <a:gd name="connsiteY1" fmla="*/ 8466 h 931336"/>
                <a:gd name="connsiteX2" fmla="*/ 1778000 w 1778000"/>
                <a:gd name="connsiteY2" fmla="*/ 0 h 931336"/>
                <a:gd name="connsiteX3" fmla="*/ 814919 w 1778000"/>
                <a:gd name="connsiteY3" fmla="*/ 931336 h 931336"/>
                <a:gd name="connsiteX4" fmla="*/ 0 w 1778000"/>
                <a:gd name="connsiteY4" fmla="*/ 931333 h 9313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8000" h="931336">
                  <a:moveTo>
                    <a:pt x="0" y="931333"/>
                  </a:moveTo>
                  <a:cubicBezTo>
                    <a:pt x="298450" y="615245"/>
                    <a:pt x="596900" y="316088"/>
                    <a:pt x="895350" y="8466"/>
                  </a:cubicBezTo>
                  <a:lnTo>
                    <a:pt x="1778000" y="0"/>
                  </a:lnTo>
                  <a:lnTo>
                    <a:pt x="814919" y="931336"/>
                  </a:lnTo>
                  <a:lnTo>
                    <a:pt x="0" y="931333"/>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grpSp>
      <p:cxnSp>
        <p:nvCxnSpPr>
          <p:cNvPr id="3145732" name="直接连接符 7">
            <a:extLst>
              <a:ext uri="{FF2B5EF4-FFF2-40B4-BE49-F238E27FC236}">
                <a16:creationId xmlns:a16="http://schemas.microsoft.com/office/drawing/2014/main" id="{8D763495-322D-55DE-CA1A-7E27B4E1B309}"/>
              </a:ext>
            </a:extLst>
          </p:cNvPr>
          <p:cNvCxnSpPr>
            <a:cxnSpLocks/>
          </p:cNvCxnSpPr>
          <p:nvPr/>
        </p:nvCxnSpPr>
        <p:spPr>
          <a:xfrm>
            <a:off x="620110" y="807291"/>
            <a:ext cx="11371262" cy="0"/>
          </a:xfrm>
          <a:prstGeom prst="line">
            <a:avLst/>
          </a:prstGeom>
          <a:ln>
            <a:solidFill>
              <a:srgbClr val="5B7899"/>
            </a:solidFill>
          </a:ln>
        </p:spPr>
        <p:style>
          <a:lnRef idx="3">
            <a:schemeClr val="accent1"/>
          </a:lnRef>
          <a:fillRef idx="0">
            <a:schemeClr val="accent1"/>
          </a:fillRef>
          <a:effectRef idx="2">
            <a:schemeClr val="accent1"/>
          </a:effectRef>
          <a:fontRef idx="minor">
            <a:schemeClr val="tx1"/>
          </a:fontRef>
        </p:style>
      </p:cxnSp>
      <p:sp>
        <p:nvSpPr>
          <p:cNvPr id="14" name="矩形 17">
            <a:extLst>
              <a:ext uri="{FF2B5EF4-FFF2-40B4-BE49-F238E27FC236}">
                <a16:creationId xmlns:a16="http://schemas.microsoft.com/office/drawing/2014/main" id="{2B0D8750-9A3F-46EE-8E0F-5C05E3872E82}"/>
              </a:ext>
            </a:extLst>
          </p:cNvPr>
          <p:cNvSpPr/>
          <p:nvPr/>
        </p:nvSpPr>
        <p:spPr>
          <a:xfrm rot="10800000">
            <a:off x="620108" y="3429000"/>
            <a:ext cx="10912044" cy="2743274"/>
          </a:xfrm>
          <a:prstGeom prst="rect">
            <a:avLst/>
          </a:prstGeom>
          <a:noFill/>
          <a:ln w="47625">
            <a:gradFill flip="none" rotWithShape="1">
              <a:gsLst>
                <a:gs pos="15000">
                  <a:schemeClr val="accent1">
                    <a:lumMod val="5000"/>
                    <a:lumOff val="95000"/>
                    <a:alpha val="0"/>
                  </a:schemeClr>
                </a:gs>
                <a:gs pos="77000">
                  <a:schemeClr val="accent1">
                    <a:lumMod val="60000"/>
                    <a:lumOff val="40000"/>
                    <a:alpha val="80000"/>
                  </a:schemeClr>
                </a:gs>
                <a:gs pos="100000">
                  <a:schemeClr val="accent1">
                    <a:alpha val="76000"/>
                  </a:schemeClr>
                </a:gs>
              </a:gsLst>
              <a:lin ang="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16" name="矩形 15">
            <a:extLst>
              <a:ext uri="{FF2B5EF4-FFF2-40B4-BE49-F238E27FC236}">
                <a16:creationId xmlns:a16="http://schemas.microsoft.com/office/drawing/2014/main" id="{C0294DA7-D464-4A07-84D7-2AFAB12B3FA4}"/>
              </a:ext>
            </a:extLst>
          </p:cNvPr>
          <p:cNvSpPr/>
          <p:nvPr/>
        </p:nvSpPr>
        <p:spPr>
          <a:xfrm>
            <a:off x="620108" y="231140"/>
            <a:ext cx="9176366" cy="584775"/>
          </a:xfrm>
          <a:prstGeom prst="rect">
            <a:avLst/>
          </a:prstGeom>
        </p:spPr>
        <p:txBody>
          <a:bodyPr wrap="square">
            <a:spAutoFit/>
          </a:bodyPr>
          <a:lstStyle/>
          <a:p>
            <a:r>
              <a:rPr lang="en-US" altLang="zh-CN" sz="3200" b="1" spc="300" dirty="0">
                <a:latin typeface="微软雅黑" panose="020B0503020204020204" charset="-122"/>
                <a:ea typeface="微软雅黑" panose="020B0503020204020204" charset="-122"/>
              </a:rPr>
              <a:t>1.6 </a:t>
            </a:r>
            <a:r>
              <a:rPr lang="zh-CN" altLang="en-US" sz="3200" b="1" spc="300" dirty="0">
                <a:latin typeface="微软雅黑" panose="020B0503020204020204" charset="-122"/>
                <a:ea typeface="微软雅黑" panose="020B0503020204020204" charset="-122"/>
              </a:rPr>
              <a:t>基于楔形的动量冷却</a:t>
            </a:r>
          </a:p>
        </p:txBody>
      </p:sp>
      <p:pic>
        <p:nvPicPr>
          <p:cNvPr id="19" name="图片 18">
            <a:extLst>
              <a:ext uri="{FF2B5EF4-FFF2-40B4-BE49-F238E27FC236}">
                <a16:creationId xmlns:a16="http://schemas.microsoft.com/office/drawing/2014/main" id="{CBDAA143-F6A3-4E12-B5ED-6DF1B8974857}"/>
              </a:ext>
            </a:extLst>
          </p:cNvPr>
          <p:cNvPicPr/>
          <p:nvPr/>
        </p:nvPicPr>
        <p:blipFill>
          <a:blip r:embed="rId4"/>
          <a:stretch>
            <a:fillRect/>
          </a:stretch>
        </p:blipFill>
        <p:spPr>
          <a:xfrm>
            <a:off x="6472511" y="3597999"/>
            <a:ext cx="5315904" cy="2354067"/>
          </a:xfrm>
          <a:prstGeom prst="rect">
            <a:avLst/>
          </a:prstGeom>
        </p:spPr>
      </p:pic>
      <p:pic>
        <p:nvPicPr>
          <p:cNvPr id="20" name="图片 19">
            <a:extLst>
              <a:ext uri="{FF2B5EF4-FFF2-40B4-BE49-F238E27FC236}">
                <a16:creationId xmlns:a16="http://schemas.microsoft.com/office/drawing/2014/main" id="{F4736CB6-3EA6-4653-B522-A1C9E6B50B02}"/>
              </a:ext>
            </a:extLst>
          </p:cNvPr>
          <p:cNvPicPr/>
          <p:nvPr/>
        </p:nvPicPr>
        <p:blipFill rotWithShape="1">
          <a:blip r:embed="rId5"/>
          <a:srcRect t="11619" r="8494" b="14631"/>
          <a:stretch/>
        </p:blipFill>
        <p:spPr bwMode="auto">
          <a:xfrm>
            <a:off x="784160" y="3597999"/>
            <a:ext cx="4451129" cy="2472599"/>
          </a:xfrm>
          <a:prstGeom prst="rect">
            <a:avLst/>
          </a:prstGeom>
          <a:ln>
            <a:noFill/>
          </a:ln>
          <a:extLst>
            <a:ext uri="{53640926-AAD7-44D8-BBD7-CCE9431645EC}">
              <a14:shadowObscured xmlns:a14="http://schemas.microsoft.com/office/drawing/2010/main"/>
            </a:ext>
          </a:extLst>
        </p:spPr>
      </p:pic>
      <p:sp>
        <p:nvSpPr>
          <p:cNvPr id="21" name="矩形 17">
            <a:extLst>
              <a:ext uri="{FF2B5EF4-FFF2-40B4-BE49-F238E27FC236}">
                <a16:creationId xmlns:a16="http://schemas.microsoft.com/office/drawing/2014/main" id="{41EFF11A-2015-48D3-AE90-F86CDAC1DCA2}"/>
              </a:ext>
            </a:extLst>
          </p:cNvPr>
          <p:cNvSpPr/>
          <p:nvPr/>
        </p:nvSpPr>
        <p:spPr>
          <a:xfrm>
            <a:off x="4016089" y="3436041"/>
            <a:ext cx="7826975" cy="2736233"/>
          </a:xfrm>
          <a:prstGeom prst="rect">
            <a:avLst/>
          </a:prstGeom>
          <a:noFill/>
          <a:ln w="47625">
            <a:gradFill flip="none" rotWithShape="1">
              <a:gsLst>
                <a:gs pos="15000">
                  <a:schemeClr val="accent1">
                    <a:lumMod val="5000"/>
                    <a:lumOff val="95000"/>
                    <a:alpha val="0"/>
                  </a:schemeClr>
                </a:gs>
                <a:gs pos="77000">
                  <a:schemeClr val="accent1">
                    <a:lumMod val="60000"/>
                    <a:lumOff val="40000"/>
                    <a:alpha val="80000"/>
                  </a:schemeClr>
                </a:gs>
                <a:gs pos="100000">
                  <a:schemeClr val="accent1">
                    <a:alpha val="76000"/>
                  </a:schemeClr>
                </a:gs>
              </a:gsLst>
              <a:lin ang="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文本框 25">
            <a:extLst>
              <a:ext uri="{FF2B5EF4-FFF2-40B4-BE49-F238E27FC236}">
                <a16:creationId xmlns:a16="http://schemas.microsoft.com/office/drawing/2014/main" id="{1EFBA4AC-F232-40A2-8209-650E7EF3DA4B}"/>
              </a:ext>
            </a:extLst>
          </p:cNvPr>
          <p:cNvSpPr txBox="1"/>
          <p:nvPr/>
        </p:nvSpPr>
        <p:spPr>
          <a:xfrm>
            <a:off x="518212" y="956665"/>
            <a:ext cx="11013940" cy="2345770"/>
          </a:xfrm>
          <a:prstGeom prst="rect">
            <a:avLst/>
          </a:prstGeom>
          <a:noFill/>
        </p:spPr>
        <p:txBody>
          <a:bodyPr wrap="square">
            <a:spAutoFit/>
          </a:bodyPr>
          <a:lstStyle/>
          <a:p>
            <a:pPr>
              <a:lnSpc>
                <a:spcPct val="150000"/>
              </a:lnSpc>
            </a:pPr>
            <a:r>
              <a:rPr lang="zh-CN" altLang="en-US" sz="2000" b="1" dirty="0">
                <a:latin typeface="Arial" panose="020B0604020202020204" pitchFamily="34" charset="0"/>
                <a:ea typeface="微软雅黑" panose="020B0503020204020204" pitchFamily="34" charset="-122"/>
                <a:cs typeface="Arial" panose="020B0604020202020204" pitchFamily="34" charset="0"/>
              </a:rPr>
              <a:t>为得到准单能质子束流，采用：</a:t>
            </a:r>
            <a:endParaRPr lang="en-US" altLang="zh-CN" sz="2000" b="1" dirty="0">
              <a:latin typeface="Arial" panose="020B0604020202020204" pitchFamily="34" charset="0"/>
              <a:ea typeface="微软雅黑" panose="020B0503020204020204" pitchFamily="34" charset="-122"/>
              <a:cs typeface="Arial" panose="020B0604020202020204" pitchFamily="34" charset="0"/>
            </a:endParaRPr>
          </a:p>
          <a:p>
            <a:pPr marL="342900" indent="-342900">
              <a:lnSpc>
                <a:spcPct val="150000"/>
              </a:lnSpc>
              <a:buFont typeface="Arial" panose="020B0604020202020204" pitchFamily="34" charset="0"/>
              <a:buChar char="•"/>
            </a:pPr>
            <a:r>
              <a:rPr lang="zh-CN" altLang="en-US" sz="2000" b="1" dirty="0">
                <a:latin typeface="Arial" panose="020B0604020202020204" pitchFamily="34" charset="0"/>
                <a:ea typeface="微软雅黑" panose="020B0503020204020204" pitchFamily="34" charset="-122"/>
                <a:cs typeface="Arial" panose="020B0604020202020204" pitchFamily="34" charset="0"/>
              </a:rPr>
              <a:t>狭缝：不同动量的粒子在色散段被拉开，狭缝通过中心部分，其余粒子被直接</a:t>
            </a:r>
            <a:r>
              <a:rPr lang="zh-CN" altLang="en-US" sz="2000" b="1" dirty="0">
                <a:solidFill>
                  <a:srgbClr val="FF0000"/>
                </a:solidFill>
                <a:latin typeface="Arial" panose="020B0604020202020204" pitchFamily="34" charset="0"/>
                <a:ea typeface="微软雅黑" panose="020B0503020204020204" pitchFamily="34" charset="-122"/>
                <a:cs typeface="Arial" panose="020B0604020202020204" pitchFamily="34" charset="0"/>
              </a:rPr>
              <a:t>截断</a:t>
            </a:r>
            <a:r>
              <a:rPr lang="zh-CN" altLang="en-US" sz="2000" b="1" dirty="0">
                <a:latin typeface="Arial" panose="020B0604020202020204" pitchFamily="34" charset="0"/>
                <a:ea typeface="微软雅黑" panose="020B0503020204020204" pitchFamily="34" charset="-122"/>
                <a:cs typeface="Arial" panose="020B0604020202020204" pitchFamily="34" charset="0"/>
              </a:rPr>
              <a:t>。</a:t>
            </a:r>
            <a:endParaRPr lang="en-US" altLang="zh-CN" sz="2000" b="1" dirty="0">
              <a:latin typeface="Arial" panose="020B0604020202020204" pitchFamily="34" charset="0"/>
              <a:ea typeface="微软雅黑" panose="020B0503020204020204" pitchFamily="34" charset="-122"/>
              <a:cs typeface="Arial" panose="020B0604020202020204" pitchFamily="34" charset="0"/>
            </a:endParaRPr>
          </a:p>
          <a:p>
            <a:pPr marL="342900" indent="-342900">
              <a:lnSpc>
                <a:spcPct val="150000"/>
              </a:lnSpc>
              <a:buFont typeface="Arial" panose="020B0604020202020204" pitchFamily="34" charset="0"/>
              <a:buChar char="•"/>
            </a:pPr>
            <a:r>
              <a:rPr lang="zh-CN" altLang="en-US" sz="2000" b="1" dirty="0">
                <a:latin typeface="Arial" panose="020B0604020202020204" pitchFamily="34" charset="0"/>
                <a:ea typeface="微软雅黑" panose="020B0503020204020204" pitchFamily="34" charset="-122"/>
                <a:cs typeface="Arial" panose="020B0604020202020204" pitchFamily="34" charset="0"/>
              </a:rPr>
              <a:t>基于楔形的动量冷却：利用色散把动量偏差转成横向位置，不再截断，而是让粒子经过厚度随位置变化的吸收体。</a:t>
            </a:r>
            <a:r>
              <a:rPr lang="zh-CN" altLang="en-US" sz="2000" b="1" dirty="0">
                <a:solidFill>
                  <a:srgbClr val="FF0000"/>
                </a:solidFill>
                <a:latin typeface="Arial" panose="020B0604020202020204" pitchFamily="34" charset="0"/>
                <a:ea typeface="微软雅黑" panose="020B0503020204020204" pitchFamily="34" charset="-122"/>
                <a:cs typeface="Arial" panose="020B0604020202020204" pitchFamily="34" charset="0"/>
              </a:rPr>
              <a:t>正动量偏差粒子通过较厚区域，损失更多能量；负动量偏差粒子通过较薄区域，损失更少能量。</a:t>
            </a:r>
            <a:endParaRPr lang="zh-CN" altLang="en-US" sz="2000" b="1" dirty="0">
              <a:latin typeface="Arial" panose="020B0604020202020204" pitchFamily="34" charset="0"/>
              <a:ea typeface="微软雅黑" panose="020B0503020204020204" pitchFamily="34" charset="-122"/>
              <a:cs typeface="Arial" panose="020B0604020202020204" pitchFamily="34" charset="0"/>
            </a:endParaRPr>
          </a:p>
        </p:txBody>
      </p:sp>
      <p:sp>
        <p:nvSpPr>
          <p:cNvPr id="17" name="灯片编号占位符 2">
            <a:extLst>
              <a:ext uri="{FF2B5EF4-FFF2-40B4-BE49-F238E27FC236}">
                <a16:creationId xmlns:a16="http://schemas.microsoft.com/office/drawing/2014/main" id="{D85A8D6F-CF11-40F8-9612-5B250D3AD9E3}"/>
              </a:ext>
            </a:extLst>
          </p:cNvPr>
          <p:cNvSpPr>
            <a:spLocks noGrp="1"/>
          </p:cNvSpPr>
          <p:nvPr>
            <p:ph type="sldNum" sz="quarter" idx="12"/>
          </p:nvPr>
        </p:nvSpPr>
        <p:spPr>
          <a:xfrm>
            <a:off x="9492000" y="6541200"/>
            <a:ext cx="2700000" cy="316800"/>
          </a:xfrm>
        </p:spPr>
        <p:txBody>
          <a:bodyPr>
            <a:normAutofit/>
          </a:bodyPr>
          <a:lstStyle/>
          <a:p>
            <a:fld id="{49AE70B2-8BF9-45C0-BB95-33D1B9D3A854}" type="slidenum">
              <a:rPr lang="zh-CN" altLang="en-US" smtClean="0"/>
              <a:pPr/>
              <a:t>8</a:t>
            </a:fld>
            <a:endParaRPr lang="zh-CN" altLang="en-US" dirty="0"/>
          </a:p>
        </p:txBody>
      </p:sp>
    </p:spTree>
    <p:extLst>
      <p:ext uri="{BB962C8B-B14F-4D97-AF65-F5344CB8AC3E}">
        <p14:creationId xmlns:p14="http://schemas.microsoft.com/office/powerpoint/2010/main" val="8621372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F652EC-868F-C35A-EB91-3DB9E58D6853}"/>
            </a:ext>
          </a:extLst>
        </p:cNvPr>
        <p:cNvGrpSpPr/>
        <p:nvPr/>
      </p:nvGrpSpPr>
      <p:grpSpPr>
        <a:xfrm>
          <a:off x="0" y="0"/>
          <a:ext cx="0" cy="0"/>
          <a:chOff x="0" y="0"/>
          <a:chExt cx="0" cy="0"/>
        </a:xfrm>
      </p:grpSpPr>
      <p:pic>
        <p:nvPicPr>
          <p:cNvPr id="13" name="图片 12">
            <a:extLst>
              <a:ext uri="{FF2B5EF4-FFF2-40B4-BE49-F238E27FC236}">
                <a16:creationId xmlns:a16="http://schemas.microsoft.com/office/drawing/2014/main" id="{F6BAD63B-3192-4771-9FBF-B053CDAF2AD2}"/>
              </a:ext>
            </a:extLst>
          </p:cNvPr>
          <p:cNvPicPr/>
          <p:nvPr/>
        </p:nvPicPr>
        <p:blipFill>
          <a:blip r:embed="rId3"/>
          <a:stretch>
            <a:fillRect/>
          </a:stretch>
        </p:blipFill>
        <p:spPr>
          <a:xfrm>
            <a:off x="3237913" y="1749436"/>
            <a:ext cx="4857292" cy="2244348"/>
          </a:xfrm>
          <a:prstGeom prst="rect">
            <a:avLst/>
          </a:prstGeom>
        </p:spPr>
      </p:pic>
      <p:pic>
        <p:nvPicPr>
          <p:cNvPr id="2097160" name="图片 1">
            <a:extLst>
              <a:ext uri="{FF2B5EF4-FFF2-40B4-BE49-F238E27FC236}">
                <a16:creationId xmlns:a16="http://schemas.microsoft.com/office/drawing/2014/main" id="{E1B6F16B-09E2-B25E-C934-C2D0475E50BB}"/>
              </a:ext>
            </a:extLst>
          </p:cNvPr>
          <p:cNvPicPr>
            <a:picLocks noChangeAspect="1"/>
          </p:cNvPicPr>
          <p:nvPr/>
        </p:nvPicPr>
        <p:blipFill>
          <a:blip r:embed="rId4" cstate="print"/>
          <a:stretch>
            <a:fillRect/>
          </a:stretch>
        </p:blipFill>
        <p:spPr>
          <a:xfrm>
            <a:off x="10044112" y="66375"/>
            <a:ext cx="2060209" cy="696463"/>
          </a:xfrm>
          <a:prstGeom prst="rect">
            <a:avLst/>
          </a:prstGeom>
        </p:spPr>
      </p:pic>
      <p:grpSp>
        <p:nvGrpSpPr>
          <p:cNvPr id="40" name="组合 2">
            <a:extLst>
              <a:ext uri="{FF2B5EF4-FFF2-40B4-BE49-F238E27FC236}">
                <a16:creationId xmlns:a16="http://schemas.microsoft.com/office/drawing/2014/main" id="{C34F2B9E-3ED1-4578-6532-3F1435669C11}"/>
              </a:ext>
            </a:extLst>
          </p:cNvPr>
          <p:cNvGrpSpPr/>
          <p:nvPr/>
        </p:nvGrpSpPr>
        <p:grpSpPr>
          <a:xfrm flipH="1">
            <a:off x="0" y="168737"/>
            <a:ext cx="620110" cy="953739"/>
            <a:chOff x="3054828" y="607481"/>
            <a:chExt cx="474380" cy="1417783"/>
          </a:xfrm>
          <a:gradFill flip="none" rotWithShape="1">
            <a:gsLst>
              <a:gs pos="5000">
                <a:schemeClr val="accent5">
                  <a:lumMod val="75000"/>
                </a:schemeClr>
              </a:gs>
              <a:gs pos="56000">
                <a:schemeClr val="accent5">
                  <a:lumMod val="40000"/>
                  <a:lumOff val="60000"/>
                </a:schemeClr>
              </a:gs>
              <a:gs pos="80000">
                <a:schemeClr val="accent5">
                  <a:lumMod val="20000"/>
                  <a:lumOff val="80000"/>
                </a:schemeClr>
              </a:gs>
              <a:gs pos="100000">
                <a:schemeClr val="accent1">
                  <a:lumMod val="40000"/>
                  <a:lumOff val="60000"/>
                </a:schemeClr>
              </a:gs>
            </a:gsLst>
            <a:lin ang="2700000" scaled="1"/>
          </a:gradFill>
        </p:grpSpPr>
        <p:sp>
          <p:nvSpPr>
            <p:cNvPr id="1048620" name="平行四边形 4">
              <a:extLst>
                <a:ext uri="{FF2B5EF4-FFF2-40B4-BE49-F238E27FC236}">
                  <a16:creationId xmlns:a16="http://schemas.microsoft.com/office/drawing/2014/main" id="{89280AF1-1080-2F12-C043-592E9BFD890B}"/>
                </a:ext>
              </a:extLst>
            </p:cNvPr>
            <p:cNvSpPr/>
            <p:nvPr/>
          </p:nvSpPr>
          <p:spPr>
            <a:xfrm rot="5400000" flipH="1" flipV="1">
              <a:off x="2843643" y="1339700"/>
              <a:ext cx="896749" cy="474380"/>
            </a:xfrm>
            <a:custGeom>
              <a:avLst/>
              <a:gdLst>
                <a:gd name="connsiteX0" fmla="*/ 0 w 1515534"/>
                <a:gd name="connsiteY0" fmla="*/ 1540933 h 1540933"/>
                <a:gd name="connsiteX1" fmla="*/ 802218 w 1515534"/>
                <a:gd name="connsiteY1" fmla="*/ 0 h 1540933"/>
                <a:gd name="connsiteX2" fmla="*/ 1515534 w 1515534"/>
                <a:gd name="connsiteY2" fmla="*/ 0 h 1540933"/>
                <a:gd name="connsiteX3" fmla="*/ 713316 w 1515534"/>
                <a:gd name="connsiteY3" fmla="*/ 1540933 h 1540933"/>
                <a:gd name="connsiteX4" fmla="*/ 0 w 1515534"/>
                <a:gd name="connsiteY4" fmla="*/ 1540933 h 1540933"/>
                <a:gd name="connsiteX0" fmla="*/ 0 w 1515534"/>
                <a:gd name="connsiteY0" fmla="*/ 1540933 h 1540936"/>
                <a:gd name="connsiteX1" fmla="*/ 802218 w 1515534"/>
                <a:gd name="connsiteY1" fmla="*/ 0 h 1540936"/>
                <a:gd name="connsiteX2" fmla="*/ 1515534 w 1515534"/>
                <a:gd name="connsiteY2" fmla="*/ 0 h 1540936"/>
                <a:gd name="connsiteX3" fmla="*/ 823386 w 1515534"/>
                <a:gd name="connsiteY3" fmla="*/ 1540936 h 1540936"/>
                <a:gd name="connsiteX4" fmla="*/ 0 w 1515534"/>
                <a:gd name="connsiteY4" fmla="*/ 1540933 h 1540936"/>
                <a:gd name="connsiteX0" fmla="*/ 0 w 1794934"/>
                <a:gd name="connsiteY0" fmla="*/ 1540933 h 1540936"/>
                <a:gd name="connsiteX1" fmla="*/ 802218 w 1794934"/>
                <a:gd name="connsiteY1" fmla="*/ 0 h 1540936"/>
                <a:gd name="connsiteX2" fmla="*/ 1794934 w 1794934"/>
                <a:gd name="connsiteY2" fmla="*/ 609600 h 1540936"/>
                <a:gd name="connsiteX3" fmla="*/ 823386 w 1794934"/>
                <a:gd name="connsiteY3" fmla="*/ 1540936 h 1540936"/>
                <a:gd name="connsiteX4" fmla="*/ 0 w 1794934"/>
                <a:gd name="connsiteY4" fmla="*/ 1540933 h 1540936"/>
                <a:gd name="connsiteX0" fmla="*/ 0 w 1794934"/>
                <a:gd name="connsiteY0" fmla="*/ 931333 h 931336"/>
                <a:gd name="connsiteX1" fmla="*/ 785284 w 1794934"/>
                <a:gd name="connsiteY1" fmla="*/ 42333 h 931336"/>
                <a:gd name="connsiteX2" fmla="*/ 1794934 w 1794934"/>
                <a:gd name="connsiteY2" fmla="*/ 0 h 931336"/>
                <a:gd name="connsiteX3" fmla="*/ 823386 w 1794934"/>
                <a:gd name="connsiteY3" fmla="*/ 931336 h 931336"/>
                <a:gd name="connsiteX4" fmla="*/ 0 w 1794934"/>
                <a:gd name="connsiteY4" fmla="*/ 931333 h 931336"/>
                <a:gd name="connsiteX0" fmla="*/ 0 w 1794934"/>
                <a:gd name="connsiteY0" fmla="*/ 931333 h 931336"/>
                <a:gd name="connsiteX1" fmla="*/ 912284 w 1794934"/>
                <a:gd name="connsiteY1" fmla="*/ 16933 h 931336"/>
                <a:gd name="connsiteX2" fmla="*/ 1794934 w 1794934"/>
                <a:gd name="connsiteY2" fmla="*/ 0 h 931336"/>
                <a:gd name="connsiteX3" fmla="*/ 823386 w 1794934"/>
                <a:gd name="connsiteY3" fmla="*/ 931336 h 931336"/>
                <a:gd name="connsiteX4" fmla="*/ 0 w 1794934"/>
                <a:gd name="connsiteY4" fmla="*/ 931333 h 931336"/>
                <a:gd name="connsiteX0" fmla="*/ 0 w 1778000"/>
                <a:gd name="connsiteY0" fmla="*/ 931333 h 931336"/>
                <a:gd name="connsiteX1" fmla="*/ 895350 w 1778000"/>
                <a:gd name="connsiteY1" fmla="*/ 16933 h 931336"/>
                <a:gd name="connsiteX2" fmla="*/ 1778000 w 1778000"/>
                <a:gd name="connsiteY2" fmla="*/ 0 h 931336"/>
                <a:gd name="connsiteX3" fmla="*/ 806452 w 1778000"/>
                <a:gd name="connsiteY3" fmla="*/ 931336 h 931336"/>
                <a:gd name="connsiteX4" fmla="*/ 0 w 1778000"/>
                <a:gd name="connsiteY4" fmla="*/ 931333 h 931336"/>
                <a:gd name="connsiteX0" fmla="*/ 0 w 1778000"/>
                <a:gd name="connsiteY0" fmla="*/ 905933 h 931336"/>
                <a:gd name="connsiteX1" fmla="*/ 895350 w 1778000"/>
                <a:gd name="connsiteY1" fmla="*/ 16933 h 931336"/>
                <a:gd name="connsiteX2" fmla="*/ 1778000 w 1778000"/>
                <a:gd name="connsiteY2" fmla="*/ 0 h 931336"/>
                <a:gd name="connsiteX3" fmla="*/ 806452 w 1778000"/>
                <a:gd name="connsiteY3" fmla="*/ 931336 h 931336"/>
                <a:gd name="connsiteX4" fmla="*/ 0 w 1778000"/>
                <a:gd name="connsiteY4" fmla="*/ 905933 h 931336"/>
                <a:gd name="connsiteX0" fmla="*/ 0 w 1778000"/>
                <a:gd name="connsiteY0" fmla="*/ 905933 h 931336"/>
                <a:gd name="connsiteX1" fmla="*/ 895350 w 1778000"/>
                <a:gd name="connsiteY1" fmla="*/ 8466 h 931336"/>
                <a:gd name="connsiteX2" fmla="*/ 1778000 w 1778000"/>
                <a:gd name="connsiteY2" fmla="*/ 0 h 931336"/>
                <a:gd name="connsiteX3" fmla="*/ 806452 w 1778000"/>
                <a:gd name="connsiteY3" fmla="*/ 931336 h 931336"/>
                <a:gd name="connsiteX4" fmla="*/ 0 w 1778000"/>
                <a:gd name="connsiteY4" fmla="*/ 905933 h 931336"/>
                <a:gd name="connsiteX0" fmla="*/ 0 w 1778000"/>
                <a:gd name="connsiteY0" fmla="*/ 905933 h 931336"/>
                <a:gd name="connsiteX1" fmla="*/ 895350 w 1778000"/>
                <a:gd name="connsiteY1" fmla="*/ 8466 h 931336"/>
                <a:gd name="connsiteX2" fmla="*/ 1778000 w 1778000"/>
                <a:gd name="connsiteY2" fmla="*/ 0 h 931336"/>
                <a:gd name="connsiteX3" fmla="*/ 814919 w 1778000"/>
                <a:gd name="connsiteY3" fmla="*/ 931336 h 931336"/>
                <a:gd name="connsiteX4" fmla="*/ 0 w 1778000"/>
                <a:gd name="connsiteY4" fmla="*/ 905933 h 931336"/>
                <a:gd name="connsiteX0" fmla="*/ 0 w 1778000"/>
                <a:gd name="connsiteY0" fmla="*/ 931333 h 931336"/>
                <a:gd name="connsiteX1" fmla="*/ 895350 w 1778000"/>
                <a:gd name="connsiteY1" fmla="*/ 8466 h 931336"/>
                <a:gd name="connsiteX2" fmla="*/ 1778000 w 1778000"/>
                <a:gd name="connsiteY2" fmla="*/ 0 h 931336"/>
                <a:gd name="connsiteX3" fmla="*/ 814919 w 1778000"/>
                <a:gd name="connsiteY3" fmla="*/ 931336 h 931336"/>
                <a:gd name="connsiteX4" fmla="*/ 0 w 1778000"/>
                <a:gd name="connsiteY4" fmla="*/ 931333 h 931336"/>
                <a:gd name="connsiteX0" fmla="*/ 0 w 1778000"/>
                <a:gd name="connsiteY0" fmla="*/ 931333 h 931336"/>
                <a:gd name="connsiteX1" fmla="*/ 895350 w 1778000"/>
                <a:gd name="connsiteY1" fmla="*/ 8466 h 931336"/>
                <a:gd name="connsiteX2" fmla="*/ 1778000 w 1778000"/>
                <a:gd name="connsiteY2" fmla="*/ 0 h 931336"/>
                <a:gd name="connsiteX3" fmla="*/ 814919 w 1778000"/>
                <a:gd name="connsiteY3" fmla="*/ 931336 h 931336"/>
                <a:gd name="connsiteX4" fmla="*/ 0 w 1778000"/>
                <a:gd name="connsiteY4" fmla="*/ 931333 h 931336"/>
                <a:gd name="connsiteX0" fmla="*/ 0 w 1778000"/>
                <a:gd name="connsiteY0" fmla="*/ 932309 h 932312"/>
                <a:gd name="connsiteX1" fmla="*/ 914403 w 1778000"/>
                <a:gd name="connsiteY1" fmla="*/ 0 h 932312"/>
                <a:gd name="connsiteX2" fmla="*/ 1778000 w 1778000"/>
                <a:gd name="connsiteY2" fmla="*/ 976 h 932312"/>
                <a:gd name="connsiteX3" fmla="*/ 814919 w 1778000"/>
                <a:gd name="connsiteY3" fmla="*/ 932312 h 932312"/>
                <a:gd name="connsiteX4" fmla="*/ 0 w 1778000"/>
                <a:gd name="connsiteY4" fmla="*/ 932309 h 9323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8000" h="932312">
                  <a:moveTo>
                    <a:pt x="0" y="932309"/>
                  </a:moveTo>
                  <a:cubicBezTo>
                    <a:pt x="298450" y="616221"/>
                    <a:pt x="615953" y="307622"/>
                    <a:pt x="914403" y="0"/>
                  </a:cubicBezTo>
                  <a:lnTo>
                    <a:pt x="1778000" y="976"/>
                  </a:lnTo>
                  <a:lnTo>
                    <a:pt x="814919" y="932312"/>
                  </a:lnTo>
                  <a:lnTo>
                    <a:pt x="0" y="932309"/>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Times New Roman" panose="02020603050405020304" pitchFamily="18" charset="0"/>
                <a:cs typeface="Times New Roman" panose="02020603050405020304" pitchFamily="18" charset="0"/>
              </a:endParaRPr>
            </a:p>
          </p:txBody>
        </p:sp>
        <p:sp>
          <p:nvSpPr>
            <p:cNvPr id="1048621" name="平行四边形 4">
              <a:extLst>
                <a:ext uri="{FF2B5EF4-FFF2-40B4-BE49-F238E27FC236}">
                  <a16:creationId xmlns:a16="http://schemas.microsoft.com/office/drawing/2014/main" id="{8E055535-F94A-0237-2DB5-86E69A0683FC}"/>
                </a:ext>
              </a:extLst>
            </p:cNvPr>
            <p:cNvSpPr/>
            <p:nvPr/>
          </p:nvSpPr>
          <p:spPr>
            <a:xfrm rot="16200000" flipV="1">
              <a:off x="2811287" y="851023"/>
              <a:ext cx="960966" cy="473881"/>
            </a:xfrm>
            <a:custGeom>
              <a:avLst/>
              <a:gdLst>
                <a:gd name="connsiteX0" fmla="*/ 0 w 1515534"/>
                <a:gd name="connsiteY0" fmla="*/ 1540933 h 1540933"/>
                <a:gd name="connsiteX1" fmla="*/ 802218 w 1515534"/>
                <a:gd name="connsiteY1" fmla="*/ 0 h 1540933"/>
                <a:gd name="connsiteX2" fmla="*/ 1515534 w 1515534"/>
                <a:gd name="connsiteY2" fmla="*/ 0 h 1540933"/>
                <a:gd name="connsiteX3" fmla="*/ 713316 w 1515534"/>
                <a:gd name="connsiteY3" fmla="*/ 1540933 h 1540933"/>
                <a:gd name="connsiteX4" fmla="*/ 0 w 1515534"/>
                <a:gd name="connsiteY4" fmla="*/ 1540933 h 1540933"/>
                <a:gd name="connsiteX0" fmla="*/ 0 w 1515534"/>
                <a:gd name="connsiteY0" fmla="*/ 1540933 h 1540936"/>
                <a:gd name="connsiteX1" fmla="*/ 802218 w 1515534"/>
                <a:gd name="connsiteY1" fmla="*/ 0 h 1540936"/>
                <a:gd name="connsiteX2" fmla="*/ 1515534 w 1515534"/>
                <a:gd name="connsiteY2" fmla="*/ 0 h 1540936"/>
                <a:gd name="connsiteX3" fmla="*/ 823386 w 1515534"/>
                <a:gd name="connsiteY3" fmla="*/ 1540936 h 1540936"/>
                <a:gd name="connsiteX4" fmla="*/ 0 w 1515534"/>
                <a:gd name="connsiteY4" fmla="*/ 1540933 h 1540936"/>
                <a:gd name="connsiteX0" fmla="*/ 0 w 1794934"/>
                <a:gd name="connsiteY0" fmla="*/ 1540933 h 1540936"/>
                <a:gd name="connsiteX1" fmla="*/ 802218 w 1794934"/>
                <a:gd name="connsiteY1" fmla="*/ 0 h 1540936"/>
                <a:gd name="connsiteX2" fmla="*/ 1794934 w 1794934"/>
                <a:gd name="connsiteY2" fmla="*/ 609600 h 1540936"/>
                <a:gd name="connsiteX3" fmla="*/ 823386 w 1794934"/>
                <a:gd name="connsiteY3" fmla="*/ 1540936 h 1540936"/>
                <a:gd name="connsiteX4" fmla="*/ 0 w 1794934"/>
                <a:gd name="connsiteY4" fmla="*/ 1540933 h 1540936"/>
                <a:gd name="connsiteX0" fmla="*/ 0 w 1794934"/>
                <a:gd name="connsiteY0" fmla="*/ 931333 h 931336"/>
                <a:gd name="connsiteX1" fmla="*/ 785284 w 1794934"/>
                <a:gd name="connsiteY1" fmla="*/ 42333 h 931336"/>
                <a:gd name="connsiteX2" fmla="*/ 1794934 w 1794934"/>
                <a:gd name="connsiteY2" fmla="*/ 0 h 931336"/>
                <a:gd name="connsiteX3" fmla="*/ 823386 w 1794934"/>
                <a:gd name="connsiteY3" fmla="*/ 931336 h 931336"/>
                <a:gd name="connsiteX4" fmla="*/ 0 w 1794934"/>
                <a:gd name="connsiteY4" fmla="*/ 931333 h 931336"/>
                <a:gd name="connsiteX0" fmla="*/ 0 w 1794934"/>
                <a:gd name="connsiteY0" fmla="*/ 931333 h 931336"/>
                <a:gd name="connsiteX1" fmla="*/ 912284 w 1794934"/>
                <a:gd name="connsiteY1" fmla="*/ 16933 h 931336"/>
                <a:gd name="connsiteX2" fmla="*/ 1794934 w 1794934"/>
                <a:gd name="connsiteY2" fmla="*/ 0 h 931336"/>
                <a:gd name="connsiteX3" fmla="*/ 823386 w 1794934"/>
                <a:gd name="connsiteY3" fmla="*/ 931336 h 931336"/>
                <a:gd name="connsiteX4" fmla="*/ 0 w 1794934"/>
                <a:gd name="connsiteY4" fmla="*/ 931333 h 931336"/>
                <a:gd name="connsiteX0" fmla="*/ 0 w 1778000"/>
                <a:gd name="connsiteY0" fmla="*/ 931333 h 931336"/>
                <a:gd name="connsiteX1" fmla="*/ 895350 w 1778000"/>
                <a:gd name="connsiteY1" fmla="*/ 16933 h 931336"/>
                <a:gd name="connsiteX2" fmla="*/ 1778000 w 1778000"/>
                <a:gd name="connsiteY2" fmla="*/ 0 h 931336"/>
                <a:gd name="connsiteX3" fmla="*/ 806452 w 1778000"/>
                <a:gd name="connsiteY3" fmla="*/ 931336 h 931336"/>
                <a:gd name="connsiteX4" fmla="*/ 0 w 1778000"/>
                <a:gd name="connsiteY4" fmla="*/ 931333 h 931336"/>
                <a:gd name="connsiteX0" fmla="*/ 0 w 1778000"/>
                <a:gd name="connsiteY0" fmla="*/ 905933 h 931336"/>
                <a:gd name="connsiteX1" fmla="*/ 895350 w 1778000"/>
                <a:gd name="connsiteY1" fmla="*/ 16933 h 931336"/>
                <a:gd name="connsiteX2" fmla="*/ 1778000 w 1778000"/>
                <a:gd name="connsiteY2" fmla="*/ 0 h 931336"/>
                <a:gd name="connsiteX3" fmla="*/ 806452 w 1778000"/>
                <a:gd name="connsiteY3" fmla="*/ 931336 h 931336"/>
                <a:gd name="connsiteX4" fmla="*/ 0 w 1778000"/>
                <a:gd name="connsiteY4" fmla="*/ 905933 h 931336"/>
                <a:gd name="connsiteX0" fmla="*/ 0 w 1778000"/>
                <a:gd name="connsiteY0" fmla="*/ 905933 h 931336"/>
                <a:gd name="connsiteX1" fmla="*/ 895350 w 1778000"/>
                <a:gd name="connsiteY1" fmla="*/ 8466 h 931336"/>
                <a:gd name="connsiteX2" fmla="*/ 1778000 w 1778000"/>
                <a:gd name="connsiteY2" fmla="*/ 0 h 931336"/>
                <a:gd name="connsiteX3" fmla="*/ 806452 w 1778000"/>
                <a:gd name="connsiteY3" fmla="*/ 931336 h 931336"/>
                <a:gd name="connsiteX4" fmla="*/ 0 w 1778000"/>
                <a:gd name="connsiteY4" fmla="*/ 905933 h 931336"/>
                <a:gd name="connsiteX0" fmla="*/ 0 w 1778000"/>
                <a:gd name="connsiteY0" fmla="*/ 905933 h 931336"/>
                <a:gd name="connsiteX1" fmla="*/ 895350 w 1778000"/>
                <a:gd name="connsiteY1" fmla="*/ 8466 h 931336"/>
                <a:gd name="connsiteX2" fmla="*/ 1778000 w 1778000"/>
                <a:gd name="connsiteY2" fmla="*/ 0 h 931336"/>
                <a:gd name="connsiteX3" fmla="*/ 814919 w 1778000"/>
                <a:gd name="connsiteY3" fmla="*/ 931336 h 931336"/>
                <a:gd name="connsiteX4" fmla="*/ 0 w 1778000"/>
                <a:gd name="connsiteY4" fmla="*/ 905933 h 931336"/>
                <a:gd name="connsiteX0" fmla="*/ 0 w 1778000"/>
                <a:gd name="connsiteY0" fmla="*/ 931333 h 931336"/>
                <a:gd name="connsiteX1" fmla="*/ 895350 w 1778000"/>
                <a:gd name="connsiteY1" fmla="*/ 8466 h 931336"/>
                <a:gd name="connsiteX2" fmla="*/ 1778000 w 1778000"/>
                <a:gd name="connsiteY2" fmla="*/ 0 h 931336"/>
                <a:gd name="connsiteX3" fmla="*/ 814919 w 1778000"/>
                <a:gd name="connsiteY3" fmla="*/ 931336 h 931336"/>
                <a:gd name="connsiteX4" fmla="*/ 0 w 1778000"/>
                <a:gd name="connsiteY4" fmla="*/ 931333 h 931336"/>
                <a:gd name="connsiteX0" fmla="*/ 0 w 1778000"/>
                <a:gd name="connsiteY0" fmla="*/ 931333 h 931336"/>
                <a:gd name="connsiteX1" fmla="*/ 895350 w 1778000"/>
                <a:gd name="connsiteY1" fmla="*/ 8466 h 931336"/>
                <a:gd name="connsiteX2" fmla="*/ 1778000 w 1778000"/>
                <a:gd name="connsiteY2" fmla="*/ 0 h 931336"/>
                <a:gd name="connsiteX3" fmla="*/ 814919 w 1778000"/>
                <a:gd name="connsiteY3" fmla="*/ 931336 h 931336"/>
                <a:gd name="connsiteX4" fmla="*/ 0 w 1778000"/>
                <a:gd name="connsiteY4" fmla="*/ 931333 h 9313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8000" h="931336">
                  <a:moveTo>
                    <a:pt x="0" y="931333"/>
                  </a:moveTo>
                  <a:cubicBezTo>
                    <a:pt x="298450" y="615245"/>
                    <a:pt x="596900" y="316088"/>
                    <a:pt x="895350" y="8466"/>
                  </a:cubicBezTo>
                  <a:lnTo>
                    <a:pt x="1778000" y="0"/>
                  </a:lnTo>
                  <a:lnTo>
                    <a:pt x="814919" y="931336"/>
                  </a:lnTo>
                  <a:lnTo>
                    <a:pt x="0" y="931333"/>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grpSp>
      <p:cxnSp>
        <p:nvCxnSpPr>
          <p:cNvPr id="3145732" name="直接连接符 7">
            <a:extLst>
              <a:ext uri="{FF2B5EF4-FFF2-40B4-BE49-F238E27FC236}">
                <a16:creationId xmlns:a16="http://schemas.microsoft.com/office/drawing/2014/main" id="{8D763495-322D-55DE-CA1A-7E27B4E1B309}"/>
              </a:ext>
            </a:extLst>
          </p:cNvPr>
          <p:cNvCxnSpPr>
            <a:cxnSpLocks/>
          </p:cNvCxnSpPr>
          <p:nvPr/>
        </p:nvCxnSpPr>
        <p:spPr>
          <a:xfrm>
            <a:off x="613366" y="831350"/>
            <a:ext cx="11371262" cy="0"/>
          </a:xfrm>
          <a:prstGeom prst="line">
            <a:avLst/>
          </a:prstGeom>
          <a:ln>
            <a:solidFill>
              <a:srgbClr val="5B7899"/>
            </a:solidFill>
          </a:ln>
        </p:spPr>
        <p:style>
          <a:lnRef idx="3">
            <a:schemeClr val="accent1"/>
          </a:lnRef>
          <a:fillRef idx="0">
            <a:schemeClr val="accent1"/>
          </a:fillRef>
          <a:effectRef idx="2">
            <a:schemeClr val="accent1"/>
          </a:effectRef>
          <a:fontRef idx="minor">
            <a:schemeClr val="tx1"/>
          </a:fontRef>
        </p:style>
      </p:cxnSp>
      <p:sp>
        <p:nvSpPr>
          <p:cNvPr id="10" name="矩形 9">
            <a:extLst>
              <a:ext uri="{FF2B5EF4-FFF2-40B4-BE49-F238E27FC236}">
                <a16:creationId xmlns:a16="http://schemas.microsoft.com/office/drawing/2014/main" id="{7FF23473-3860-479B-B5C6-4FCC7BA231DF}"/>
              </a:ext>
            </a:extLst>
          </p:cNvPr>
          <p:cNvSpPr/>
          <p:nvPr/>
        </p:nvSpPr>
        <p:spPr>
          <a:xfrm>
            <a:off x="620108" y="231140"/>
            <a:ext cx="9176366" cy="584775"/>
          </a:xfrm>
          <a:prstGeom prst="rect">
            <a:avLst/>
          </a:prstGeom>
        </p:spPr>
        <p:txBody>
          <a:bodyPr wrap="square">
            <a:spAutoFit/>
          </a:bodyPr>
          <a:lstStyle/>
          <a:p>
            <a:r>
              <a:rPr lang="en-US" altLang="zh-CN" sz="3200" b="1" spc="300" dirty="0">
                <a:latin typeface="微软雅黑" panose="020B0503020204020204" charset="-122"/>
                <a:ea typeface="微软雅黑" panose="020B0503020204020204" charset="-122"/>
              </a:rPr>
              <a:t>2.1 </a:t>
            </a:r>
            <a:r>
              <a:rPr lang="zh-CN" altLang="en-US" sz="3200" b="1" spc="300" dirty="0">
                <a:latin typeface="微软雅黑" panose="020B0503020204020204" charset="-122"/>
                <a:ea typeface="微软雅黑" panose="020B0503020204020204" charset="-122"/>
              </a:rPr>
              <a:t>动量冷却线性理论分析</a:t>
            </a:r>
          </a:p>
        </p:txBody>
      </p:sp>
      <p:sp>
        <p:nvSpPr>
          <p:cNvPr id="14" name="灯片编号占位符 2">
            <a:extLst>
              <a:ext uri="{FF2B5EF4-FFF2-40B4-BE49-F238E27FC236}">
                <a16:creationId xmlns:a16="http://schemas.microsoft.com/office/drawing/2014/main" id="{462BC153-BA46-41E0-B9DD-51E204767DDA}"/>
              </a:ext>
            </a:extLst>
          </p:cNvPr>
          <p:cNvSpPr>
            <a:spLocks noGrp="1"/>
          </p:cNvSpPr>
          <p:nvPr>
            <p:ph type="sldNum" sz="quarter" idx="12"/>
          </p:nvPr>
        </p:nvSpPr>
        <p:spPr>
          <a:xfrm>
            <a:off x="9492000" y="6541200"/>
            <a:ext cx="2700000" cy="316800"/>
          </a:xfrm>
        </p:spPr>
        <p:txBody>
          <a:bodyPr>
            <a:normAutofit/>
          </a:bodyPr>
          <a:lstStyle/>
          <a:p>
            <a:fld id="{49AE70B2-8BF9-45C0-BB95-33D1B9D3A854}" type="slidenum">
              <a:rPr lang="zh-CN" altLang="en-US" smtClean="0"/>
              <a:pPr/>
              <a:t>9</a:t>
            </a:fld>
            <a:endParaRPr lang="zh-CN" altLang="en-US" dirty="0"/>
          </a:p>
        </p:txBody>
      </p:sp>
      <mc:AlternateContent xmlns:mc="http://schemas.openxmlformats.org/markup-compatibility/2006" xmlns:a14="http://schemas.microsoft.com/office/drawing/2010/main">
        <mc:Choice Requires="a14">
          <p:sp>
            <p:nvSpPr>
              <p:cNvPr id="12" name="文本框 11">
                <a:extLst>
                  <a:ext uri="{FF2B5EF4-FFF2-40B4-BE49-F238E27FC236}">
                    <a16:creationId xmlns:a16="http://schemas.microsoft.com/office/drawing/2014/main" id="{7F55A36F-2666-4E9C-AD4D-CE372E353713}"/>
                  </a:ext>
                </a:extLst>
              </p:cNvPr>
              <p:cNvSpPr txBox="1"/>
              <p:nvPr/>
            </p:nvSpPr>
            <p:spPr>
              <a:xfrm>
                <a:off x="386647" y="1113337"/>
                <a:ext cx="8693558" cy="762068"/>
              </a:xfrm>
              <a:prstGeom prst="rect">
                <a:avLst/>
              </a:prstGeom>
              <a:noFill/>
            </p:spPr>
            <p:txBody>
              <a:bodyPr wrap="square">
                <a:spAutoFit/>
              </a:bodyPr>
              <a:lstStyle/>
              <a:p>
                <a:pPr indent="304800">
                  <a:lnSpc>
                    <a:spcPct val="150000"/>
                  </a:lnSpc>
                </a:pPr>
                <a:r>
                  <a:rPr lang="zh-CN" altLang="zh-CN" sz="2000" b="1" dirty="0">
                    <a:latin typeface="Arial" panose="020B0604020202020204" pitchFamily="34" charset="0"/>
                    <a:ea typeface="微软雅黑" panose="020B0503020204020204" pitchFamily="34" charset="-122"/>
                    <a:cs typeface="Arial" panose="020B0604020202020204" pitchFamily="34" charset="0"/>
                  </a:rPr>
                  <a:t>定义：</a:t>
                </a:r>
                <a14:m>
                  <m:oMath xmlns:m="http://schemas.openxmlformats.org/officeDocument/2006/math">
                    <m:r>
                      <a:rPr lang="en-US" altLang="zh-CN" sz="2000" b="1">
                        <a:latin typeface="Cambria Math" panose="02040503050406030204" pitchFamily="18" charset="0"/>
                        <a:ea typeface="微软雅黑" panose="020B0503020204020204" pitchFamily="34" charset="-122"/>
                        <a:cs typeface="Arial" panose="020B0604020202020204" pitchFamily="34" charset="0"/>
                      </a:rPr>
                      <m:t>𝑋</m:t>
                    </m:r>
                    <m:r>
                      <a:rPr lang="en-US" altLang="zh-CN" sz="2000" b="1">
                        <a:latin typeface="Cambria Math" panose="02040503050406030204" pitchFamily="18" charset="0"/>
                        <a:ea typeface="微软雅黑" panose="020B0503020204020204" pitchFamily="34" charset="-122"/>
                        <a:cs typeface="Arial" panose="020B0604020202020204" pitchFamily="34" charset="0"/>
                      </a:rPr>
                      <m:t>=</m:t>
                    </m:r>
                    <m:d>
                      <m:dPr>
                        <m:ctrlPr>
                          <a:rPr lang="zh-CN" altLang="zh-CN" sz="2000" b="1" i="1">
                            <a:latin typeface="Cambria Math" panose="02040503050406030204" pitchFamily="18" charset="0"/>
                            <a:ea typeface="微软雅黑" panose="020B0503020204020204" pitchFamily="34" charset="-122"/>
                            <a:cs typeface="Arial" panose="020B0604020202020204" pitchFamily="34" charset="0"/>
                          </a:rPr>
                        </m:ctrlPr>
                      </m:dPr>
                      <m:e>
                        <m:m>
                          <m:mPr>
                            <m:mcs>
                              <m:mc>
                                <m:mcPr>
                                  <m:count m:val="1"/>
                                  <m:mcJc m:val="center"/>
                                </m:mcPr>
                              </m:mc>
                            </m:mcs>
                            <m:ctrlPr>
                              <a:rPr lang="zh-CN" altLang="zh-CN" sz="2000" b="1" i="1">
                                <a:latin typeface="Cambria Math" panose="02040503050406030204" pitchFamily="18" charset="0"/>
                                <a:ea typeface="微软雅黑" panose="020B0503020204020204" pitchFamily="34" charset="-122"/>
                                <a:cs typeface="Arial" panose="020B0604020202020204" pitchFamily="34" charset="0"/>
                              </a:rPr>
                            </m:ctrlPr>
                          </m:mPr>
                          <m:mr>
                            <m:e>
                              <m:r>
                                <a:rPr lang="en-US" altLang="zh-CN" sz="2000" b="1">
                                  <a:latin typeface="Cambria Math" panose="02040503050406030204" pitchFamily="18" charset="0"/>
                                  <a:ea typeface="微软雅黑" panose="020B0503020204020204" pitchFamily="34" charset="-122"/>
                                  <a:cs typeface="Arial" panose="020B0604020202020204" pitchFamily="34" charset="0"/>
                                </a:rPr>
                                <m:t>𝑥</m:t>
                              </m:r>
                            </m:e>
                          </m:mr>
                          <m:mr>
                            <m:e>
                              <m:r>
                                <a:rPr lang="en-US" altLang="zh-CN" sz="2000" b="1">
                                  <a:latin typeface="Cambria Math" panose="02040503050406030204" pitchFamily="18" charset="0"/>
                                  <a:ea typeface="微软雅黑" panose="020B0503020204020204" pitchFamily="34" charset="-122"/>
                                  <a:cs typeface="Arial" panose="020B0604020202020204" pitchFamily="34" charset="0"/>
                                </a:rPr>
                                <m:t>𝛿</m:t>
                              </m:r>
                            </m:e>
                          </m:mr>
                        </m:m>
                      </m:e>
                    </m:d>
                  </m:oMath>
                </a14:m>
                <a:r>
                  <a:rPr lang="zh-CN" altLang="en-US" sz="2000" b="1" i="0" dirty="0">
                    <a:latin typeface="+mj-lt"/>
                    <a:ea typeface="微软雅黑" panose="020B0503020204020204" pitchFamily="34" charset="-122"/>
                    <a:cs typeface="Arial" panose="020B0604020202020204" pitchFamily="34" charset="0"/>
                  </a:rPr>
                  <a:t>，楔形梯度为：</a:t>
                </a:r>
                <a14:m>
                  <m:oMath xmlns:m="http://schemas.openxmlformats.org/officeDocument/2006/math">
                    <m:r>
                      <a:rPr lang="en-US" altLang="zh-CN" sz="2000" b="1" dirty="0">
                        <a:latin typeface="Cambria Math" panose="02040503050406030204" pitchFamily="18" charset="0"/>
                        <a:ea typeface="微软雅黑" panose="020B0503020204020204" pitchFamily="34" charset="-122"/>
                        <a:cs typeface="Arial" panose="020B0604020202020204" pitchFamily="34" charset="0"/>
                      </a:rPr>
                      <m:t>𝑘</m:t>
                    </m:r>
                    <m:r>
                      <a:rPr lang="en-US" altLang="zh-CN" sz="2000" b="1">
                        <a:latin typeface="Cambria Math" panose="02040503050406030204" pitchFamily="18" charset="0"/>
                        <a:ea typeface="微软雅黑" panose="020B0503020204020204" pitchFamily="34" charset="-122"/>
                        <a:cs typeface="Arial" panose="020B0604020202020204" pitchFamily="34" charset="0"/>
                      </a:rPr>
                      <m:t>=</m:t>
                    </m:r>
                    <m:f>
                      <m:fPr>
                        <m:ctrlPr>
                          <a:rPr lang="en-US" altLang="zh-CN" sz="2000" b="1" i="1">
                            <a:latin typeface="Cambria Math" panose="02040503050406030204" pitchFamily="18" charset="0"/>
                            <a:ea typeface="微软雅黑" panose="020B0503020204020204" pitchFamily="34" charset="-122"/>
                            <a:cs typeface="Arial" panose="020B0604020202020204" pitchFamily="34" charset="0"/>
                          </a:rPr>
                        </m:ctrlPr>
                      </m:fPr>
                      <m:num>
                        <m:r>
                          <a:rPr lang="en-US" altLang="zh-CN" sz="2000" b="1">
                            <a:latin typeface="Cambria Math" panose="02040503050406030204" pitchFamily="18" charset="0"/>
                            <a:ea typeface="微软雅黑" panose="020B0503020204020204" pitchFamily="34" charset="-122"/>
                            <a:cs typeface="Arial" panose="020B0604020202020204" pitchFamily="34" charset="0"/>
                          </a:rPr>
                          <m:t>1</m:t>
                        </m:r>
                      </m:num>
                      <m:den>
                        <m:sSub>
                          <m:sSubPr>
                            <m:ctrlPr>
                              <a:rPr lang="en-US" altLang="zh-CN" sz="2000" b="1" i="1">
                                <a:latin typeface="Cambria Math" panose="02040503050406030204" pitchFamily="18" charset="0"/>
                                <a:ea typeface="微软雅黑" panose="020B0503020204020204" pitchFamily="34" charset="-122"/>
                                <a:cs typeface="Arial" panose="020B0604020202020204" pitchFamily="34" charset="0"/>
                              </a:rPr>
                            </m:ctrlPr>
                          </m:sSubPr>
                          <m:e>
                            <m:r>
                              <a:rPr lang="en-US" altLang="zh-CN" sz="2000" b="1">
                                <a:latin typeface="Cambria Math" panose="02040503050406030204" pitchFamily="18" charset="0"/>
                                <a:ea typeface="微软雅黑" panose="020B0503020204020204" pitchFamily="34" charset="-122"/>
                                <a:cs typeface="Arial" panose="020B0604020202020204" pitchFamily="34" charset="0"/>
                              </a:rPr>
                              <m:t>𝑃</m:t>
                            </m:r>
                          </m:e>
                          <m:sub>
                            <m:r>
                              <a:rPr lang="en-US" altLang="zh-CN" sz="2000" b="1">
                                <a:latin typeface="Cambria Math" panose="02040503050406030204" pitchFamily="18" charset="0"/>
                                <a:ea typeface="微软雅黑" panose="020B0503020204020204" pitchFamily="34" charset="-122"/>
                                <a:cs typeface="Arial" panose="020B0604020202020204" pitchFamily="34" charset="0"/>
                              </a:rPr>
                              <m:t>0</m:t>
                            </m:r>
                          </m:sub>
                        </m:sSub>
                      </m:den>
                    </m:f>
                    <m:f>
                      <m:fPr>
                        <m:ctrlPr>
                          <a:rPr lang="en-US" altLang="zh-CN" sz="2000" b="1" i="1">
                            <a:latin typeface="Cambria Math" panose="02040503050406030204" pitchFamily="18" charset="0"/>
                            <a:ea typeface="微软雅黑" panose="020B0503020204020204" pitchFamily="34" charset="-122"/>
                            <a:cs typeface="Arial" panose="020B0604020202020204" pitchFamily="34" charset="0"/>
                          </a:rPr>
                        </m:ctrlPr>
                      </m:fPr>
                      <m:num>
                        <m:r>
                          <a:rPr lang="en-US" altLang="zh-CN" sz="2000" b="1">
                            <a:latin typeface="Cambria Math" panose="02040503050406030204" pitchFamily="18" charset="0"/>
                            <a:ea typeface="微软雅黑" panose="020B0503020204020204" pitchFamily="34" charset="-122"/>
                            <a:cs typeface="Arial" panose="020B0604020202020204" pitchFamily="34" charset="0"/>
                          </a:rPr>
                          <m:t>𝑑𝑝</m:t>
                        </m:r>
                      </m:num>
                      <m:den>
                        <m:r>
                          <a:rPr lang="en-US" altLang="zh-CN" sz="2000" b="1">
                            <a:latin typeface="Cambria Math" panose="02040503050406030204" pitchFamily="18" charset="0"/>
                            <a:ea typeface="微软雅黑" panose="020B0503020204020204" pitchFamily="34" charset="-122"/>
                            <a:cs typeface="Arial" panose="020B0604020202020204" pitchFamily="34" charset="0"/>
                          </a:rPr>
                          <m:t>𝑑𝑠</m:t>
                        </m:r>
                      </m:den>
                    </m:f>
                    <m:r>
                      <a:rPr lang="en-US" altLang="zh-CN" sz="2000" b="1">
                        <a:latin typeface="Cambria Math" panose="02040503050406030204" pitchFamily="18" charset="0"/>
                        <a:ea typeface="微软雅黑" panose="020B0503020204020204" pitchFamily="34" charset="-122"/>
                        <a:cs typeface="Arial" panose="020B0604020202020204" pitchFamily="34" charset="0"/>
                      </a:rPr>
                      <m:t>⋅2</m:t>
                    </m:r>
                    <m:r>
                      <a:rPr lang="en-US" altLang="zh-CN" sz="2000" b="1">
                        <a:latin typeface="Cambria Math" panose="02040503050406030204" pitchFamily="18" charset="0"/>
                        <a:ea typeface="微软雅黑" panose="020B0503020204020204" pitchFamily="34" charset="-122"/>
                        <a:cs typeface="Arial" panose="020B0604020202020204" pitchFamily="34" charset="0"/>
                      </a:rPr>
                      <m:t>𝑡𝑎𝑛</m:t>
                    </m:r>
                    <m:r>
                      <a:rPr lang="en-US" altLang="zh-CN" sz="2000" b="1">
                        <a:latin typeface="Cambria Math" panose="02040503050406030204" pitchFamily="18" charset="0"/>
                        <a:ea typeface="微软雅黑" panose="020B0503020204020204" pitchFamily="34" charset="-122"/>
                        <a:cs typeface="Arial" panose="020B0604020202020204" pitchFamily="34" charset="0"/>
                      </a:rPr>
                      <m:t>𝜃</m:t>
                    </m:r>
                  </m:oMath>
                </a14:m>
                <a:endParaRPr lang="zh-CN" altLang="en-US" sz="2000" b="1" dirty="0">
                  <a:latin typeface="Arial" panose="020B0604020202020204" pitchFamily="34" charset="0"/>
                  <a:ea typeface="微软雅黑" panose="020B0503020204020204" pitchFamily="34" charset="-122"/>
                  <a:cs typeface="Arial" panose="020B0604020202020204" pitchFamily="34" charset="0"/>
                </a:endParaRPr>
              </a:p>
            </p:txBody>
          </p:sp>
        </mc:Choice>
        <mc:Fallback xmlns="">
          <p:sp>
            <p:nvSpPr>
              <p:cNvPr id="12" name="文本框 11">
                <a:extLst>
                  <a:ext uri="{FF2B5EF4-FFF2-40B4-BE49-F238E27FC236}">
                    <a16:creationId xmlns:a16="http://schemas.microsoft.com/office/drawing/2014/main" id="{7F55A36F-2666-4E9C-AD4D-CE372E353713}"/>
                  </a:ext>
                </a:extLst>
              </p:cNvPr>
              <p:cNvSpPr txBox="1">
                <a:spLocks noRot="1" noChangeAspect="1" noMove="1" noResize="1" noEditPoints="1" noAdjustHandles="1" noChangeArrowheads="1" noChangeShapeType="1" noTextEdit="1"/>
              </p:cNvSpPr>
              <p:nvPr/>
            </p:nvSpPr>
            <p:spPr>
              <a:xfrm>
                <a:off x="386647" y="1113337"/>
                <a:ext cx="8693558" cy="762068"/>
              </a:xfrm>
              <a:prstGeom prst="rect">
                <a:avLst/>
              </a:prstGeom>
              <a:blipFill>
                <a:blip r:embed="rId5"/>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5" name="文本框 14">
                <a:extLst>
                  <a:ext uri="{FF2B5EF4-FFF2-40B4-BE49-F238E27FC236}">
                    <a16:creationId xmlns:a16="http://schemas.microsoft.com/office/drawing/2014/main" id="{925F7DC7-6D2E-4160-9822-510CD7FA02DC}"/>
                  </a:ext>
                </a:extLst>
              </p:cNvPr>
              <p:cNvSpPr txBox="1"/>
              <p:nvPr/>
            </p:nvSpPr>
            <p:spPr>
              <a:xfrm>
                <a:off x="845305" y="2534042"/>
                <a:ext cx="2628880" cy="783869"/>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altLang="zh-CN" sz="2000" i="1" smtClean="0">
                              <a:latin typeface="Cambria Math" panose="02040503050406030204" pitchFamily="18" charset="0"/>
                            </a:rPr>
                          </m:ctrlPr>
                        </m:sSubPr>
                        <m:e>
                          <m:r>
                            <m:rPr>
                              <m:sty m:val="p"/>
                            </m:rPr>
                            <a:rPr lang="en-US" altLang="zh-CN" sz="2000">
                              <a:latin typeface="Cambria Math" panose="02040503050406030204" pitchFamily="18" charset="0"/>
                            </a:rPr>
                            <m:t>Σ</m:t>
                          </m:r>
                        </m:e>
                        <m:sub>
                          <m:r>
                            <a:rPr lang="en-US" altLang="zh-CN" sz="2000">
                              <a:latin typeface="Cambria Math" panose="02040503050406030204" pitchFamily="18" charset="0"/>
                            </a:rPr>
                            <m:t>0</m:t>
                          </m:r>
                        </m:sub>
                      </m:sSub>
                      <m:r>
                        <a:rPr lang="en-US" altLang="zh-CN" sz="2000">
                          <a:latin typeface="Cambria Math" panose="02040503050406030204" pitchFamily="18" charset="0"/>
                        </a:rPr>
                        <m:t>=</m:t>
                      </m:r>
                      <m:d>
                        <m:dPr>
                          <m:ctrlPr>
                            <a:rPr lang="zh-CN" altLang="zh-CN" sz="2000" i="1" smtClean="0">
                              <a:latin typeface="Cambria Math" panose="02040503050406030204" pitchFamily="18" charset="0"/>
                            </a:rPr>
                          </m:ctrlPr>
                        </m:dPr>
                        <m:e>
                          <m:m>
                            <m:mPr>
                              <m:mcs>
                                <m:mc>
                                  <m:mcPr>
                                    <m:count m:val="2"/>
                                    <m:mcJc m:val="center"/>
                                  </m:mcPr>
                                </m:mc>
                              </m:mcs>
                              <m:ctrlPr>
                                <a:rPr lang="zh-CN" altLang="zh-CN" sz="2000" i="1">
                                  <a:latin typeface="Cambria Math" panose="02040503050406030204" pitchFamily="18" charset="0"/>
                                </a:rPr>
                              </m:ctrlPr>
                            </m:mPr>
                            <m:mr>
                              <m:e>
                                <m:sSubSup>
                                  <m:sSubSupPr>
                                    <m:ctrlPr>
                                      <a:rPr lang="en-US" altLang="zh-CN" sz="2000" i="1">
                                        <a:latin typeface="Cambria Math" panose="02040503050406030204" pitchFamily="18" charset="0"/>
                                      </a:rPr>
                                    </m:ctrlPr>
                                  </m:sSubSupPr>
                                  <m:e>
                                    <m:r>
                                      <a:rPr lang="en-US" altLang="zh-CN" sz="2000" i="1">
                                        <a:latin typeface="Cambria Math" panose="02040503050406030204" pitchFamily="18" charset="0"/>
                                      </a:rPr>
                                      <m:t>𝜎</m:t>
                                    </m:r>
                                  </m:e>
                                  <m:sub>
                                    <m:r>
                                      <a:rPr lang="en-US" altLang="zh-CN" sz="2000" i="1">
                                        <a:latin typeface="Cambria Math" panose="02040503050406030204" pitchFamily="18" charset="0"/>
                                      </a:rPr>
                                      <m:t>𝑥</m:t>
                                    </m:r>
                                    <m:r>
                                      <a:rPr lang="en-US" altLang="zh-CN" sz="2000" i="1">
                                        <a:latin typeface="Cambria Math" panose="02040503050406030204" pitchFamily="18" charset="0"/>
                                      </a:rPr>
                                      <m:t>0</m:t>
                                    </m:r>
                                  </m:sub>
                                  <m:sup>
                                    <m:r>
                                      <a:rPr lang="en-US" altLang="zh-CN" sz="2000">
                                        <a:latin typeface="Cambria Math" panose="02040503050406030204" pitchFamily="18" charset="0"/>
                                      </a:rPr>
                                      <m:t>2</m:t>
                                    </m:r>
                                  </m:sup>
                                </m:sSubSup>
                              </m:e>
                              <m:e>
                                <m:sSub>
                                  <m:sSubPr>
                                    <m:ctrlPr>
                                      <a:rPr lang="en-US" altLang="zh-CN" sz="2000" i="1">
                                        <a:latin typeface="Cambria Math" panose="02040503050406030204" pitchFamily="18" charset="0"/>
                                      </a:rPr>
                                    </m:ctrlPr>
                                  </m:sSubPr>
                                  <m:e>
                                    <m:r>
                                      <a:rPr lang="en-US" altLang="zh-CN" sz="2000" i="1">
                                        <a:latin typeface="Cambria Math" panose="02040503050406030204" pitchFamily="18" charset="0"/>
                                      </a:rPr>
                                      <m:t>𝜎</m:t>
                                    </m:r>
                                  </m:e>
                                  <m:sub>
                                    <m:r>
                                      <a:rPr lang="en-US" altLang="zh-CN" sz="2000" i="1">
                                        <a:latin typeface="Cambria Math" panose="02040503050406030204" pitchFamily="18" charset="0"/>
                                      </a:rPr>
                                      <m:t>𝛿</m:t>
                                    </m:r>
                                    <m:r>
                                      <a:rPr lang="en-US" altLang="zh-CN" sz="2000" i="1">
                                        <a:latin typeface="Cambria Math" panose="02040503050406030204" pitchFamily="18" charset="0"/>
                                      </a:rPr>
                                      <m:t>𝑥</m:t>
                                    </m:r>
                                    <m:r>
                                      <a:rPr lang="en-US" altLang="zh-CN" sz="2000" i="1">
                                        <a:latin typeface="Cambria Math" panose="02040503050406030204" pitchFamily="18" charset="0"/>
                                      </a:rPr>
                                      <m:t>0</m:t>
                                    </m:r>
                                  </m:sub>
                                </m:sSub>
                              </m:e>
                            </m:mr>
                            <m:mr>
                              <m:e>
                                <m:sSub>
                                  <m:sSubPr>
                                    <m:ctrlPr>
                                      <a:rPr lang="en-US" altLang="zh-CN" sz="2000" i="1">
                                        <a:latin typeface="Cambria Math" panose="02040503050406030204" pitchFamily="18" charset="0"/>
                                      </a:rPr>
                                    </m:ctrlPr>
                                  </m:sSubPr>
                                  <m:e>
                                    <m:r>
                                      <a:rPr lang="en-US" altLang="zh-CN" sz="2000" i="1">
                                        <a:latin typeface="Cambria Math" panose="02040503050406030204" pitchFamily="18" charset="0"/>
                                      </a:rPr>
                                      <m:t>𝜎</m:t>
                                    </m:r>
                                  </m:e>
                                  <m:sub>
                                    <m:r>
                                      <a:rPr lang="en-US" altLang="zh-CN" sz="2000" i="1">
                                        <a:latin typeface="Cambria Math" panose="02040503050406030204" pitchFamily="18" charset="0"/>
                                      </a:rPr>
                                      <m:t>𝑥</m:t>
                                    </m:r>
                                    <m:r>
                                      <a:rPr lang="en-US" altLang="zh-CN" sz="2000" i="1">
                                        <a:latin typeface="Cambria Math" panose="02040503050406030204" pitchFamily="18" charset="0"/>
                                      </a:rPr>
                                      <m:t>𝛿</m:t>
                                    </m:r>
                                    <m:r>
                                      <a:rPr lang="en-US" altLang="zh-CN" sz="2000" i="1">
                                        <a:latin typeface="Cambria Math" panose="02040503050406030204" pitchFamily="18" charset="0"/>
                                      </a:rPr>
                                      <m:t>0</m:t>
                                    </m:r>
                                  </m:sub>
                                </m:sSub>
                              </m:e>
                              <m:e>
                                <m:sSubSup>
                                  <m:sSubSupPr>
                                    <m:ctrlPr>
                                      <a:rPr lang="en-US" altLang="zh-CN" sz="2000" i="1">
                                        <a:latin typeface="Cambria Math" panose="02040503050406030204" pitchFamily="18" charset="0"/>
                                      </a:rPr>
                                    </m:ctrlPr>
                                  </m:sSubSupPr>
                                  <m:e>
                                    <m:r>
                                      <a:rPr lang="en-US" altLang="zh-CN" sz="2000" i="1">
                                        <a:latin typeface="Cambria Math" panose="02040503050406030204" pitchFamily="18" charset="0"/>
                                      </a:rPr>
                                      <m:t>𝜎</m:t>
                                    </m:r>
                                  </m:e>
                                  <m:sub>
                                    <m:r>
                                      <a:rPr lang="en-US" altLang="zh-CN" sz="2000" i="1">
                                        <a:latin typeface="Cambria Math" panose="02040503050406030204" pitchFamily="18" charset="0"/>
                                      </a:rPr>
                                      <m:t>𝛿</m:t>
                                    </m:r>
                                    <m:r>
                                      <a:rPr lang="en-US" altLang="zh-CN" sz="2000" i="1">
                                        <a:latin typeface="Cambria Math" panose="02040503050406030204" pitchFamily="18" charset="0"/>
                                      </a:rPr>
                                      <m:t>0</m:t>
                                    </m:r>
                                  </m:sub>
                                  <m:sup>
                                    <m:r>
                                      <a:rPr lang="en-US" altLang="zh-CN" sz="2000">
                                        <a:latin typeface="Cambria Math" panose="02040503050406030204" pitchFamily="18" charset="0"/>
                                      </a:rPr>
                                      <m:t>2</m:t>
                                    </m:r>
                                  </m:sup>
                                </m:sSubSup>
                              </m:e>
                            </m:mr>
                          </m:m>
                        </m:e>
                      </m:d>
                    </m:oMath>
                  </m:oMathPara>
                </a14:m>
                <a:endParaRPr lang="en-US" altLang="zh-CN" sz="2000" dirty="0"/>
              </a:p>
            </p:txBody>
          </p:sp>
        </mc:Choice>
        <mc:Fallback xmlns="">
          <p:sp>
            <p:nvSpPr>
              <p:cNvPr id="15" name="文本框 14">
                <a:extLst>
                  <a:ext uri="{FF2B5EF4-FFF2-40B4-BE49-F238E27FC236}">
                    <a16:creationId xmlns:a16="http://schemas.microsoft.com/office/drawing/2014/main" id="{925F7DC7-6D2E-4160-9822-510CD7FA02DC}"/>
                  </a:ext>
                </a:extLst>
              </p:cNvPr>
              <p:cNvSpPr txBox="1">
                <a:spLocks noRot="1" noChangeAspect="1" noMove="1" noResize="1" noEditPoints="1" noAdjustHandles="1" noChangeArrowheads="1" noChangeShapeType="1" noTextEdit="1"/>
              </p:cNvSpPr>
              <p:nvPr/>
            </p:nvSpPr>
            <p:spPr>
              <a:xfrm>
                <a:off x="845305" y="2534042"/>
                <a:ext cx="2628880" cy="783869"/>
              </a:xfrm>
              <a:prstGeom prst="rect">
                <a:avLst/>
              </a:prstGeom>
              <a:blipFill>
                <a:blip r:embed="rId6"/>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8" name="文本框 17">
                <a:extLst>
                  <a:ext uri="{FF2B5EF4-FFF2-40B4-BE49-F238E27FC236}">
                    <a16:creationId xmlns:a16="http://schemas.microsoft.com/office/drawing/2014/main" id="{EFDCE8AF-78D5-4ED0-82EF-0917AAD9498D}"/>
                  </a:ext>
                </a:extLst>
              </p:cNvPr>
              <p:cNvSpPr txBox="1"/>
              <p:nvPr/>
            </p:nvSpPr>
            <p:spPr>
              <a:xfrm>
                <a:off x="5741711" y="3859238"/>
                <a:ext cx="2184990" cy="60548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altLang="zh-CN" sz="2000" i="1" kern="100" smtClean="0">
                              <a:effectLst/>
                              <a:latin typeface="Cambria Math" panose="02040503050406030204" pitchFamily="18" charset="0"/>
                              <a:ea typeface="宋体" panose="02010600030101010101" pitchFamily="2" charset="-122"/>
                              <a:cs typeface="Times New Roman" panose="02020603050405020304" pitchFamily="18" charset="0"/>
                            </a:rPr>
                          </m:ctrlPr>
                        </m:sSubPr>
                        <m:e>
                          <m:r>
                            <a:rPr lang="en-US" altLang="zh-CN" sz="2000" i="1" kern="100">
                              <a:effectLst/>
                              <a:latin typeface="Cambria Math" panose="02040503050406030204" pitchFamily="18" charset="0"/>
                              <a:ea typeface="宋体" panose="02010600030101010101" pitchFamily="2" charset="-122"/>
                              <a:cs typeface="Times New Roman" panose="02020603050405020304" pitchFamily="18" charset="0"/>
                            </a:rPr>
                            <m:t>𝑀</m:t>
                          </m:r>
                        </m:e>
                        <m:sub>
                          <m:r>
                            <a:rPr lang="en-US" altLang="zh-CN" sz="2000" i="1" kern="100">
                              <a:effectLst/>
                              <a:latin typeface="Cambria Math" panose="02040503050406030204" pitchFamily="18" charset="0"/>
                              <a:ea typeface="宋体" panose="02010600030101010101" pitchFamily="2" charset="-122"/>
                              <a:cs typeface="Times New Roman" panose="02020603050405020304" pitchFamily="18" charset="0"/>
                            </a:rPr>
                            <m:t>𝛿</m:t>
                          </m:r>
                        </m:sub>
                      </m:sSub>
                      <m:r>
                        <a:rPr lang="en-US" altLang="zh-CN" sz="2000" kern="100">
                          <a:effectLst/>
                          <a:latin typeface="Cambria Math" panose="02040503050406030204" pitchFamily="18" charset="0"/>
                          <a:ea typeface="宋体" panose="02010600030101010101" pitchFamily="2" charset="-122"/>
                          <a:cs typeface="Times New Roman" panose="02020603050405020304" pitchFamily="18" charset="0"/>
                        </a:rPr>
                        <m:t>=</m:t>
                      </m:r>
                      <m:d>
                        <m:dPr>
                          <m:ctrlPr>
                            <a:rPr lang="zh-CN" altLang="zh-CN" sz="2000" i="1" kern="100">
                              <a:effectLst/>
                              <a:latin typeface="Cambria Math" panose="02040503050406030204" pitchFamily="18" charset="0"/>
                              <a:ea typeface="Cambria Math" panose="02040503050406030204" pitchFamily="18" charset="0"/>
                              <a:cs typeface="Times New Roman" panose="02020603050405020304" pitchFamily="18" charset="0"/>
                            </a:rPr>
                          </m:ctrlPr>
                        </m:dPr>
                        <m:e>
                          <m:m>
                            <m:mPr>
                              <m:mcs>
                                <m:mc>
                                  <m:mcPr>
                                    <m:count m:val="2"/>
                                    <m:mcJc m:val="center"/>
                                  </m:mcPr>
                                </m:mc>
                              </m:mcs>
                              <m:ctrlPr>
                                <a:rPr lang="zh-CN" altLang="zh-CN" sz="2000" i="1" kern="100">
                                  <a:effectLst/>
                                  <a:latin typeface="Cambria Math" panose="02040503050406030204" pitchFamily="18" charset="0"/>
                                  <a:ea typeface="Cambria Math" panose="02040503050406030204" pitchFamily="18" charset="0"/>
                                  <a:cs typeface="Times New Roman" panose="02020603050405020304" pitchFamily="18" charset="0"/>
                                </a:rPr>
                              </m:ctrlPr>
                            </m:mPr>
                            <m:mr>
                              <m:e>
                                <m:r>
                                  <a:rPr lang="en-US" altLang="zh-CN" sz="2000" kern="100">
                                    <a:effectLst/>
                                    <a:latin typeface="Cambria Math" panose="02040503050406030204" pitchFamily="18" charset="0"/>
                                    <a:ea typeface="宋体" panose="02010600030101010101" pitchFamily="2" charset="-122"/>
                                    <a:cs typeface="Times New Roman" panose="02020603050405020304" pitchFamily="18" charset="0"/>
                                  </a:rPr>
                                  <m:t>1</m:t>
                                </m:r>
                              </m:e>
                              <m:e>
                                <m:r>
                                  <a:rPr lang="en-US" altLang="zh-CN" sz="2000" kern="100">
                                    <a:effectLst/>
                                    <a:latin typeface="Cambria Math" panose="02040503050406030204" pitchFamily="18" charset="0"/>
                                    <a:ea typeface="宋体" panose="02010600030101010101" pitchFamily="2" charset="-122"/>
                                    <a:cs typeface="Times New Roman" panose="02020603050405020304" pitchFamily="18" charset="0"/>
                                  </a:rPr>
                                  <m:t>0</m:t>
                                </m:r>
                              </m:e>
                            </m:mr>
                            <m:mr>
                              <m:e>
                                <m:r>
                                  <a:rPr lang="en-US" altLang="zh-CN" sz="2000" i="1" kern="100">
                                    <a:effectLst/>
                                    <a:latin typeface="Cambria Math" panose="02040503050406030204" pitchFamily="18" charset="0"/>
                                    <a:ea typeface="宋体" panose="02010600030101010101" pitchFamily="2" charset="-122"/>
                                    <a:cs typeface="Times New Roman" panose="02020603050405020304" pitchFamily="18" charset="0"/>
                                  </a:rPr>
                                  <m:t>−</m:t>
                                </m:r>
                                <m:r>
                                  <a:rPr lang="en-US" altLang="zh-CN" sz="2000" i="1" kern="100">
                                    <a:effectLst/>
                                    <a:latin typeface="Cambria Math" panose="02040503050406030204" pitchFamily="18" charset="0"/>
                                    <a:ea typeface="宋体" panose="02010600030101010101" pitchFamily="2" charset="-122"/>
                                    <a:cs typeface="Times New Roman" panose="02020603050405020304" pitchFamily="18" charset="0"/>
                                  </a:rPr>
                                  <m:t>𝑘</m:t>
                                </m:r>
                              </m:e>
                              <m:e>
                                <m:r>
                                  <a:rPr lang="en-US" altLang="zh-CN" sz="2000" kern="100">
                                    <a:effectLst/>
                                    <a:latin typeface="Cambria Math" panose="02040503050406030204" pitchFamily="18" charset="0"/>
                                    <a:ea typeface="宋体" panose="02010600030101010101" pitchFamily="2" charset="-122"/>
                                    <a:cs typeface="Times New Roman" panose="02020603050405020304" pitchFamily="18" charset="0"/>
                                  </a:rPr>
                                  <m:t>1</m:t>
                                </m:r>
                              </m:e>
                            </m:mr>
                          </m:m>
                        </m:e>
                      </m:d>
                    </m:oMath>
                  </m:oMathPara>
                </a14:m>
                <a:endParaRPr lang="zh-CN" altLang="en-US" sz="1600" dirty="0"/>
              </a:p>
            </p:txBody>
          </p:sp>
        </mc:Choice>
        <mc:Fallback xmlns="">
          <p:sp>
            <p:nvSpPr>
              <p:cNvPr id="18" name="文本框 17">
                <a:extLst>
                  <a:ext uri="{FF2B5EF4-FFF2-40B4-BE49-F238E27FC236}">
                    <a16:creationId xmlns:a16="http://schemas.microsoft.com/office/drawing/2014/main" id="{EFDCE8AF-78D5-4ED0-82EF-0917AAD9498D}"/>
                  </a:ext>
                </a:extLst>
              </p:cNvPr>
              <p:cNvSpPr txBox="1">
                <a:spLocks noRot="1" noChangeAspect="1" noMove="1" noResize="1" noEditPoints="1" noAdjustHandles="1" noChangeArrowheads="1" noChangeShapeType="1" noTextEdit="1"/>
              </p:cNvSpPr>
              <p:nvPr/>
            </p:nvSpPr>
            <p:spPr>
              <a:xfrm>
                <a:off x="5741711" y="3859238"/>
                <a:ext cx="2184990" cy="605487"/>
              </a:xfrm>
              <a:prstGeom prst="rect">
                <a:avLst/>
              </a:prstGeom>
              <a:blipFill>
                <a:blip r:embed="rId7"/>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0" name="文本框 19">
                <a:extLst>
                  <a:ext uri="{FF2B5EF4-FFF2-40B4-BE49-F238E27FC236}">
                    <a16:creationId xmlns:a16="http://schemas.microsoft.com/office/drawing/2014/main" id="{7316B479-97D8-4B2A-8246-6020184CE026}"/>
                  </a:ext>
                </a:extLst>
              </p:cNvPr>
              <p:cNvSpPr txBox="1"/>
              <p:nvPr/>
            </p:nvSpPr>
            <p:spPr>
              <a:xfrm>
                <a:off x="3164084" y="3820236"/>
                <a:ext cx="2628880" cy="63658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altLang="zh-CN" sz="2000" i="1" kern="100" smtClean="0">
                              <a:effectLst/>
                              <a:latin typeface="Cambria Math" panose="02040503050406030204" pitchFamily="18" charset="0"/>
                              <a:ea typeface="Cambria Math" panose="02040503050406030204" pitchFamily="18" charset="0"/>
                              <a:cs typeface="Times New Roman" panose="02020603050405020304" pitchFamily="18" charset="0"/>
                            </a:rPr>
                          </m:ctrlPr>
                        </m:sSubPr>
                        <m:e>
                          <m:r>
                            <a:rPr lang="en-US" altLang="zh-CN" sz="2000" i="1" kern="100">
                              <a:effectLst/>
                              <a:latin typeface="Cambria Math" panose="02040503050406030204" pitchFamily="18" charset="0"/>
                              <a:ea typeface="Cambria Math" panose="02040503050406030204" pitchFamily="18" charset="0"/>
                              <a:cs typeface="Times New Roman" panose="02020603050405020304" pitchFamily="18" charset="0"/>
                            </a:rPr>
                            <m:t>𝑀</m:t>
                          </m:r>
                        </m:e>
                        <m:sub>
                          <m:r>
                            <a:rPr lang="en-US" altLang="zh-CN" sz="2000" i="1" kern="100">
                              <a:effectLst/>
                              <a:latin typeface="Cambria Math" panose="02040503050406030204" pitchFamily="18" charset="0"/>
                              <a:ea typeface="Cambria Math" panose="02040503050406030204" pitchFamily="18" charset="0"/>
                              <a:cs typeface="Times New Roman" panose="02020603050405020304" pitchFamily="18" charset="0"/>
                            </a:rPr>
                            <m:t>𝜂</m:t>
                          </m:r>
                        </m:sub>
                      </m:sSub>
                      <m:r>
                        <a:rPr lang="en-US" altLang="zh-CN" sz="2000" kern="100">
                          <a:effectLst/>
                          <a:latin typeface="Cambria Math" panose="02040503050406030204" pitchFamily="18" charset="0"/>
                          <a:ea typeface="宋体" panose="02010600030101010101" pitchFamily="2" charset="-122"/>
                          <a:cs typeface="Times New Roman" panose="02020603050405020304" pitchFamily="18" charset="0"/>
                        </a:rPr>
                        <m:t>=</m:t>
                      </m:r>
                      <m:d>
                        <m:dPr>
                          <m:ctrlPr>
                            <a:rPr lang="zh-CN" altLang="zh-CN" sz="2000" i="1" kern="100">
                              <a:effectLst/>
                              <a:latin typeface="Cambria Math" panose="02040503050406030204" pitchFamily="18" charset="0"/>
                              <a:ea typeface="Cambria Math" panose="02040503050406030204" pitchFamily="18" charset="0"/>
                              <a:cs typeface="Times New Roman" panose="02020603050405020304" pitchFamily="18" charset="0"/>
                            </a:rPr>
                          </m:ctrlPr>
                        </m:dPr>
                        <m:e>
                          <m:m>
                            <m:mPr>
                              <m:mcs>
                                <m:mc>
                                  <m:mcPr>
                                    <m:count m:val="2"/>
                                    <m:mcJc m:val="center"/>
                                  </m:mcPr>
                                </m:mc>
                              </m:mcs>
                              <m:ctrlPr>
                                <a:rPr lang="zh-CN" altLang="zh-CN" sz="2000" i="1" kern="100">
                                  <a:effectLst/>
                                  <a:latin typeface="Cambria Math" panose="02040503050406030204" pitchFamily="18" charset="0"/>
                                  <a:ea typeface="Cambria Math" panose="02040503050406030204" pitchFamily="18" charset="0"/>
                                  <a:cs typeface="Times New Roman" panose="02020603050405020304" pitchFamily="18" charset="0"/>
                                </a:rPr>
                              </m:ctrlPr>
                            </m:mPr>
                            <m:mr>
                              <m:e>
                                <m:r>
                                  <a:rPr lang="en-US" altLang="zh-CN" sz="2000" kern="100">
                                    <a:effectLst/>
                                    <a:latin typeface="Cambria Math" panose="02040503050406030204" pitchFamily="18" charset="0"/>
                                    <a:ea typeface="宋体" panose="02010600030101010101" pitchFamily="2" charset="-122"/>
                                    <a:cs typeface="Times New Roman" panose="02020603050405020304" pitchFamily="18" charset="0"/>
                                  </a:rPr>
                                  <m:t>1</m:t>
                                </m:r>
                              </m:e>
                              <m:e>
                                <m:sSub>
                                  <m:sSubPr>
                                    <m:ctrlPr>
                                      <a:rPr lang="en-US" altLang="zh-CN" sz="2000" i="1" kern="100">
                                        <a:effectLst/>
                                        <a:latin typeface="Cambria Math" panose="02040503050406030204" pitchFamily="18" charset="0"/>
                                        <a:ea typeface="宋体" panose="02010600030101010101" pitchFamily="2" charset="-122"/>
                                        <a:cs typeface="Times New Roman" panose="02020603050405020304" pitchFamily="18" charset="0"/>
                                      </a:rPr>
                                    </m:ctrlPr>
                                  </m:sSubPr>
                                  <m:e>
                                    <m:r>
                                      <a:rPr lang="en-US" altLang="zh-CN" sz="2000" i="1" kern="100">
                                        <a:effectLst/>
                                        <a:latin typeface="Cambria Math" panose="02040503050406030204" pitchFamily="18" charset="0"/>
                                        <a:ea typeface="宋体" panose="02010600030101010101" pitchFamily="2" charset="-122"/>
                                        <a:cs typeface="Times New Roman" panose="02020603050405020304" pitchFamily="18" charset="0"/>
                                      </a:rPr>
                                      <m:t>𝜂</m:t>
                                    </m:r>
                                  </m:e>
                                  <m:sub>
                                    <m:r>
                                      <a:rPr lang="en-US" altLang="zh-CN" sz="2000" kern="100">
                                        <a:effectLst/>
                                        <a:latin typeface="Cambria Math" panose="02040503050406030204" pitchFamily="18" charset="0"/>
                                        <a:ea typeface="宋体" panose="02010600030101010101" pitchFamily="2" charset="-122"/>
                                        <a:cs typeface="Times New Roman" panose="02020603050405020304" pitchFamily="18" charset="0"/>
                                      </a:rPr>
                                      <m:t>0</m:t>
                                    </m:r>
                                  </m:sub>
                                </m:sSub>
                              </m:e>
                            </m:mr>
                            <m:mr>
                              <m:e>
                                <m:r>
                                  <a:rPr lang="en-US" altLang="zh-CN" sz="2000" kern="100">
                                    <a:effectLst/>
                                    <a:latin typeface="Cambria Math" panose="02040503050406030204" pitchFamily="18" charset="0"/>
                                    <a:ea typeface="宋体" panose="02010600030101010101" pitchFamily="2" charset="-122"/>
                                    <a:cs typeface="Times New Roman" panose="02020603050405020304" pitchFamily="18" charset="0"/>
                                  </a:rPr>
                                  <m:t>0</m:t>
                                </m:r>
                              </m:e>
                              <m:e>
                                <m:r>
                                  <a:rPr lang="en-US" altLang="zh-CN" sz="2000" kern="100">
                                    <a:effectLst/>
                                    <a:latin typeface="Cambria Math" panose="02040503050406030204" pitchFamily="18" charset="0"/>
                                    <a:ea typeface="宋体" panose="02010600030101010101" pitchFamily="2" charset="-122"/>
                                    <a:cs typeface="Times New Roman" panose="02020603050405020304" pitchFamily="18" charset="0"/>
                                  </a:rPr>
                                  <m:t>1</m:t>
                                </m:r>
                              </m:e>
                            </m:mr>
                          </m:m>
                        </m:e>
                      </m:d>
                      <m:r>
                        <a:rPr lang="en-US" altLang="zh-CN" sz="2000" kern="100">
                          <a:effectLst/>
                          <a:latin typeface="Cambria Math" panose="02040503050406030204" pitchFamily="18" charset="0"/>
                          <a:ea typeface="Cambria Math" panose="02040503050406030204" pitchFamily="18" charset="0"/>
                          <a:cs typeface="Times New Roman" panose="02020603050405020304" pitchFamily="18" charset="0"/>
                        </a:rPr>
                        <m:t> </m:t>
                      </m:r>
                    </m:oMath>
                  </m:oMathPara>
                </a14:m>
                <a:endParaRPr lang="zh-CN" altLang="en-US" sz="2000" dirty="0"/>
              </a:p>
            </p:txBody>
          </p:sp>
        </mc:Choice>
        <mc:Fallback xmlns="">
          <p:sp>
            <p:nvSpPr>
              <p:cNvPr id="20" name="文本框 19">
                <a:extLst>
                  <a:ext uri="{FF2B5EF4-FFF2-40B4-BE49-F238E27FC236}">
                    <a16:creationId xmlns:a16="http://schemas.microsoft.com/office/drawing/2014/main" id="{7316B479-97D8-4B2A-8246-6020184CE026}"/>
                  </a:ext>
                </a:extLst>
              </p:cNvPr>
              <p:cNvSpPr txBox="1">
                <a:spLocks noRot="1" noChangeAspect="1" noMove="1" noResize="1" noEditPoints="1" noAdjustHandles="1" noChangeArrowheads="1" noChangeShapeType="1" noTextEdit="1"/>
              </p:cNvSpPr>
              <p:nvPr/>
            </p:nvSpPr>
            <p:spPr>
              <a:xfrm>
                <a:off x="3164084" y="3820236"/>
                <a:ext cx="2628880" cy="636585"/>
              </a:xfrm>
              <a:prstGeom prst="rect">
                <a:avLst/>
              </a:prstGeom>
              <a:blipFill>
                <a:blip r:embed="rId8"/>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2" name="文本框 21">
                <a:extLst>
                  <a:ext uri="{FF2B5EF4-FFF2-40B4-BE49-F238E27FC236}">
                    <a16:creationId xmlns:a16="http://schemas.microsoft.com/office/drawing/2014/main" id="{D8C0C657-FB16-4DAA-A582-9D4B20BD88BB}"/>
                  </a:ext>
                </a:extLst>
              </p:cNvPr>
              <p:cNvSpPr txBox="1"/>
              <p:nvPr/>
            </p:nvSpPr>
            <p:spPr>
              <a:xfrm>
                <a:off x="6748474" y="1751708"/>
                <a:ext cx="6096000" cy="43364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altLang="zh-CN" sz="2000" i="1" smtClean="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𝛴</m:t>
                      </m:r>
                      <m:r>
                        <a:rPr lang="en-US" altLang="zh-CN" sz="2000" i="1" smtClean="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₁=</m:t>
                      </m:r>
                      <m:sSub>
                        <m:sSubPr>
                          <m:ctrlPr>
                            <a:rPr lang="en-US" altLang="zh-CN" sz="2000" i="1">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ctrlPr>
                        </m:sSubPr>
                        <m:e>
                          <m:r>
                            <a:rPr lang="en-US" altLang="zh-CN" sz="2000" i="1">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𝑀</m:t>
                          </m:r>
                        </m:e>
                        <m:sub>
                          <m:r>
                            <a:rPr lang="en-US" altLang="zh-CN" sz="2000" i="1">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𝛿</m:t>
                          </m:r>
                        </m:sub>
                      </m:sSub>
                      <m:sSub>
                        <m:sSubPr>
                          <m:ctrlPr>
                            <a:rPr lang="en-US" altLang="zh-CN" sz="2000" i="1">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ctrlPr>
                        </m:sSubPr>
                        <m:e>
                          <m:r>
                            <a:rPr lang="en-US" altLang="zh-CN" sz="2000" i="1">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𝑀</m:t>
                          </m:r>
                        </m:e>
                        <m:sub>
                          <m:r>
                            <a:rPr lang="en-US" altLang="zh-CN" sz="2000" i="1">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𝜂</m:t>
                          </m:r>
                        </m:sub>
                      </m:sSub>
                      <m:sSup>
                        <m:sSupPr>
                          <m:ctrlPr>
                            <a:rPr lang="en-US" altLang="zh-CN" sz="2000" i="1">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ctrlPr>
                        </m:sSupPr>
                        <m:e>
                          <m:r>
                            <a:rPr lang="en-US" altLang="zh-CN" sz="2000" i="1">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𝛴</m:t>
                          </m:r>
                        </m:e>
                        <m:sup>
                          <m:r>
                            <a:rPr lang="en-US" altLang="zh-CN" sz="2000" i="1">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0</m:t>
                          </m:r>
                        </m:sup>
                      </m:sSup>
                      <m:sSub>
                        <m:sSubPr>
                          <m:ctrlPr>
                            <a:rPr lang="en-US" altLang="zh-CN" sz="2000" i="1">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ctrlPr>
                        </m:sSubPr>
                        <m:e>
                          <m:r>
                            <a:rPr lang="en-US" altLang="zh-CN" sz="2000" i="1">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𝑀</m:t>
                          </m:r>
                        </m:e>
                        <m:sub>
                          <m:r>
                            <a:rPr lang="en-US" altLang="zh-CN" sz="2000" i="1">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𝜂</m:t>
                          </m:r>
                        </m:sub>
                      </m:sSub>
                      <m:r>
                        <a:rPr lang="en-US" altLang="zh-CN" sz="2000" i="1">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ᵀ</m:t>
                      </m:r>
                      <m:sSub>
                        <m:sSubPr>
                          <m:ctrlPr>
                            <a:rPr lang="en-US" altLang="zh-CN" sz="2000" i="1">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ctrlPr>
                        </m:sSubPr>
                        <m:e>
                          <m:r>
                            <a:rPr lang="en-US" altLang="zh-CN" sz="2000" i="1">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𝑀</m:t>
                          </m:r>
                        </m:e>
                        <m:sub>
                          <m:r>
                            <a:rPr lang="en-US" altLang="zh-CN" sz="2000" i="1">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𝛿</m:t>
                          </m:r>
                        </m:sub>
                      </m:sSub>
                      <m:r>
                        <a:rPr lang="en-US" altLang="zh-CN" sz="2000" i="1">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ᵀ</m:t>
                      </m:r>
                    </m:oMath>
                  </m:oMathPara>
                </a14:m>
                <a:endParaRPr lang="zh-CN" altLang="en-US" sz="2000" dirty="0"/>
              </a:p>
            </p:txBody>
          </p:sp>
        </mc:Choice>
        <mc:Fallback xmlns="">
          <p:sp>
            <p:nvSpPr>
              <p:cNvPr id="22" name="文本框 21">
                <a:extLst>
                  <a:ext uri="{FF2B5EF4-FFF2-40B4-BE49-F238E27FC236}">
                    <a16:creationId xmlns:a16="http://schemas.microsoft.com/office/drawing/2014/main" id="{D8C0C657-FB16-4DAA-A582-9D4B20BD88BB}"/>
                  </a:ext>
                </a:extLst>
              </p:cNvPr>
              <p:cNvSpPr txBox="1">
                <a:spLocks noRot="1" noChangeAspect="1" noMove="1" noResize="1" noEditPoints="1" noAdjustHandles="1" noChangeArrowheads="1" noChangeShapeType="1" noTextEdit="1"/>
              </p:cNvSpPr>
              <p:nvPr/>
            </p:nvSpPr>
            <p:spPr>
              <a:xfrm>
                <a:off x="6748474" y="1751708"/>
                <a:ext cx="6096000" cy="433645"/>
              </a:xfrm>
              <a:prstGeom prst="rect">
                <a:avLst/>
              </a:prstGeom>
              <a:blipFill>
                <a:blip r:embed="rId9"/>
                <a:stretch>
                  <a:fillRect b="-5634"/>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4" name="文本框 23">
                <a:extLst>
                  <a:ext uri="{FF2B5EF4-FFF2-40B4-BE49-F238E27FC236}">
                    <a16:creationId xmlns:a16="http://schemas.microsoft.com/office/drawing/2014/main" id="{2498C4B2-EE58-4D84-8334-13836912A9E0}"/>
                  </a:ext>
                </a:extLst>
              </p:cNvPr>
              <p:cNvSpPr txBox="1"/>
              <p:nvPr/>
            </p:nvSpPr>
            <p:spPr>
              <a:xfrm>
                <a:off x="7629643" y="2421676"/>
                <a:ext cx="4857292" cy="1660647"/>
              </a:xfrm>
              <a:prstGeom prst="rect">
                <a:avLst/>
              </a:prstGeom>
              <a:noFill/>
            </p:spPr>
            <p:txBody>
              <a:bodyPr wrap="square">
                <a:spAutoFit/>
              </a:bodyPr>
              <a:lstStyle/>
              <a:p>
                <a:pPr indent="304800">
                  <a:lnSpc>
                    <a:spcPct val="150000"/>
                  </a:lnSpc>
                </a:pPr>
                <a14:m>
                  <m:oMathPara xmlns:m="http://schemas.openxmlformats.org/officeDocument/2006/math">
                    <m:oMathParaPr>
                      <m:jc m:val="centerGroup"/>
                    </m:oMathParaPr>
                    <m:oMath xmlns:m="http://schemas.openxmlformats.org/officeDocument/2006/math">
                      <m:sSubSup>
                        <m:sSubSupPr>
                          <m:ctrlPr>
                            <a:rPr lang="en-US" altLang="zh-CN" sz="2000" i="1" smtClean="0">
                              <a:latin typeface="Cambria Math" panose="02040503050406030204" pitchFamily="18" charset="0"/>
                            </a:rPr>
                          </m:ctrlPr>
                        </m:sSubSupPr>
                        <m:e>
                          <m:r>
                            <a:rPr lang="en-US" altLang="zh-CN" sz="2000" i="1">
                              <a:latin typeface="Cambria Math" panose="02040503050406030204" pitchFamily="18" charset="0"/>
                            </a:rPr>
                            <m:t>𝜎</m:t>
                          </m:r>
                        </m:e>
                        <m:sub>
                          <m:r>
                            <a:rPr lang="en-US" altLang="zh-CN" sz="2000" i="1">
                              <a:latin typeface="Cambria Math" panose="02040503050406030204" pitchFamily="18" charset="0"/>
                            </a:rPr>
                            <m:t>𝛿</m:t>
                          </m:r>
                          <m:r>
                            <a:rPr lang="en-US" altLang="zh-CN" sz="2000">
                              <a:latin typeface="Cambria Math" panose="02040503050406030204" pitchFamily="18" charset="0"/>
                            </a:rPr>
                            <m:t>1</m:t>
                          </m:r>
                        </m:sub>
                        <m:sup>
                          <m:r>
                            <a:rPr lang="en-US" altLang="zh-CN" sz="2000">
                              <a:latin typeface="Cambria Math" panose="02040503050406030204" pitchFamily="18" charset="0"/>
                            </a:rPr>
                            <m:t>2</m:t>
                          </m:r>
                        </m:sup>
                      </m:sSubSup>
                      <m:r>
                        <a:rPr lang="en-US" altLang="zh-CN" sz="2000">
                          <a:latin typeface="Cambria Math" panose="02040503050406030204" pitchFamily="18" charset="0"/>
                        </a:rPr>
                        <m:t>=</m:t>
                      </m:r>
                      <m:sSup>
                        <m:sSupPr>
                          <m:ctrlPr>
                            <a:rPr lang="zh-CN" altLang="zh-CN" sz="2000" i="1">
                              <a:latin typeface="Cambria Math" panose="02040503050406030204" pitchFamily="18" charset="0"/>
                            </a:rPr>
                          </m:ctrlPr>
                        </m:sSupPr>
                        <m:e>
                          <m:d>
                            <m:dPr>
                              <m:ctrlPr>
                                <a:rPr lang="en-US" altLang="zh-CN" sz="2000" i="1">
                                  <a:latin typeface="Cambria Math" panose="02040503050406030204" pitchFamily="18" charset="0"/>
                                </a:rPr>
                              </m:ctrlPr>
                            </m:dPr>
                            <m:e>
                              <m:r>
                                <a:rPr lang="en-US" altLang="zh-CN" sz="2000">
                                  <a:latin typeface="Cambria Math" panose="02040503050406030204" pitchFamily="18" charset="0"/>
                                </a:rPr>
                                <m:t>1</m:t>
                              </m:r>
                              <m:r>
                                <a:rPr lang="en-US" altLang="zh-CN" sz="2000" i="1">
                                  <a:latin typeface="Cambria Math" panose="02040503050406030204" pitchFamily="18" charset="0"/>
                                </a:rPr>
                                <m:t>−</m:t>
                              </m:r>
                              <m:sSub>
                                <m:sSubPr>
                                  <m:ctrlPr>
                                    <a:rPr lang="en-US" altLang="zh-CN" sz="2000" i="1">
                                      <a:latin typeface="Cambria Math" panose="02040503050406030204" pitchFamily="18" charset="0"/>
                                    </a:rPr>
                                  </m:ctrlPr>
                                </m:sSubPr>
                                <m:e>
                                  <m:r>
                                    <a:rPr lang="en-US" altLang="zh-CN" sz="2000" i="1">
                                      <a:latin typeface="Cambria Math" panose="02040503050406030204" pitchFamily="18" charset="0"/>
                                    </a:rPr>
                                    <m:t>𝜂</m:t>
                                  </m:r>
                                </m:e>
                                <m:sub>
                                  <m:r>
                                    <a:rPr lang="en-US" altLang="zh-CN" sz="2000">
                                      <a:latin typeface="Cambria Math" panose="02040503050406030204" pitchFamily="18" charset="0"/>
                                    </a:rPr>
                                    <m:t>0</m:t>
                                  </m:r>
                                </m:sub>
                              </m:sSub>
                              <m:r>
                                <a:rPr lang="en-US" altLang="zh-CN" sz="2000" i="1">
                                  <a:latin typeface="Cambria Math" panose="02040503050406030204" pitchFamily="18" charset="0"/>
                                </a:rPr>
                                <m:t>𝑘</m:t>
                              </m:r>
                            </m:e>
                          </m:d>
                        </m:e>
                        <m:sup>
                          <m:r>
                            <a:rPr lang="en-US" altLang="zh-CN" sz="2000">
                              <a:latin typeface="Cambria Math" panose="02040503050406030204" pitchFamily="18" charset="0"/>
                            </a:rPr>
                            <m:t>2</m:t>
                          </m:r>
                        </m:sup>
                      </m:sSup>
                      <m:sSubSup>
                        <m:sSubSupPr>
                          <m:ctrlPr>
                            <a:rPr lang="en-US" altLang="zh-CN" sz="2000" i="1">
                              <a:latin typeface="Cambria Math" panose="02040503050406030204" pitchFamily="18" charset="0"/>
                            </a:rPr>
                          </m:ctrlPr>
                        </m:sSubSupPr>
                        <m:e>
                          <m:r>
                            <a:rPr lang="en-US" altLang="zh-CN" sz="2000" i="1">
                              <a:latin typeface="Cambria Math" panose="02040503050406030204" pitchFamily="18" charset="0"/>
                            </a:rPr>
                            <m:t>𝜎</m:t>
                          </m:r>
                        </m:e>
                        <m:sub>
                          <m:r>
                            <a:rPr lang="en-US" altLang="zh-CN" sz="2000" i="1">
                              <a:latin typeface="Cambria Math" panose="02040503050406030204" pitchFamily="18" charset="0"/>
                            </a:rPr>
                            <m:t>𝛿</m:t>
                          </m:r>
                          <m:r>
                            <a:rPr lang="en-US" altLang="zh-CN" sz="2000">
                              <a:latin typeface="Cambria Math" panose="02040503050406030204" pitchFamily="18" charset="0"/>
                            </a:rPr>
                            <m:t>0</m:t>
                          </m:r>
                        </m:sub>
                        <m:sup>
                          <m:r>
                            <a:rPr lang="en-US" altLang="zh-CN" sz="2000">
                              <a:latin typeface="Cambria Math" panose="02040503050406030204" pitchFamily="18" charset="0"/>
                            </a:rPr>
                            <m:t>2</m:t>
                          </m:r>
                        </m:sup>
                      </m:sSubSup>
                      <m:r>
                        <a:rPr lang="en-US" altLang="zh-CN" sz="2000">
                          <a:latin typeface="Cambria Math" panose="02040503050406030204" pitchFamily="18" charset="0"/>
                        </a:rPr>
                        <m:t>+</m:t>
                      </m:r>
                      <m:sSup>
                        <m:sSupPr>
                          <m:ctrlPr>
                            <a:rPr lang="en-US" altLang="zh-CN" sz="2000" i="1">
                              <a:latin typeface="Cambria Math" panose="02040503050406030204" pitchFamily="18" charset="0"/>
                            </a:rPr>
                          </m:ctrlPr>
                        </m:sSupPr>
                        <m:e>
                          <m:r>
                            <a:rPr lang="en-US" altLang="zh-CN" sz="2000" i="1">
                              <a:latin typeface="Cambria Math" panose="02040503050406030204" pitchFamily="18" charset="0"/>
                            </a:rPr>
                            <m:t>𝑘</m:t>
                          </m:r>
                        </m:e>
                        <m:sup>
                          <m:r>
                            <a:rPr lang="en-US" altLang="zh-CN" sz="2000">
                              <a:latin typeface="Cambria Math" panose="02040503050406030204" pitchFamily="18" charset="0"/>
                            </a:rPr>
                            <m:t>2</m:t>
                          </m:r>
                        </m:sup>
                      </m:sSup>
                      <m:sSubSup>
                        <m:sSubSupPr>
                          <m:ctrlPr>
                            <a:rPr lang="en-US" altLang="zh-CN" sz="2000" i="1">
                              <a:latin typeface="Cambria Math" panose="02040503050406030204" pitchFamily="18" charset="0"/>
                            </a:rPr>
                          </m:ctrlPr>
                        </m:sSubSupPr>
                        <m:e>
                          <m:r>
                            <a:rPr lang="en-US" altLang="zh-CN" sz="2000" i="1">
                              <a:latin typeface="Cambria Math" panose="02040503050406030204" pitchFamily="18" charset="0"/>
                            </a:rPr>
                            <m:t>𝜎</m:t>
                          </m:r>
                        </m:e>
                        <m:sub>
                          <m:r>
                            <a:rPr lang="en-US" altLang="zh-CN" sz="2000" i="1">
                              <a:latin typeface="Cambria Math" panose="02040503050406030204" pitchFamily="18" charset="0"/>
                            </a:rPr>
                            <m:t>𝑥</m:t>
                          </m:r>
                          <m:r>
                            <a:rPr lang="en-US" altLang="zh-CN" sz="2000">
                              <a:latin typeface="Cambria Math" panose="02040503050406030204" pitchFamily="18" charset="0"/>
                            </a:rPr>
                            <m:t>0</m:t>
                          </m:r>
                        </m:sub>
                        <m:sup>
                          <m:r>
                            <a:rPr lang="en-US" altLang="zh-CN" sz="2000">
                              <a:latin typeface="Cambria Math" panose="02040503050406030204" pitchFamily="18" charset="0"/>
                            </a:rPr>
                            <m:t>2</m:t>
                          </m:r>
                        </m:sup>
                      </m:sSubSup>
                    </m:oMath>
                  </m:oMathPara>
                </a14:m>
                <a:endParaRPr lang="en-US" altLang="zh-CN" sz="2000" i="1" dirty="0">
                  <a:latin typeface="Cambria Math" panose="02040503050406030204" pitchFamily="18" charset="0"/>
                </a:endParaRPr>
              </a:p>
              <a:p>
                <a:pPr indent="304800">
                  <a:lnSpc>
                    <a:spcPct val="150000"/>
                  </a:lnSpc>
                </a:pPr>
                <a14:m>
                  <m:oMathPara xmlns:m="http://schemas.openxmlformats.org/officeDocument/2006/math">
                    <m:oMathParaPr>
                      <m:jc m:val="centerGroup"/>
                    </m:oMathParaPr>
                    <m:oMath xmlns:m="http://schemas.openxmlformats.org/officeDocument/2006/math">
                      <m:r>
                        <a:rPr lang="en-US" altLang="zh-CN" sz="2000" b="0" i="1" smtClean="0">
                          <a:latin typeface="Cambria Math" panose="02040503050406030204" pitchFamily="18" charset="0"/>
                        </a:rPr>
                        <m:t>  </m:t>
                      </m:r>
                      <m:sSub>
                        <m:sSubPr>
                          <m:ctrlPr>
                            <a:rPr lang="en-US" altLang="zh-CN" sz="2000" i="1">
                              <a:latin typeface="Cambria Math" panose="02040503050406030204" pitchFamily="18" charset="0"/>
                            </a:rPr>
                          </m:ctrlPr>
                        </m:sSubPr>
                        <m:e>
                          <m:r>
                            <a:rPr lang="en-US" altLang="zh-CN" sz="2000" i="1">
                              <a:latin typeface="Cambria Math" panose="02040503050406030204" pitchFamily="18" charset="0"/>
                            </a:rPr>
                            <m:t>𝜂</m:t>
                          </m:r>
                        </m:e>
                        <m:sub>
                          <m:r>
                            <a:rPr lang="en-US" altLang="zh-CN" sz="2000">
                              <a:latin typeface="Cambria Math" panose="02040503050406030204" pitchFamily="18" charset="0"/>
                            </a:rPr>
                            <m:t>1</m:t>
                          </m:r>
                        </m:sub>
                      </m:sSub>
                      <m:r>
                        <a:rPr lang="en-US" altLang="zh-CN" sz="2000">
                          <a:latin typeface="Cambria Math" panose="02040503050406030204" pitchFamily="18" charset="0"/>
                        </a:rPr>
                        <m:t>=</m:t>
                      </m:r>
                      <m:f>
                        <m:fPr>
                          <m:ctrlPr>
                            <a:rPr lang="zh-CN" altLang="zh-CN" sz="2000" i="1">
                              <a:latin typeface="Cambria Math" panose="02040503050406030204" pitchFamily="18" charset="0"/>
                            </a:rPr>
                          </m:ctrlPr>
                        </m:fPr>
                        <m:num>
                          <m:sSub>
                            <m:sSubPr>
                              <m:ctrlPr>
                                <a:rPr lang="en-US" altLang="zh-CN" sz="2000" i="1">
                                  <a:latin typeface="Cambria Math" panose="02040503050406030204" pitchFamily="18" charset="0"/>
                                </a:rPr>
                              </m:ctrlPr>
                            </m:sSubPr>
                            <m:e>
                              <m:r>
                                <a:rPr lang="en-US" altLang="zh-CN" sz="2000" i="1">
                                  <a:latin typeface="Cambria Math" panose="02040503050406030204" pitchFamily="18" charset="0"/>
                                </a:rPr>
                                <m:t>𝜂</m:t>
                              </m:r>
                            </m:e>
                            <m:sub>
                              <m:r>
                                <a:rPr lang="en-US" altLang="zh-CN" sz="2000">
                                  <a:latin typeface="Cambria Math" panose="02040503050406030204" pitchFamily="18" charset="0"/>
                                </a:rPr>
                                <m:t>0</m:t>
                              </m:r>
                            </m:sub>
                          </m:sSub>
                          <m:d>
                            <m:dPr>
                              <m:ctrlPr>
                                <a:rPr lang="en-US" altLang="zh-CN" sz="2000" i="1">
                                  <a:latin typeface="Cambria Math" panose="02040503050406030204" pitchFamily="18" charset="0"/>
                                </a:rPr>
                              </m:ctrlPr>
                            </m:dPr>
                            <m:e>
                              <m:r>
                                <a:rPr lang="en-US" altLang="zh-CN" sz="2000">
                                  <a:latin typeface="Cambria Math" panose="02040503050406030204" pitchFamily="18" charset="0"/>
                                </a:rPr>
                                <m:t>1</m:t>
                              </m:r>
                              <m:r>
                                <a:rPr lang="en-US" altLang="zh-CN" sz="2000" i="1">
                                  <a:latin typeface="Cambria Math" panose="02040503050406030204" pitchFamily="18" charset="0"/>
                                </a:rPr>
                                <m:t>−</m:t>
                              </m:r>
                              <m:sSub>
                                <m:sSubPr>
                                  <m:ctrlPr>
                                    <a:rPr lang="en-US" altLang="zh-CN" sz="2000" i="1">
                                      <a:latin typeface="Cambria Math" panose="02040503050406030204" pitchFamily="18" charset="0"/>
                                    </a:rPr>
                                  </m:ctrlPr>
                                </m:sSubPr>
                                <m:e>
                                  <m:r>
                                    <a:rPr lang="en-US" altLang="zh-CN" sz="2000" i="1">
                                      <a:latin typeface="Cambria Math" panose="02040503050406030204" pitchFamily="18" charset="0"/>
                                    </a:rPr>
                                    <m:t>𝜂</m:t>
                                  </m:r>
                                </m:e>
                                <m:sub>
                                  <m:r>
                                    <a:rPr lang="en-US" altLang="zh-CN" sz="2000">
                                      <a:latin typeface="Cambria Math" panose="02040503050406030204" pitchFamily="18" charset="0"/>
                                    </a:rPr>
                                    <m:t>0</m:t>
                                  </m:r>
                                </m:sub>
                              </m:sSub>
                              <m:r>
                                <a:rPr lang="en-US" altLang="zh-CN" sz="2000" i="1">
                                  <a:latin typeface="Cambria Math" panose="02040503050406030204" pitchFamily="18" charset="0"/>
                                </a:rPr>
                                <m:t>𝑘</m:t>
                              </m:r>
                            </m:e>
                          </m:d>
                          <m:sSubSup>
                            <m:sSubSupPr>
                              <m:ctrlPr>
                                <a:rPr lang="en-US" altLang="zh-CN" sz="2000" i="1">
                                  <a:latin typeface="Cambria Math" panose="02040503050406030204" pitchFamily="18" charset="0"/>
                                </a:rPr>
                              </m:ctrlPr>
                            </m:sSubSupPr>
                            <m:e>
                              <m:r>
                                <a:rPr lang="en-US" altLang="zh-CN" sz="2000" i="1">
                                  <a:latin typeface="Cambria Math" panose="02040503050406030204" pitchFamily="18" charset="0"/>
                                </a:rPr>
                                <m:t>𝜎</m:t>
                              </m:r>
                            </m:e>
                            <m:sub>
                              <m:r>
                                <a:rPr lang="en-US" altLang="zh-CN" sz="2000" i="1">
                                  <a:latin typeface="Cambria Math" panose="02040503050406030204" pitchFamily="18" charset="0"/>
                                </a:rPr>
                                <m:t>𝛿</m:t>
                              </m:r>
                              <m:r>
                                <a:rPr lang="en-US" altLang="zh-CN" sz="2000">
                                  <a:latin typeface="Cambria Math" panose="02040503050406030204" pitchFamily="18" charset="0"/>
                                </a:rPr>
                                <m:t>0</m:t>
                              </m:r>
                            </m:sub>
                            <m:sup>
                              <m:r>
                                <a:rPr lang="en-US" altLang="zh-CN" sz="2000">
                                  <a:latin typeface="Cambria Math" panose="02040503050406030204" pitchFamily="18" charset="0"/>
                                </a:rPr>
                                <m:t>2</m:t>
                              </m:r>
                            </m:sup>
                          </m:sSubSup>
                          <m:r>
                            <a:rPr lang="en-US" altLang="zh-CN" sz="2000" i="1">
                              <a:latin typeface="Cambria Math" panose="02040503050406030204" pitchFamily="18" charset="0"/>
                            </a:rPr>
                            <m:t>−</m:t>
                          </m:r>
                          <m:r>
                            <a:rPr lang="en-US" altLang="zh-CN" sz="2000" i="1">
                              <a:latin typeface="Cambria Math" panose="02040503050406030204" pitchFamily="18" charset="0"/>
                            </a:rPr>
                            <m:t>𝑘</m:t>
                          </m:r>
                          <m:sSubSup>
                            <m:sSubSupPr>
                              <m:ctrlPr>
                                <a:rPr lang="en-US" altLang="zh-CN" sz="2000" i="1">
                                  <a:latin typeface="Cambria Math" panose="02040503050406030204" pitchFamily="18" charset="0"/>
                                </a:rPr>
                              </m:ctrlPr>
                            </m:sSubSupPr>
                            <m:e>
                              <m:r>
                                <a:rPr lang="en-US" altLang="zh-CN" sz="2000" i="1">
                                  <a:latin typeface="Cambria Math" panose="02040503050406030204" pitchFamily="18" charset="0"/>
                                </a:rPr>
                                <m:t>𝜎</m:t>
                              </m:r>
                            </m:e>
                            <m:sub>
                              <m:r>
                                <a:rPr lang="en-US" altLang="zh-CN" sz="2000" i="1">
                                  <a:latin typeface="Cambria Math" panose="02040503050406030204" pitchFamily="18" charset="0"/>
                                </a:rPr>
                                <m:t>𝑥</m:t>
                              </m:r>
                              <m:r>
                                <a:rPr lang="en-US" altLang="zh-CN" sz="2000">
                                  <a:latin typeface="Cambria Math" panose="02040503050406030204" pitchFamily="18" charset="0"/>
                                </a:rPr>
                                <m:t>0</m:t>
                              </m:r>
                            </m:sub>
                            <m:sup>
                              <m:r>
                                <a:rPr lang="en-US" altLang="zh-CN" sz="2000">
                                  <a:latin typeface="Cambria Math" panose="02040503050406030204" pitchFamily="18" charset="0"/>
                                </a:rPr>
                                <m:t>2</m:t>
                              </m:r>
                            </m:sup>
                          </m:sSubSup>
                        </m:num>
                        <m:den>
                          <m:sSup>
                            <m:sSupPr>
                              <m:ctrlPr>
                                <a:rPr lang="zh-CN" altLang="zh-CN" sz="2000" i="1">
                                  <a:latin typeface="Cambria Math" panose="02040503050406030204" pitchFamily="18" charset="0"/>
                                </a:rPr>
                              </m:ctrlPr>
                            </m:sSupPr>
                            <m:e>
                              <m:d>
                                <m:dPr>
                                  <m:ctrlPr>
                                    <a:rPr lang="en-US" altLang="zh-CN" sz="2000" i="1">
                                      <a:latin typeface="Cambria Math" panose="02040503050406030204" pitchFamily="18" charset="0"/>
                                    </a:rPr>
                                  </m:ctrlPr>
                                </m:dPr>
                                <m:e>
                                  <m:r>
                                    <a:rPr lang="en-US" altLang="zh-CN" sz="2000">
                                      <a:latin typeface="Cambria Math" panose="02040503050406030204" pitchFamily="18" charset="0"/>
                                    </a:rPr>
                                    <m:t>1</m:t>
                                  </m:r>
                                  <m:r>
                                    <a:rPr lang="en-US" altLang="zh-CN" sz="2000" i="1">
                                      <a:latin typeface="Cambria Math" panose="02040503050406030204" pitchFamily="18" charset="0"/>
                                    </a:rPr>
                                    <m:t>−</m:t>
                                  </m:r>
                                  <m:sSub>
                                    <m:sSubPr>
                                      <m:ctrlPr>
                                        <a:rPr lang="en-US" altLang="zh-CN" sz="2000" i="1">
                                          <a:latin typeface="Cambria Math" panose="02040503050406030204" pitchFamily="18" charset="0"/>
                                        </a:rPr>
                                      </m:ctrlPr>
                                    </m:sSubPr>
                                    <m:e>
                                      <m:r>
                                        <a:rPr lang="en-US" altLang="zh-CN" sz="2000" i="1">
                                          <a:latin typeface="Cambria Math" panose="02040503050406030204" pitchFamily="18" charset="0"/>
                                        </a:rPr>
                                        <m:t>𝜂</m:t>
                                      </m:r>
                                    </m:e>
                                    <m:sub>
                                      <m:r>
                                        <a:rPr lang="en-US" altLang="zh-CN" sz="2000">
                                          <a:latin typeface="Cambria Math" panose="02040503050406030204" pitchFamily="18" charset="0"/>
                                        </a:rPr>
                                        <m:t>0</m:t>
                                      </m:r>
                                    </m:sub>
                                  </m:sSub>
                                  <m:r>
                                    <a:rPr lang="en-US" altLang="zh-CN" sz="2000" i="1">
                                      <a:latin typeface="Cambria Math" panose="02040503050406030204" pitchFamily="18" charset="0"/>
                                    </a:rPr>
                                    <m:t>𝑘</m:t>
                                  </m:r>
                                </m:e>
                              </m:d>
                            </m:e>
                            <m:sup>
                              <m:r>
                                <a:rPr lang="en-US" altLang="zh-CN" sz="2000">
                                  <a:latin typeface="Cambria Math" panose="02040503050406030204" pitchFamily="18" charset="0"/>
                                </a:rPr>
                                <m:t>2</m:t>
                              </m:r>
                            </m:sup>
                          </m:sSup>
                          <m:sSubSup>
                            <m:sSubSupPr>
                              <m:ctrlPr>
                                <a:rPr lang="en-US" altLang="zh-CN" sz="2000" i="1">
                                  <a:latin typeface="Cambria Math" panose="02040503050406030204" pitchFamily="18" charset="0"/>
                                </a:rPr>
                              </m:ctrlPr>
                            </m:sSubSupPr>
                            <m:e>
                              <m:r>
                                <a:rPr lang="en-US" altLang="zh-CN" sz="2000" i="1">
                                  <a:latin typeface="Cambria Math" panose="02040503050406030204" pitchFamily="18" charset="0"/>
                                </a:rPr>
                                <m:t>𝜎</m:t>
                              </m:r>
                            </m:e>
                            <m:sub>
                              <m:r>
                                <a:rPr lang="en-US" altLang="zh-CN" sz="2000" i="1">
                                  <a:latin typeface="Cambria Math" panose="02040503050406030204" pitchFamily="18" charset="0"/>
                                </a:rPr>
                                <m:t>𝛿</m:t>
                              </m:r>
                              <m:r>
                                <a:rPr lang="en-US" altLang="zh-CN" sz="2000">
                                  <a:latin typeface="Cambria Math" panose="02040503050406030204" pitchFamily="18" charset="0"/>
                                </a:rPr>
                                <m:t>0</m:t>
                              </m:r>
                            </m:sub>
                            <m:sup>
                              <m:r>
                                <a:rPr lang="en-US" altLang="zh-CN" sz="2000">
                                  <a:latin typeface="Cambria Math" panose="02040503050406030204" pitchFamily="18" charset="0"/>
                                </a:rPr>
                                <m:t>2</m:t>
                              </m:r>
                            </m:sup>
                          </m:sSubSup>
                          <m:r>
                            <a:rPr lang="en-US" altLang="zh-CN" sz="2000">
                              <a:latin typeface="Cambria Math" panose="02040503050406030204" pitchFamily="18" charset="0"/>
                            </a:rPr>
                            <m:t>+</m:t>
                          </m:r>
                          <m:sSup>
                            <m:sSupPr>
                              <m:ctrlPr>
                                <a:rPr lang="en-US" altLang="zh-CN" sz="2000" i="1">
                                  <a:latin typeface="Cambria Math" panose="02040503050406030204" pitchFamily="18" charset="0"/>
                                </a:rPr>
                              </m:ctrlPr>
                            </m:sSupPr>
                            <m:e>
                              <m:r>
                                <a:rPr lang="en-US" altLang="zh-CN" sz="2000" i="1">
                                  <a:latin typeface="Cambria Math" panose="02040503050406030204" pitchFamily="18" charset="0"/>
                                </a:rPr>
                                <m:t>𝑘</m:t>
                              </m:r>
                            </m:e>
                            <m:sup>
                              <m:r>
                                <a:rPr lang="en-US" altLang="zh-CN" sz="2000">
                                  <a:latin typeface="Cambria Math" panose="02040503050406030204" pitchFamily="18" charset="0"/>
                                </a:rPr>
                                <m:t>2</m:t>
                              </m:r>
                            </m:sup>
                          </m:sSup>
                          <m:sSubSup>
                            <m:sSubSupPr>
                              <m:ctrlPr>
                                <a:rPr lang="en-US" altLang="zh-CN" sz="2000" i="1">
                                  <a:latin typeface="Cambria Math" panose="02040503050406030204" pitchFamily="18" charset="0"/>
                                </a:rPr>
                              </m:ctrlPr>
                            </m:sSubSupPr>
                            <m:e>
                              <m:r>
                                <a:rPr lang="en-US" altLang="zh-CN" sz="2000" i="1">
                                  <a:latin typeface="Cambria Math" panose="02040503050406030204" pitchFamily="18" charset="0"/>
                                </a:rPr>
                                <m:t>𝜎</m:t>
                              </m:r>
                            </m:e>
                            <m:sub>
                              <m:r>
                                <a:rPr lang="en-US" altLang="zh-CN" sz="2000" i="1">
                                  <a:latin typeface="Cambria Math" panose="02040503050406030204" pitchFamily="18" charset="0"/>
                                </a:rPr>
                                <m:t>𝑥</m:t>
                              </m:r>
                              <m:r>
                                <a:rPr lang="en-US" altLang="zh-CN" sz="2000">
                                  <a:latin typeface="Cambria Math" panose="02040503050406030204" pitchFamily="18" charset="0"/>
                                </a:rPr>
                                <m:t>0</m:t>
                              </m:r>
                            </m:sub>
                            <m:sup>
                              <m:r>
                                <a:rPr lang="en-US" altLang="zh-CN" sz="2000">
                                  <a:latin typeface="Cambria Math" panose="02040503050406030204" pitchFamily="18" charset="0"/>
                                </a:rPr>
                                <m:t>2</m:t>
                              </m:r>
                            </m:sup>
                          </m:sSubSup>
                        </m:den>
                      </m:f>
                      <m:r>
                        <a:rPr lang="en-US" altLang="zh-CN" sz="2000" b="0" i="1" smtClean="0">
                          <a:latin typeface="Cambria Math" panose="02040503050406030204" pitchFamily="18" charset="0"/>
                        </a:rPr>
                        <m:t>   </m:t>
                      </m:r>
                    </m:oMath>
                  </m:oMathPara>
                </a14:m>
                <a:endParaRPr lang="en-US" altLang="zh-CN" sz="2000" dirty="0">
                  <a:latin typeface="Times New Roman" panose="02020603050405020304" pitchFamily="18" charset="0"/>
                  <a:ea typeface="宋体" panose="02010600030101010101" pitchFamily="2" charset="-122"/>
                  <a:cs typeface="Times New Roman" panose="02020603050405020304" pitchFamily="18" charset="0"/>
                </a:endParaRPr>
              </a:p>
            </p:txBody>
          </p:sp>
        </mc:Choice>
        <mc:Fallback xmlns="">
          <p:sp>
            <p:nvSpPr>
              <p:cNvPr id="24" name="文本框 23">
                <a:extLst>
                  <a:ext uri="{FF2B5EF4-FFF2-40B4-BE49-F238E27FC236}">
                    <a16:creationId xmlns:a16="http://schemas.microsoft.com/office/drawing/2014/main" id="{2498C4B2-EE58-4D84-8334-13836912A9E0}"/>
                  </a:ext>
                </a:extLst>
              </p:cNvPr>
              <p:cNvSpPr txBox="1">
                <a:spLocks noRot="1" noChangeAspect="1" noMove="1" noResize="1" noEditPoints="1" noAdjustHandles="1" noChangeArrowheads="1" noChangeShapeType="1" noTextEdit="1"/>
              </p:cNvSpPr>
              <p:nvPr/>
            </p:nvSpPr>
            <p:spPr>
              <a:xfrm>
                <a:off x="7629643" y="2421676"/>
                <a:ext cx="4857292" cy="1660647"/>
              </a:xfrm>
              <a:prstGeom prst="rect">
                <a:avLst/>
              </a:prstGeom>
              <a:blipFill>
                <a:blip r:embed="rId10"/>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8" name="文本框 27">
                <a:extLst>
                  <a:ext uri="{FF2B5EF4-FFF2-40B4-BE49-F238E27FC236}">
                    <a16:creationId xmlns:a16="http://schemas.microsoft.com/office/drawing/2014/main" id="{02326B9D-F7F9-448A-AFAF-C078484404D3}"/>
                  </a:ext>
                </a:extLst>
              </p:cNvPr>
              <p:cNvSpPr txBox="1"/>
              <p:nvPr/>
            </p:nvSpPr>
            <p:spPr>
              <a:xfrm>
                <a:off x="386647" y="4352026"/>
                <a:ext cx="10966090" cy="1339149"/>
              </a:xfrm>
              <a:prstGeom prst="rect">
                <a:avLst/>
              </a:prstGeom>
              <a:noFill/>
            </p:spPr>
            <p:txBody>
              <a:bodyPr wrap="square">
                <a:spAutoFit/>
              </a:bodyPr>
              <a:lstStyle/>
              <a:p>
                <a:pPr indent="304800">
                  <a:lnSpc>
                    <a:spcPct val="150000"/>
                  </a:lnSpc>
                </a:pPr>
                <a14:m>
                  <m:oMath xmlns:m="http://schemas.openxmlformats.org/officeDocument/2006/math">
                    <m:f>
                      <m:fPr>
                        <m:ctrlPr>
                          <a:rPr lang="en-US" altLang="zh-CN" sz="2000" b="1" i="1">
                            <a:latin typeface="Cambria Math" panose="02040503050406030204" pitchFamily="18" charset="0"/>
                            <a:ea typeface="微软雅黑" panose="020B0503020204020204" pitchFamily="34" charset="-122"/>
                            <a:cs typeface="Arial" panose="020B0604020202020204" pitchFamily="34" charset="0"/>
                          </a:rPr>
                        </m:ctrlPr>
                      </m:fPr>
                      <m:num>
                        <m:r>
                          <a:rPr lang="en-US" altLang="zh-CN" sz="2000" b="1">
                            <a:latin typeface="Cambria Math" panose="02040503050406030204" pitchFamily="18" charset="0"/>
                            <a:ea typeface="微软雅黑" panose="020B0503020204020204" pitchFamily="34" charset="-122"/>
                            <a:cs typeface="Arial" panose="020B0604020202020204" pitchFamily="34" charset="0"/>
                          </a:rPr>
                          <m:t>𝜕</m:t>
                        </m:r>
                        <m:sSubSup>
                          <m:sSubSupPr>
                            <m:ctrlPr>
                              <a:rPr lang="en-US" altLang="zh-CN" sz="2000" b="1" i="1">
                                <a:latin typeface="Cambria Math" panose="02040503050406030204" pitchFamily="18" charset="0"/>
                                <a:ea typeface="微软雅黑" panose="020B0503020204020204" pitchFamily="34" charset="-122"/>
                                <a:cs typeface="Arial" panose="020B0604020202020204" pitchFamily="34" charset="0"/>
                              </a:rPr>
                            </m:ctrlPr>
                          </m:sSubSupPr>
                          <m:e>
                            <m:r>
                              <a:rPr lang="en-US" altLang="zh-CN" sz="2000" b="1">
                                <a:latin typeface="Cambria Math" panose="02040503050406030204" pitchFamily="18" charset="0"/>
                                <a:ea typeface="微软雅黑" panose="020B0503020204020204" pitchFamily="34" charset="-122"/>
                                <a:cs typeface="Arial" panose="020B0604020202020204" pitchFamily="34" charset="0"/>
                              </a:rPr>
                              <m:t>𝜎</m:t>
                            </m:r>
                          </m:e>
                          <m:sub>
                            <m:r>
                              <a:rPr lang="en-US" altLang="zh-CN" sz="2000" b="1">
                                <a:latin typeface="Cambria Math" panose="02040503050406030204" pitchFamily="18" charset="0"/>
                                <a:ea typeface="微软雅黑" panose="020B0503020204020204" pitchFamily="34" charset="-122"/>
                                <a:cs typeface="Arial" panose="020B0604020202020204" pitchFamily="34" charset="0"/>
                              </a:rPr>
                              <m:t>𝛿</m:t>
                            </m:r>
                            <m:r>
                              <a:rPr lang="en-US" altLang="zh-CN" sz="2000" b="1">
                                <a:latin typeface="Cambria Math" panose="02040503050406030204" pitchFamily="18" charset="0"/>
                                <a:ea typeface="微软雅黑" panose="020B0503020204020204" pitchFamily="34" charset="-122"/>
                                <a:cs typeface="Arial" panose="020B0604020202020204" pitchFamily="34" charset="0"/>
                              </a:rPr>
                              <m:t>1</m:t>
                            </m:r>
                          </m:sub>
                          <m:sup>
                            <m:r>
                              <a:rPr lang="en-US" altLang="zh-CN" sz="2000" b="1">
                                <a:latin typeface="Cambria Math" panose="02040503050406030204" pitchFamily="18" charset="0"/>
                                <a:ea typeface="微软雅黑" panose="020B0503020204020204" pitchFamily="34" charset="-122"/>
                                <a:cs typeface="Arial" panose="020B0604020202020204" pitchFamily="34" charset="0"/>
                              </a:rPr>
                              <m:t>2</m:t>
                            </m:r>
                          </m:sup>
                        </m:sSubSup>
                      </m:num>
                      <m:den>
                        <m:r>
                          <a:rPr lang="en-US" altLang="zh-CN" sz="2000" b="1">
                            <a:latin typeface="Cambria Math" panose="02040503050406030204" pitchFamily="18" charset="0"/>
                            <a:ea typeface="微软雅黑" panose="020B0503020204020204" pitchFamily="34" charset="-122"/>
                            <a:cs typeface="Arial" panose="020B0604020202020204" pitchFamily="34" charset="0"/>
                          </a:rPr>
                          <m:t>𝜕</m:t>
                        </m:r>
                        <m:r>
                          <a:rPr lang="en-US" altLang="zh-CN" sz="2000" b="1">
                            <a:latin typeface="Cambria Math" panose="02040503050406030204" pitchFamily="18" charset="0"/>
                            <a:ea typeface="微软雅黑" panose="020B0503020204020204" pitchFamily="34" charset="-122"/>
                            <a:cs typeface="Arial" panose="020B0604020202020204" pitchFamily="34" charset="0"/>
                          </a:rPr>
                          <m:t>𝑘</m:t>
                        </m:r>
                      </m:den>
                    </m:f>
                    <m:r>
                      <a:rPr lang="en-US" altLang="zh-CN" sz="2000" b="1">
                        <a:latin typeface="Cambria Math" panose="02040503050406030204" pitchFamily="18" charset="0"/>
                        <a:ea typeface="微软雅黑" panose="020B0503020204020204" pitchFamily="34" charset="-122"/>
                        <a:cs typeface="Arial" panose="020B0604020202020204" pitchFamily="34" charset="0"/>
                      </a:rPr>
                      <m:t>=−2</m:t>
                    </m:r>
                    <m:sSub>
                      <m:sSubPr>
                        <m:ctrlPr>
                          <a:rPr lang="en-US" altLang="zh-CN" sz="2000" b="1" i="1">
                            <a:latin typeface="Cambria Math" panose="02040503050406030204" pitchFamily="18" charset="0"/>
                            <a:ea typeface="微软雅黑" panose="020B0503020204020204" pitchFamily="34" charset="-122"/>
                            <a:cs typeface="Arial" panose="020B0604020202020204" pitchFamily="34" charset="0"/>
                          </a:rPr>
                        </m:ctrlPr>
                      </m:sSubPr>
                      <m:e>
                        <m:r>
                          <a:rPr lang="en-US" altLang="zh-CN" sz="2000" b="1">
                            <a:latin typeface="Cambria Math" panose="02040503050406030204" pitchFamily="18" charset="0"/>
                            <a:ea typeface="微软雅黑" panose="020B0503020204020204" pitchFamily="34" charset="-122"/>
                            <a:cs typeface="Arial" panose="020B0604020202020204" pitchFamily="34" charset="0"/>
                          </a:rPr>
                          <m:t>𝜂</m:t>
                        </m:r>
                      </m:e>
                      <m:sub>
                        <m:r>
                          <a:rPr lang="en-US" altLang="zh-CN" sz="2000" b="1">
                            <a:latin typeface="Cambria Math" panose="02040503050406030204" pitchFamily="18" charset="0"/>
                            <a:ea typeface="微软雅黑" panose="020B0503020204020204" pitchFamily="34" charset="-122"/>
                            <a:cs typeface="Arial" panose="020B0604020202020204" pitchFamily="34" charset="0"/>
                          </a:rPr>
                          <m:t>0</m:t>
                        </m:r>
                      </m:sub>
                    </m:sSub>
                    <m:d>
                      <m:dPr>
                        <m:ctrlPr>
                          <a:rPr lang="en-US" altLang="zh-CN" sz="2000" b="1" i="1">
                            <a:latin typeface="Cambria Math" panose="02040503050406030204" pitchFamily="18" charset="0"/>
                            <a:ea typeface="微软雅黑" panose="020B0503020204020204" pitchFamily="34" charset="-122"/>
                            <a:cs typeface="Arial" panose="020B0604020202020204" pitchFamily="34" charset="0"/>
                          </a:rPr>
                        </m:ctrlPr>
                      </m:dPr>
                      <m:e>
                        <m:r>
                          <a:rPr lang="en-US" altLang="zh-CN" sz="2000" b="1">
                            <a:latin typeface="Cambria Math" panose="02040503050406030204" pitchFamily="18" charset="0"/>
                            <a:ea typeface="微软雅黑" panose="020B0503020204020204" pitchFamily="34" charset="-122"/>
                            <a:cs typeface="Arial" panose="020B0604020202020204" pitchFamily="34" charset="0"/>
                          </a:rPr>
                          <m:t>1−</m:t>
                        </m:r>
                        <m:r>
                          <a:rPr lang="en-US" altLang="zh-CN" sz="2000" b="1">
                            <a:latin typeface="Cambria Math" panose="02040503050406030204" pitchFamily="18" charset="0"/>
                            <a:ea typeface="微软雅黑" panose="020B0503020204020204" pitchFamily="34" charset="-122"/>
                            <a:cs typeface="Arial" panose="020B0604020202020204" pitchFamily="34" charset="0"/>
                          </a:rPr>
                          <m:t>𝑘</m:t>
                        </m:r>
                        <m:sSub>
                          <m:sSubPr>
                            <m:ctrlPr>
                              <a:rPr lang="en-US" altLang="zh-CN" sz="2000" b="1" i="1">
                                <a:latin typeface="Cambria Math" panose="02040503050406030204" pitchFamily="18" charset="0"/>
                                <a:ea typeface="微软雅黑" panose="020B0503020204020204" pitchFamily="34" charset="-122"/>
                                <a:cs typeface="Arial" panose="020B0604020202020204" pitchFamily="34" charset="0"/>
                              </a:rPr>
                            </m:ctrlPr>
                          </m:sSubPr>
                          <m:e>
                            <m:r>
                              <a:rPr lang="en-US" altLang="zh-CN" sz="2000" b="1">
                                <a:latin typeface="Cambria Math" panose="02040503050406030204" pitchFamily="18" charset="0"/>
                                <a:ea typeface="微软雅黑" panose="020B0503020204020204" pitchFamily="34" charset="-122"/>
                                <a:cs typeface="Arial" panose="020B0604020202020204" pitchFamily="34" charset="0"/>
                              </a:rPr>
                              <m:t>𝜂</m:t>
                            </m:r>
                          </m:e>
                          <m:sub>
                            <m:r>
                              <a:rPr lang="en-US" altLang="zh-CN" sz="2000" b="1">
                                <a:latin typeface="Cambria Math" panose="02040503050406030204" pitchFamily="18" charset="0"/>
                                <a:ea typeface="微软雅黑" panose="020B0503020204020204" pitchFamily="34" charset="-122"/>
                                <a:cs typeface="Arial" panose="020B0604020202020204" pitchFamily="34" charset="0"/>
                              </a:rPr>
                              <m:t>0</m:t>
                            </m:r>
                          </m:sub>
                        </m:sSub>
                      </m:e>
                    </m:d>
                    <m:sSubSup>
                      <m:sSubSupPr>
                        <m:ctrlPr>
                          <a:rPr lang="en-US" altLang="zh-CN" sz="2000" b="1" i="1">
                            <a:latin typeface="Cambria Math" panose="02040503050406030204" pitchFamily="18" charset="0"/>
                            <a:ea typeface="微软雅黑" panose="020B0503020204020204" pitchFamily="34" charset="-122"/>
                            <a:cs typeface="Arial" panose="020B0604020202020204" pitchFamily="34" charset="0"/>
                          </a:rPr>
                        </m:ctrlPr>
                      </m:sSubSupPr>
                      <m:e>
                        <m:r>
                          <a:rPr lang="en-US" altLang="zh-CN" sz="2000" b="1">
                            <a:latin typeface="Cambria Math" panose="02040503050406030204" pitchFamily="18" charset="0"/>
                            <a:ea typeface="微软雅黑" panose="020B0503020204020204" pitchFamily="34" charset="-122"/>
                            <a:cs typeface="Arial" panose="020B0604020202020204" pitchFamily="34" charset="0"/>
                          </a:rPr>
                          <m:t>𝜎</m:t>
                        </m:r>
                      </m:e>
                      <m:sub>
                        <m:r>
                          <a:rPr lang="en-US" altLang="zh-CN" sz="2000" b="1">
                            <a:latin typeface="Cambria Math" panose="02040503050406030204" pitchFamily="18" charset="0"/>
                            <a:ea typeface="微软雅黑" panose="020B0503020204020204" pitchFamily="34" charset="-122"/>
                            <a:cs typeface="Arial" panose="020B0604020202020204" pitchFamily="34" charset="0"/>
                          </a:rPr>
                          <m:t>𝛿</m:t>
                        </m:r>
                        <m:r>
                          <a:rPr lang="en-US" altLang="zh-CN" sz="2000" b="1">
                            <a:latin typeface="Cambria Math" panose="02040503050406030204" pitchFamily="18" charset="0"/>
                            <a:ea typeface="微软雅黑" panose="020B0503020204020204" pitchFamily="34" charset="-122"/>
                            <a:cs typeface="Arial" panose="020B0604020202020204" pitchFamily="34" charset="0"/>
                          </a:rPr>
                          <m:t>0</m:t>
                        </m:r>
                      </m:sub>
                      <m:sup>
                        <m:r>
                          <a:rPr lang="en-US" altLang="zh-CN" sz="2000" b="1">
                            <a:latin typeface="Cambria Math" panose="02040503050406030204" pitchFamily="18" charset="0"/>
                            <a:ea typeface="微软雅黑" panose="020B0503020204020204" pitchFamily="34" charset="-122"/>
                            <a:cs typeface="Arial" panose="020B0604020202020204" pitchFamily="34" charset="0"/>
                          </a:rPr>
                          <m:t>2</m:t>
                        </m:r>
                      </m:sup>
                    </m:sSubSup>
                    <m:r>
                      <a:rPr lang="en-US" altLang="zh-CN" sz="2000" b="1">
                        <a:latin typeface="Cambria Math" panose="02040503050406030204" pitchFamily="18" charset="0"/>
                        <a:ea typeface="微软雅黑" panose="020B0503020204020204" pitchFamily="34" charset="-122"/>
                        <a:cs typeface="Arial" panose="020B0604020202020204" pitchFamily="34" charset="0"/>
                      </a:rPr>
                      <m:t>+2</m:t>
                    </m:r>
                    <m:r>
                      <a:rPr lang="en-US" altLang="zh-CN" sz="2000" b="1">
                        <a:latin typeface="Cambria Math" panose="02040503050406030204" pitchFamily="18" charset="0"/>
                        <a:ea typeface="微软雅黑" panose="020B0503020204020204" pitchFamily="34" charset="-122"/>
                        <a:cs typeface="Arial" panose="020B0604020202020204" pitchFamily="34" charset="0"/>
                      </a:rPr>
                      <m:t>𝑘</m:t>
                    </m:r>
                    <m:sSubSup>
                      <m:sSubSupPr>
                        <m:ctrlPr>
                          <a:rPr lang="en-US" altLang="zh-CN" sz="2000" b="1" i="1">
                            <a:latin typeface="Cambria Math" panose="02040503050406030204" pitchFamily="18" charset="0"/>
                            <a:ea typeface="微软雅黑" panose="020B0503020204020204" pitchFamily="34" charset="-122"/>
                            <a:cs typeface="Arial" panose="020B0604020202020204" pitchFamily="34" charset="0"/>
                          </a:rPr>
                        </m:ctrlPr>
                      </m:sSubSupPr>
                      <m:e>
                        <m:r>
                          <a:rPr lang="en-US" altLang="zh-CN" sz="2000" b="1">
                            <a:latin typeface="Cambria Math" panose="02040503050406030204" pitchFamily="18" charset="0"/>
                            <a:ea typeface="微软雅黑" panose="020B0503020204020204" pitchFamily="34" charset="-122"/>
                            <a:cs typeface="Arial" panose="020B0604020202020204" pitchFamily="34" charset="0"/>
                          </a:rPr>
                          <m:t>𝜎</m:t>
                        </m:r>
                      </m:e>
                      <m:sub>
                        <m:r>
                          <a:rPr lang="en-US" altLang="zh-CN" sz="2000" b="1">
                            <a:latin typeface="Cambria Math" panose="02040503050406030204" pitchFamily="18" charset="0"/>
                            <a:ea typeface="微软雅黑" panose="020B0503020204020204" pitchFamily="34" charset="-122"/>
                            <a:cs typeface="Arial" panose="020B0604020202020204" pitchFamily="34" charset="0"/>
                          </a:rPr>
                          <m:t>𝑥</m:t>
                        </m:r>
                        <m:r>
                          <a:rPr lang="en-US" altLang="zh-CN" sz="2000" b="1">
                            <a:latin typeface="Cambria Math" panose="02040503050406030204" pitchFamily="18" charset="0"/>
                            <a:ea typeface="微软雅黑" panose="020B0503020204020204" pitchFamily="34" charset="-122"/>
                            <a:cs typeface="Arial" panose="020B0604020202020204" pitchFamily="34" charset="0"/>
                          </a:rPr>
                          <m:t>0</m:t>
                        </m:r>
                      </m:sub>
                      <m:sup>
                        <m:r>
                          <a:rPr lang="en-US" altLang="zh-CN" sz="2000" b="1">
                            <a:latin typeface="Cambria Math" panose="02040503050406030204" pitchFamily="18" charset="0"/>
                            <a:ea typeface="微软雅黑" panose="020B0503020204020204" pitchFamily="34" charset="-122"/>
                            <a:cs typeface="Arial" panose="020B0604020202020204" pitchFamily="34" charset="0"/>
                          </a:rPr>
                          <m:t>2</m:t>
                        </m:r>
                      </m:sup>
                    </m:sSubSup>
                    <m:r>
                      <a:rPr lang="en-US" altLang="zh-CN" sz="2000" b="1">
                        <a:latin typeface="Cambria Math" panose="02040503050406030204" pitchFamily="18" charset="0"/>
                        <a:ea typeface="微软雅黑" panose="020B0503020204020204" pitchFamily="34" charset="-122"/>
                        <a:cs typeface="Arial" panose="020B0604020202020204" pitchFamily="34" charset="0"/>
                      </a:rPr>
                      <m:t>=0→</m:t>
                    </m:r>
                    <m:sSub>
                      <m:sSubPr>
                        <m:ctrlPr>
                          <a:rPr lang="en-US" altLang="zh-CN" sz="2000" b="1" i="1" smtClean="0">
                            <a:solidFill>
                              <a:srgbClr val="FF0000"/>
                            </a:solidFill>
                            <a:latin typeface="Cambria Math" panose="02040503050406030204" pitchFamily="18" charset="0"/>
                            <a:ea typeface="微软雅黑" panose="020B0503020204020204" pitchFamily="34" charset="-122"/>
                            <a:cs typeface="Arial" panose="020B0604020202020204" pitchFamily="34" charset="0"/>
                          </a:rPr>
                        </m:ctrlPr>
                      </m:sSubPr>
                      <m:e>
                        <m:r>
                          <a:rPr lang="en-US" altLang="zh-CN" sz="2000" b="1" i="1">
                            <a:solidFill>
                              <a:srgbClr val="FF0000"/>
                            </a:solidFill>
                            <a:latin typeface="Cambria Math" panose="02040503050406030204" pitchFamily="18" charset="0"/>
                            <a:ea typeface="微软雅黑" panose="020B0503020204020204" pitchFamily="34" charset="-122"/>
                            <a:cs typeface="Arial" panose="020B0604020202020204" pitchFamily="34" charset="0"/>
                          </a:rPr>
                          <m:t>𝒌</m:t>
                        </m:r>
                      </m:e>
                      <m:sub>
                        <m:r>
                          <a:rPr lang="en-US" altLang="zh-CN" sz="2000" b="1" i="1">
                            <a:solidFill>
                              <a:srgbClr val="FF0000"/>
                            </a:solidFill>
                            <a:latin typeface="Cambria Math" panose="02040503050406030204" pitchFamily="18" charset="0"/>
                            <a:ea typeface="微软雅黑" panose="020B0503020204020204" pitchFamily="34" charset="-122"/>
                            <a:cs typeface="Arial" panose="020B0604020202020204" pitchFamily="34" charset="0"/>
                          </a:rPr>
                          <m:t>𝒐𝒑𝒕</m:t>
                        </m:r>
                      </m:sub>
                    </m:sSub>
                    <m:r>
                      <a:rPr lang="en-US" altLang="zh-CN" sz="2000" b="1">
                        <a:solidFill>
                          <a:srgbClr val="FF0000"/>
                        </a:solidFill>
                        <a:latin typeface="Cambria Math" panose="02040503050406030204" pitchFamily="18" charset="0"/>
                        <a:ea typeface="微软雅黑" panose="020B0503020204020204" pitchFamily="34" charset="-122"/>
                        <a:cs typeface="Arial" panose="020B0604020202020204" pitchFamily="34" charset="0"/>
                      </a:rPr>
                      <m:t>=</m:t>
                    </m:r>
                    <m:f>
                      <m:fPr>
                        <m:ctrlPr>
                          <a:rPr lang="en-US" altLang="zh-CN" sz="2000" b="1" i="1">
                            <a:solidFill>
                              <a:srgbClr val="FF0000"/>
                            </a:solidFill>
                            <a:latin typeface="Cambria Math" panose="02040503050406030204" pitchFamily="18" charset="0"/>
                            <a:ea typeface="微软雅黑" panose="020B0503020204020204" pitchFamily="34" charset="-122"/>
                            <a:cs typeface="Arial" panose="020B0604020202020204" pitchFamily="34" charset="0"/>
                          </a:rPr>
                        </m:ctrlPr>
                      </m:fPr>
                      <m:num>
                        <m:r>
                          <a:rPr lang="en-US" altLang="zh-CN" sz="2000" b="1" i="1">
                            <a:solidFill>
                              <a:srgbClr val="FF0000"/>
                            </a:solidFill>
                            <a:latin typeface="Cambria Math" panose="02040503050406030204" pitchFamily="18" charset="0"/>
                            <a:ea typeface="微软雅黑" panose="020B0503020204020204" pitchFamily="34" charset="-122"/>
                            <a:cs typeface="Arial" panose="020B0604020202020204" pitchFamily="34" charset="0"/>
                          </a:rPr>
                          <m:t>𝟏</m:t>
                        </m:r>
                      </m:num>
                      <m:den>
                        <m:sSub>
                          <m:sSubPr>
                            <m:ctrlPr>
                              <a:rPr lang="en-US" altLang="zh-CN" sz="2000" b="1" i="1">
                                <a:solidFill>
                                  <a:srgbClr val="FF0000"/>
                                </a:solidFill>
                                <a:latin typeface="Cambria Math" panose="02040503050406030204" pitchFamily="18" charset="0"/>
                                <a:ea typeface="微软雅黑" panose="020B0503020204020204" pitchFamily="34" charset="-122"/>
                                <a:cs typeface="Arial" panose="020B0604020202020204" pitchFamily="34" charset="0"/>
                              </a:rPr>
                            </m:ctrlPr>
                          </m:sSubPr>
                          <m:e>
                            <m:r>
                              <a:rPr lang="en-US" altLang="zh-CN" sz="2000" b="1" i="1">
                                <a:solidFill>
                                  <a:srgbClr val="FF0000"/>
                                </a:solidFill>
                                <a:latin typeface="Cambria Math" panose="02040503050406030204" pitchFamily="18" charset="0"/>
                                <a:ea typeface="微软雅黑" panose="020B0503020204020204" pitchFamily="34" charset="-122"/>
                                <a:cs typeface="Arial" panose="020B0604020202020204" pitchFamily="34" charset="0"/>
                              </a:rPr>
                              <m:t>𝜼</m:t>
                            </m:r>
                          </m:e>
                          <m:sub>
                            <m:r>
                              <a:rPr lang="en-US" altLang="zh-CN" sz="2000" b="1" i="1">
                                <a:solidFill>
                                  <a:srgbClr val="FF0000"/>
                                </a:solidFill>
                                <a:latin typeface="Cambria Math" panose="02040503050406030204" pitchFamily="18" charset="0"/>
                                <a:ea typeface="微软雅黑" panose="020B0503020204020204" pitchFamily="34" charset="-122"/>
                                <a:cs typeface="Arial" panose="020B0604020202020204" pitchFamily="34" charset="0"/>
                              </a:rPr>
                              <m:t>𝟎</m:t>
                            </m:r>
                          </m:sub>
                        </m:sSub>
                        <m:d>
                          <m:dPr>
                            <m:ctrlPr>
                              <a:rPr lang="en-US" altLang="zh-CN" sz="2000" b="1" i="1">
                                <a:solidFill>
                                  <a:srgbClr val="FF0000"/>
                                </a:solidFill>
                                <a:latin typeface="Cambria Math" panose="02040503050406030204" pitchFamily="18" charset="0"/>
                                <a:ea typeface="微软雅黑" panose="020B0503020204020204" pitchFamily="34" charset="-122"/>
                                <a:cs typeface="Arial" panose="020B0604020202020204" pitchFamily="34" charset="0"/>
                              </a:rPr>
                            </m:ctrlPr>
                          </m:dPr>
                          <m:e>
                            <m:r>
                              <a:rPr lang="en-US" altLang="zh-CN" sz="2000" b="1" i="1">
                                <a:solidFill>
                                  <a:srgbClr val="FF0000"/>
                                </a:solidFill>
                                <a:latin typeface="Cambria Math" panose="02040503050406030204" pitchFamily="18" charset="0"/>
                                <a:ea typeface="微软雅黑" panose="020B0503020204020204" pitchFamily="34" charset="-122"/>
                                <a:cs typeface="Arial" panose="020B0604020202020204" pitchFamily="34" charset="0"/>
                              </a:rPr>
                              <m:t>𝟏</m:t>
                            </m:r>
                            <m:r>
                              <a:rPr lang="en-US" altLang="zh-CN" sz="2000" b="1">
                                <a:solidFill>
                                  <a:srgbClr val="FF0000"/>
                                </a:solidFill>
                                <a:latin typeface="Cambria Math" panose="02040503050406030204" pitchFamily="18" charset="0"/>
                                <a:ea typeface="微软雅黑" panose="020B0503020204020204" pitchFamily="34" charset="-122"/>
                                <a:cs typeface="Arial" panose="020B0604020202020204" pitchFamily="34" charset="0"/>
                              </a:rPr>
                              <m:t>+</m:t>
                            </m:r>
                            <m:f>
                              <m:fPr>
                                <m:ctrlPr>
                                  <a:rPr lang="zh-CN" altLang="zh-CN" sz="2000" b="1" i="1">
                                    <a:solidFill>
                                      <a:srgbClr val="FF0000"/>
                                    </a:solidFill>
                                    <a:latin typeface="Cambria Math" panose="02040503050406030204" pitchFamily="18" charset="0"/>
                                    <a:ea typeface="微软雅黑" panose="020B0503020204020204" pitchFamily="34" charset="-122"/>
                                    <a:cs typeface="Arial" panose="020B0604020202020204" pitchFamily="34" charset="0"/>
                                  </a:rPr>
                                </m:ctrlPr>
                              </m:fPr>
                              <m:num>
                                <m:sSubSup>
                                  <m:sSubSupPr>
                                    <m:ctrlPr>
                                      <a:rPr lang="en-US" altLang="zh-CN" sz="2000" b="1" i="1">
                                        <a:solidFill>
                                          <a:srgbClr val="FF0000"/>
                                        </a:solidFill>
                                        <a:latin typeface="Cambria Math" panose="02040503050406030204" pitchFamily="18" charset="0"/>
                                        <a:ea typeface="微软雅黑" panose="020B0503020204020204" pitchFamily="34" charset="-122"/>
                                        <a:cs typeface="Arial" panose="020B0604020202020204" pitchFamily="34" charset="0"/>
                                      </a:rPr>
                                    </m:ctrlPr>
                                  </m:sSubSupPr>
                                  <m:e>
                                    <m:r>
                                      <a:rPr lang="en-US" altLang="zh-CN" sz="2000" b="1" i="1">
                                        <a:solidFill>
                                          <a:srgbClr val="FF0000"/>
                                        </a:solidFill>
                                        <a:latin typeface="Cambria Math" panose="02040503050406030204" pitchFamily="18" charset="0"/>
                                        <a:ea typeface="微软雅黑" panose="020B0503020204020204" pitchFamily="34" charset="-122"/>
                                        <a:cs typeface="Arial" panose="020B0604020202020204" pitchFamily="34" charset="0"/>
                                      </a:rPr>
                                      <m:t>𝝈</m:t>
                                    </m:r>
                                  </m:e>
                                  <m:sub>
                                    <m:r>
                                      <a:rPr lang="en-US" altLang="zh-CN" sz="2000" b="1" i="1">
                                        <a:solidFill>
                                          <a:srgbClr val="FF0000"/>
                                        </a:solidFill>
                                        <a:latin typeface="Cambria Math" panose="02040503050406030204" pitchFamily="18" charset="0"/>
                                        <a:ea typeface="微软雅黑" panose="020B0503020204020204" pitchFamily="34" charset="-122"/>
                                        <a:cs typeface="Arial" panose="020B0604020202020204" pitchFamily="34" charset="0"/>
                                      </a:rPr>
                                      <m:t>𝒙</m:t>
                                    </m:r>
                                    <m:r>
                                      <a:rPr lang="en-US" altLang="zh-CN" sz="2000" b="1" i="1">
                                        <a:solidFill>
                                          <a:srgbClr val="FF0000"/>
                                        </a:solidFill>
                                        <a:latin typeface="Cambria Math" panose="02040503050406030204" pitchFamily="18" charset="0"/>
                                        <a:ea typeface="微软雅黑" panose="020B0503020204020204" pitchFamily="34" charset="-122"/>
                                        <a:cs typeface="Arial" panose="020B0604020202020204" pitchFamily="34" charset="0"/>
                                      </a:rPr>
                                      <m:t>𝟎</m:t>
                                    </m:r>
                                  </m:sub>
                                  <m:sup>
                                    <m:r>
                                      <a:rPr lang="en-US" altLang="zh-CN" sz="2000" b="1" i="1">
                                        <a:solidFill>
                                          <a:srgbClr val="FF0000"/>
                                        </a:solidFill>
                                        <a:latin typeface="Cambria Math" panose="02040503050406030204" pitchFamily="18" charset="0"/>
                                        <a:ea typeface="微软雅黑" panose="020B0503020204020204" pitchFamily="34" charset="-122"/>
                                        <a:cs typeface="Arial" panose="020B0604020202020204" pitchFamily="34" charset="0"/>
                                      </a:rPr>
                                      <m:t>𝟐</m:t>
                                    </m:r>
                                  </m:sup>
                                </m:sSubSup>
                              </m:num>
                              <m:den>
                                <m:sSubSup>
                                  <m:sSubSupPr>
                                    <m:ctrlPr>
                                      <a:rPr lang="en-US" altLang="zh-CN" sz="2000" b="1" i="1">
                                        <a:solidFill>
                                          <a:srgbClr val="FF0000"/>
                                        </a:solidFill>
                                        <a:latin typeface="Cambria Math" panose="02040503050406030204" pitchFamily="18" charset="0"/>
                                        <a:ea typeface="微软雅黑" panose="020B0503020204020204" pitchFamily="34" charset="-122"/>
                                        <a:cs typeface="Arial" panose="020B0604020202020204" pitchFamily="34" charset="0"/>
                                      </a:rPr>
                                    </m:ctrlPr>
                                  </m:sSubSupPr>
                                  <m:e>
                                    <m:r>
                                      <a:rPr lang="en-US" altLang="zh-CN" sz="2000" b="1" i="1">
                                        <a:solidFill>
                                          <a:srgbClr val="FF0000"/>
                                        </a:solidFill>
                                        <a:latin typeface="Cambria Math" panose="02040503050406030204" pitchFamily="18" charset="0"/>
                                        <a:ea typeface="微软雅黑" panose="020B0503020204020204" pitchFamily="34" charset="-122"/>
                                        <a:cs typeface="Arial" panose="020B0604020202020204" pitchFamily="34" charset="0"/>
                                      </a:rPr>
                                      <m:t>𝜼</m:t>
                                    </m:r>
                                  </m:e>
                                  <m:sub>
                                    <m:r>
                                      <a:rPr lang="en-US" altLang="zh-CN" sz="2000" b="1" i="1">
                                        <a:solidFill>
                                          <a:srgbClr val="FF0000"/>
                                        </a:solidFill>
                                        <a:latin typeface="Cambria Math" panose="02040503050406030204" pitchFamily="18" charset="0"/>
                                        <a:ea typeface="微软雅黑" panose="020B0503020204020204" pitchFamily="34" charset="-122"/>
                                        <a:cs typeface="Arial" panose="020B0604020202020204" pitchFamily="34" charset="0"/>
                                      </a:rPr>
                                      <m:t>𝟎</m:t>
                                    </m:r>
                                  </m:sub>
                                  <m:sup>
                                    <m:r>
                                      <a:rPr lang="en-US" altLang="zh-CN" sz="2000" b="1" i="1">
                                        <a:solidFill>
                                          <a:srgbClr val="FF0000"/>
                                        </a:solidFill>
                                        <a:latin typeface="Cambria Math" panose="02040503050406030204" pitchFamily="18" charset="0"/>
                                        <a:ea typeface="微软雅黑" panose="020B0503020204020204" pitchFamily="34" charset="-122"/>
                                        <a:cs typeface="Arial" panose="020B0604020202020204" pitchFamily="34" charset="0"/>
                                      </a:rPr>
                                      <m:t>𝟐</m:t>
                                    </m:r>
                                  </m:sup>
                                </m:sSubSup>
                                <m:sSubSup>
                                  <m:sSubSupPr>
                                    <m:ctrlPr>
                                      <a:rPr lang="en-US" altLang="zh-CN" sz="2000" b="1" i="1">
                                        <a:solidFill>
                                          <a:srgbClr val="FF0000"/>
                                        </a:solidFill>
                                        <a:latin typeface="Cambria Math" panose="02040503050406030204" pitchFamily="18" charset="0"/>
                                        <a:ea typeface="微软雅黑" panose="020B0503020204020204" pitchFamily="34" charset="-122"/>
                                        <a:cs typeface="Arial" panose="020B0604020202020204" pitchFamily="34" charset="0"/>
                                      </a:rPr>
                                    </m:ctrlPr>
                                  </m:sSubSupPr>
                                  <m:e>
                                    <m:r>
                                      <a:rPr lang="en-US" altLang="zh-CN" sz="2000" b="1" i="1">
                                        <a:solidFill>
                                          <a:srgbClr val="FF0000"/>
                                        </a:solidFill>
                                        <a:latin typeface="Cambria Math" panose="02040503050406030204" pitchFamily="18" charset="0"/>
                                        <a:ea typeface="微软雅黑" panose="020B0503020204020204" pitchFamily="34" charset="-122"/>
                                        <a:cs typeface="Arial" panose="020B0604020202020204" pitchFamily="34" charset="0"/>
                                      </a:rPr>
                                      <m:t>𝝈</m:t>
                                    </m:r>
                                  </m:e>
                                  <m:sub>
                                    <m:r>
                                      <a:rPr lang="en-US" altLang="zh-CN" sz="2000" b="1" i="1">
                                        <a:solidFill>
                                          <a:srgbClr val="FF0000"/>
                                        </a:solidFill>
                                        <a:latin typeface="Cambria Math" panose="02040503050406030204" pitchFamily="18" charset="0"/>
                                        <a:ea typeface="微软雅黑" panose="020B0503020204020204" pitchFamily="34" charset="-122"/>
                                        <a:cs typeface="Arial" panose="020B0604020202020204" pitchFamily="34" charset="0"/>
                                      </a:rPr>
                                      <m:t>𝜹</m:t>
                                    </m:r>
                                    <m:r>
                                      <a:rPr lang="en-US" altLang="zh-CN" sz="2000" b="1" i="1">
                                        <a:solidFill>
                                          <a:srgbClr val="FF0000"/>
                                        </a:solidFill>
                                        <a:latin typeface="Cambria Math" panose="02040503050406030204" pitchFamily="18" charset="0"/>
                                        <a:ea typeface="微软雅黑" panose="020B0503020204020204" pitchFamily="34" charset="-122"/>
                                        <a:cs typeface="Arial" panose="020B0604020202020204" pitchFamily="34" charset="0"/>
                                      </a:rPr>
                                      <m:t>𝟎</m:t>
                                    </m:r>
                                  </m:sub>
                                  <m:sup>
                                    <m:r>
                                      <a:rPr lang="en-US" altLang="zh-CN" sz="2000" b="1" i="1">
                                        <a:solidFill>
                                          <a:srgbClr val="FF0000"/>
                                        </a:solidFill>
                                        <a:latin typeface="Cambria Math" panose="02040503050406030204" pitchFamily="18" charset="0"/>
                                        <a:ea typeface="微软雅黑" panose="020B0503020204020204" pitchFamily="34" charset="-122"/>
                                        <a:cs typeface="Arial" panose="020B0604020202020204" pitchFamily="34" charset="0"/>
                                      </a:rPr>
                                      <m:t>𝟐</m:t>
                                    </m:r>
                                  </m:sup>
                                </m:sSubSup>
                              </m:den>
                            </m:f>
                          </m:e>
                        </m:d>
                      </m:den>
                    </m:f>
                    <m:r>
                      <a:rPr lang="en-US" altLang="zh-CN" sz="2000" b="1">
                        <a:solidFill>
                          <a:srgbClr val="FF0000"/>
                        </a:solidFill>
                        <a:latin typeface="Cambria Math" panose="02040503050406030204" pitchFamily="18" charset="0"/>
                        <a:ea typeface="微软雅黑" panose="020B0503020204020204" pitchFamily="34" charset="-122"/>
                        <a:cs typeface="Arial" panose="020B0604020202020204" pitchFamily="34" charset="0"/>
                      </a:rPr>
                      <m:t>=</m:t>
                    </m:r>
                    <m:f>
                      <m:fPr>
                        <m:ctrlPr>
                          <a:rPr lang="zh-CN" altLang="zh-CN" sz="2000" b="1" i="1">
                            <a:solidFill>
                              <a:srgbClr val="FF0000"/>
                            </a:solidFill>
                            <a:latin typeface="Cambria Math" panose="02040503050406030204" pitchFamily="18" charset="0"/>
                            <a:ea typeface="微软雅黑" panose="020B0503020204020204" pitchFamily="34" charset="-122"/>
                            <a:cs typeface="Arial" panose="020B0604020202020204" pitchFamily="34" charset="0"/>
                          </a:rPr>
                        </m:ctrlPr>
                      </m:fPr>
                      <m:num>
                        <m:sSup>
                          <m:sSupPr>
                            <m:ctrlPr>
                              <a:rPr lang="en-US" altLang="zh-CN" sz="2000" b="1" i="1">
                                <a:solidFill>
                                  <a:srgbClr val="FF0000"/>
                                </a:solidFill>
                                <a:latin typeface="Cambria Math" panose="02040503050406030204" pitchFamily="18" charset="0"/>
                                <a:ea typeface="微软雅黑" panose="020B0503020204020204" pitchFamily="34" charset="-122"/>
                                <a:cs typeface="Arial" panose="020B0604020202020204" pitchFamily="34" charset="0"/>
                              </a:rPr>
                            </m:ctrlPr>
                          </m:sSupPr>
                          <m:e>
                            <m:r>
                              <a:rPr lang="en-US" altLang="zh-CN" sz="2000" b="1" i="1">
                                <a:solidFill>
                                  <a:srgbClr val="FF0000"/>
                                </a:solidFill>
                                <a:latin typeface="Cambria Math" panose="02040503050406030204" pitchFamily="18" charset="0"/>
                                <a:ea typeface="微软雅黑" panose="020B0503020204020204" pitchFamily="34" charset="-122"/>
                                <a:cs typeface="Arial" panose="020B0604020202020204" pitchFamily="34" charset="0"/>
                              </a:rPr>
                              <m:t>𝑹</m:t>
                            </m:r>
                          </m:e>
                          <m:sup>
                            <m:r>
                              <a:rPr lang="en-US" altLang="zh-CN" sz="2000" b="1" i="1">
                                <a:solidFill>
                                  <a:srgbClr val="FF0000"/>
                                </a:solidFill>
                                <a:latin typeface="Cambria Math" panose="02040503050406030204" pitchFamily="18" charset="0"/>
                                <a:ea typeface="微软雅黑" panose="020B0503020204020204" pitchFamily="34" charset="-122"/>
                                <a:cs typeface="Arial" panose="020B0604020202020204" pitchFamily="34" charset="0"/>
                              </a:rPr>
                              <m:t>𝟐</m:t>
                            </m:r>
                          </m:sup>
                        </m:sSup>
                      </m:num>
                      <m:den>
                        <m:sSub>
                          <m:sSubPr>
                            <m:ctrlPr>
                              <a:rPr lang="en-US" altLang="zh-CN" sz="2000" b="1" i="1">
                                <a:solidFill>
                                  <a:srgbClr val="FF0000"/>
                                </a:solidFill>
                                <a:latin typeface="Cambria Math" panose="02040503050406030204" pitchFamily="18" charset="0"/>
                                <a:ea typeface="微软雅黑" panose="020B0503020204020204" pitchFamily="34" charset="-122"/>
                                <a:cs typeface="Arial" panose="020B0604020202020204" pitchFamily="34" charset="0"/>
                              </a:rPr>
                            </m:ctrlPr>
                          </m:sSubPr>
                          <m:e>
                            <m:r>
                              <a:rPr lang="en-US" altLang="zh-CN" sz="2000" b="1" i="1">
                                <a:solidFill>
                                  <a:srgbClr val="FF0000"/>
                                </a:solidFill>
                                <a:latin typeface="Cambria Math" panose="02040503050406030204" pitchFamily="18" charset="0"/>
                                <a:ea typeface="微软雅黑" panose="020B0503020204020204" pitchFamily="34" charset="-122"/>
                                <a:cs typeface="Arial" panose="020B0604020202020204" pitchFamily="34" charset="0"/>
                              </a:rPr>
                              <m:t>𝜼</m:t>
                            </m:r>
                          </m:e>
                          <m:sub>
                            <m:r>
                              <a:rPr lang="en-US" altLang="zh-CN" sz="2000" b="1" i="1">
                                <a:solidFill>
                                  <a:srgbClr val="FF0000"/>
                                </a:solidFill>
                                <a:latin typeface="Cambria Math" panose="02040503050406030204" pitchFamily="18" charset="0"/>
                                <a:ea typeface="微软雅黑" panose="020B0503020204020204" pitchFamily="34" charset="-122"/>
                                <a:cs typeface="Arial" panose="020B0604020202020204" pitchFamily="34" charset="0"/>
                              </a:rPr>
                              <m:t>𝟎</m:t>
                            </m:r>
                          </m:sub>
                        </m:sSub>
                        <m:d>
                          <m:dPr>
                            <m:ctrlPr>
                              <a:rPr lang="en-US" altLang="zh-CN" sz="2000" b="1" i="1">
                                <a:solidFill>
                                  <a:srgbClr val="FF0000"/>
                                </a:solidFill>
                                <a:latin typeface="Cambria Math" panose="02040503050406030204" pitchFamily="18" charset="0"/>
                                <a:ea typeface="微软雅黑" panose="020B0503020204020204" pitchFamily="34" charset="-122"/>
                                <a:cs typeface="Arial" panose="020B0604020202020204" pitchFamily="34" charset="0"/>
                              </a:rPr>
                            </m:ctrlPr>
                          </m:dPr>
                          <m:e>
                            <m:r>
                              <a:rPr lang="en-US" altLang="zh-CN" sz="2000" b="1" i="1">
                                <a:solidFill>
                                  <a:srgbClr val="FF0000"/>
                                </a:solidFill>
                                <a:latin typeface="Cambria Math" panose="02040503050406030204" pitchFamily="18" charset="0"/>
                                <a:ea typeface="微软雅黑" panose="020B0503020204020204" pitchFamily="34" charset="-122"/>
                                <a:cs typeface="Arial" panose="020B0604020202020204" pitchFamily="34" charset="0"/>
                              </a:rPr>
                              <m:t>𝟏</m:t>
                            </m:r>
                            <m:r>
                              <a:rPr lang="en-US" altLang="zh-CN" sz="2000" b="1">
                                <a:solidFill>
                                  <a:srgbClr val="FF0000"/>
                                </a:solidFill>
                                <a:latin typeface="Cambria Math" panose="02040503050406030204" pitchFamily="18" charset="0"/>
                                <a:ea typeface="微软雅黑" panose="020B0503020204020204" pitchFamily="34" charset="-122"/>
                                <a:cs typeface="Arial" panose="020B0604020202020204" pitchFamily="34" charset="0"/>
                              </a:rPr>
                              <m:t>+</m:t>
                            </m:r>
                            <m:sSup>
                              <m:sSupPr>
                                <m:ctrlPr>
                                  <a:rPr lang="en-US" altLang="zh-CN" sz="2000" b="1" i="1">
                                    <a:solidFill>
                                      <a:srgbClr val="FF0000"/>
                                    </a:solidFill>
                                    <a:latin typeface="Cambria Math" panose="02040503050406030204" pitchFamily="18" charset="0"/>
                                    <a:ea typeface="微软雅黑" panose="020B0503020204020204" pitchFamily="34" charset="-122"/>
                                    <a:cs typeface="Arial" panose="020B0604020202020204" pitchFamily="34" charset="0"/>
                                  </a:rPr>
                                </m:ctrlPr>
                              </m:sSupPr>
                              <m:e>
                                <m:r>
                                  <a:rPr lang="en-US" altLang="zh-CN" sz="2000" b="1" i="1">
                                    <a:solidFill>
                                      <a:srgbClr val="FF0000"/>
                                    </a:solidFill>
                                    <a:latin typeface="Cambria Math" panose="02040503050406030204" pitchFamily="18" charset="0"/>
                                    <a:ea typeface="微软雅黑" panose="020B0503020204020204" pitchFamily="34" charset="-122"/>
                                    <a:cs typeface="Arial" panose="020B0604020202020204" pitchFamily="34" charset="0"/>
                                  </a:rPr>
                                  <m:t>𝑹</m:t>
                                </m:r>
                              </m:e>
                              <m:sup>
                                <m:r>
                                  <a:rPr lang="en-US" altLang="zh-CN" sz="2000" b="1" i="1">
                                    <a:solidFill>
                                      <a:srgbClr val="FF0000"/>
                                    </a:solidFill>
                                    <a:latin typeface="Cambria Math" panose="02040503050406030204" pitchFamily="18" charset="0"/>
                                    <a:ea typeface="微软雅黑" panose="020B0503020204020204" pitchFamily="34" charset="-122"/>
                                    <a:cs typeface="Arial" panose="020B0604020202020204" pitchFamily="34" charset="0"/>
                                  </a:rPr>
                                  <m:t>𝟐</m:t>
                                </m:r>
                              </m:sup>
                            </m:sSup>
                          </m:e>
                        </m:d>
                      </m:den>
                    </m:f>
                  </m:oMath>
                </a14:m>
                <a:r>
                  <a:rPr lang="zh-CN" altLang="en-US" sz="2000" b="1" dirty="0">
                    <a:latin typeface="Arial" panose="020B0604020202020204" pitchFamily="34" charset="0"/>
                    <a:ea typeface="微软雅黑" panose="020B0503020204020204" pitchFamily="34" charset="-122"/>
                    <a:cs typeface="Arial" panose="020B0604020202020204" pitchFamily="34" charset="0"/>
                  </a:rPr>
                  <a:t>，其中</a:t>
                </a:r>
                <a14:m>
                  <m:oMath xmlns:m="http://schemas.openxmlformats.org/officeDocument/2006/math">
                    <m:r>
                      <a:rPr lang="en-US" altLang="zh-CN" sz="2000" b="1">
                        <a:latin typeface="Cambria Math" panose="02040503050406030204" pitchFamily="18" charset="0"/>
                        <a:ea typeface="微软雅黑" panose="020B0503020204020204" pitchFamily="34" charset="-122"/>
                        <a:cs typeface="Arial" panose="020B0604020202020204" pitchFamily="34" charset="0"/>
                      </a:rPr>
                      <m:t>𝑅</m:t>
                    </m:r>
                  </m:oMath>
                </a14:m>
                <a:r>
                  <a:rPr lang="en-US" altLang="zh-CN" sz="2000" b="1" dirty="0">
                    <a:latin typeface="Arial" panose="020B0604020202020204" pitchFamily="34" charset="0"/>
                    <a:ea typeface="微软雅黑" panose="020B0503020204020204" pitchFamily="34" charset="-122"/>
                    <a:cs typeface="Arial" panose="020B0604020202020204" pitchFamily="34" charset="0"/>
                  </a:rPr>
                  <a:t>= </a:t>
                </a:r>
                <a14:m>
                  <m:oMath xmlns:m="http://schemas.openxmlformats.org/officeDocument/2006/math">
                    <m:f>
                      <m:fPr>
                        <m:ctrlPr>
                          <a:rPr lang="zh-CN" altLang="zh-CN" sz="2000" b="1" i="1">
                            <a:latin typeface="Cambria Math" panose="02040503050406030204" pitchFamily="18" charset="0"/>
                            <a:ea typeface="微软雅黑" panose="020B0503020204020204" pitchFamily="34" charset="-122"/>
                            <a:cs typeface="Arial" panose="020B0604020202020204" pitchFamily="34" charset="0"/>
                          </a:rPr>
                        </m:ctrlPr>
                      </m:fPr>
                      <m:num>
                        <m:d>
                          <m:dPr>
                            <m:begChr m:val="|"/>
                            <m:endChr m:val="|"/>
                            <m:ctrlPr>
                              <a:rPr lang="zh-CN" altLang="zh-CN" sz="2000" b="1" i="1">
                                <a:latin typeface="Cambria Math" panose="02040503050406030204" pitchFamily="18" charset="0"/>
                                <a:ea typeface="微软雅黑" panose="020B0503020204020204" pitchFamily="34" charset="-122"/>
                                <a:cs typeface="Arial" panose="020B0604020202020204" pitchFamily="34" charset="0"/>
                              </a:rPr>
                            </m:ctrlPr>
                          </m:dPr>
                          <m:e>
                            <m:sSub>
                              <m:sSubPr>
                                <m:ctrlPr>
                                  <a:rPr lang="en-US" altLang="zh-CN" sz="2000" b="1" i="1">
                                    <a:latin typeface="Cambria Math" panose="02040503050406030204" pitchFamily="18" charset="0"/>
                                    <a:ea typeface="微软雅黑" panose="020B0503020204020204" pitchFamily="34" charset="-122"/>
                                    <a:cs typeface="Arial" panose="020B0604020202020204" pitchFamily="34" charset="0"/>
                                  </a:rPr>
                                </m:ctrlPr>
                              </m:sSubPr>
                              <m:e>
                                <m:r>
                                  <a:rPr lang="en-US" altLang="zh-CN" sz="2000" b="1">
                                    <a:latin typeface="Cambria Math" panose="02040503050406030204" pitchFamily="18" charset="0"/>
                                    <a:ea typeface="微软雅黑" panose="020B0503020204020204" pitchFamily="34" charset="-122"/>
                                    <a:cs typeface="Arial" panose="020B0604020202020204" pitchFamily="34" charset="0"/>
                                  </a:rPr>
                                  <m:t>𝜂</m:t>
                                </m:r>
                              </m:e>
                              <m:sub>
                                <m:r>
                                  <a:rPr lang="en-US" altLang="zh-CN" sz="2000" b="1">
                                    <a:latin typeface="Cambria Math" panose="02040503050406030204" pitchFamily="18" charset="0"/>
                                    <a:ea typeface="微软雅黑" panose="020B0503020204020204" pitchFamily="34" charset="-122"/>
                                    <a:cs typeface="Arial" panose="020B0604020202020204" pitchFamily="34" charset="0"/>
                                  </a:rPr>
                                  <m:t>0</m:t>
                                </m:r>
                              </m:sub>
                            </m:sSub>
                          </m:e>
                        </m:d>
                        <m:sSub>
                          <m:sSubPr>
                            <m:ctrlPr>
                              <a:rPr lang="en-US" altLang="zh-CN" sz="2000" b="1" i="1">
                                <a:latin typeface="Cambria Math" panose="02040503050406030204" pitchFamily="18" charset="0"/>
                                <a:ea typeface="微软雅黑" panose="020B0503020204020204" pitchFamily="34" charset="-122"/>
                                <a:cs typeface="Arial" panose="020B0604020202020204" pitchFamily="34" charset="0"/>
                              </a:rPr>
                            </m:ctrlPr>
                          </m:sSubPr>
                          <m:e>
                            <m:r>
                              <a:rPr lang="en-US" altLang="zh-CN" sz="2000" b="1">
                                <a:latin typeface="Cambria Math" panose="02040503050406030204" pitchFamily="18" charset="0"/>
                                <a:ea typeface="微软雅黑" panose="020B0503020204020204" pitchFamily="34" charset="-122"/>
                                <a:cs typeface="Arial" panose="020B0604020202020204" pitchFamily="34" charset="0"/>
                              </a:rPr>
                              <m:t>𝜎</m:t>
                            </m:r>
                          </m:e>
                          <m:sub>
                            <m:r>
                              <a:rPr lang="en-US" altLang="zh-CN" sz="2000" b="1">
                                <a:latin typeface="Cambria Math" panose="02040503050406030204" pitchFamily="18" charset="0"/>
                                <a:ea typeface="微软雅黑" panose="020B0503020204020204" pitchFamily="34" charset="-122"/>
                                <a:cs typeface="Arial" panose="020B0604020202020204" pitchFamily="34" charset="0"/>
                              </a:rPr>
                              <m:t>𝛿</m:t>
                            </m:r>
                            <m:r>
                              <a:rPr lang="en-US" altLang="zh-CN" sz="2000" b="1">
                                <a:latin typeface="Cambria Math" panose="02040503050406030204" pitchFamily="18" charset="0"/>
                                <a:ea typeface="微软雅黑" panose="020B0503020204020204" pitchFamily="34" charset="-122"/>
                                <a:cs typeface="Arial" panose="020B0604020202020204" pitchFamily="34" charset="0"/>
                              </a:rPr>
                              <m:t>0</m:t>
                            </m:r>
                          </m:sub>
                        </m:sSub>
                      </m:num>
                      <m:den>
                        <m:sSub>
                          <m:sSubPr>
                            <m:ctrlPr>
                              <a:rPr lang="en-US" altLang="zh-CN" sz="2000" b="1" i="1">
                                <a:latin typeface="Cambria Math" panose="02040503050406030204" pitchFamily="18" charset="0"/>
                                <a:ea typeface="微软雅黑" panose="020B0503020204020204" pitchFamily="34" charset="-122"/>
                                <a:cs typeface="Arial" panose="020B0604020202020204" pitchFamily="34" charset="0"/>
                              </a:rPr>
                            </m:ctrlPr>
                          </m:sSubPr>
                          <m:e>
                            <m:r>
                              <a:rPr lang="en-US" altLang="zh-CN" sz="2000" b="1">
                                <a:latin typeface="Cambria Math" panose="02040503050406030204" pitchFamily="18" charset="0"/>
                                <a:ea typeface="微软雅黑" panose="020B0503020204020204" pitchFamily="34" charset="-122"/>
                                <a:cs typeface="Arial" panose="020B0604020202020204" pitchFamily="34" charset="0"/>
                              </a:rPr>
                              <m:t>𝜎</m:t>
                            </m:r>
                          </m:e>
                          <m:sub>
                            <m:r>
                              <a:rPr lang="en-US" altLang="zh-CN" sz="2000" b="1">
                                <a:latin typeface="Cambria Math" panose="02040503050406030204" pitchFamily="18" charset="0"/>
                                <a:ea typeface="微软雅黑" panose="020B0503020204020204" pitchFamily="34" charset="-122"/>
                                <a:cs typeface="Arial" panose="020B0604020202020204" pitchFamily="34" charset="0"/>
                              </a:rPr>
                              <m:t>𝑥</m:t>
                            </m:r>
                            <m:r>
                              <a:rPr lang="en-US" altLang="zh-CN" sz="2000" b="1">
                                <a:latin typeface="Cambria Math" panose="02040503050406030204" pitchFamily="18" charset="0"/>
                                <a:ea typeface="微软雅黑" panose="020B0503020204020204" pitchFamily="34" charset="-122"/>
                                <a:cs typeface="Arial" panose="020B0604020202020204" pitchFamily="34" charset="0"/>
                              </a:rPr>
                              <m:t>0</m:t>
                            </m:r>
                          </m:sub>
                        </m:sSub>
                      </m:den>
                    </m:f>
                  </m:oMath>
                </a14:m>
                <a:endParaRPr lang="en-US" altLang="zh-CN" sz="2000" b="1" dirty="0">
                  <a:latin typeface="Arial" panose="020B0604020202020204" pitchFamily="34" charset="0"/>
                  <a:ea typeface="微软雅黑" panose="020B0503020204020204" pitchFamily="34" charset="-122"/>
                  <a:cs typeface="Arial" panose="020B0604020202020204" pitchFamily="34" charset="0"/>
                </a:endParaRPr>
              </a:p>
            </p:txBody>
          </p:sp>
        </mc:Choice>
        <mc:Fallback xmlns="">
          <p:sp>
            <p:nvSpPr>
              <p:cNvPr id="28" name="文本框 27">
                <a:extLst>
                  <a:ext uri="{FF2B5EF4-FFF2-40B4-BE49-F238E27FC236}">
                    <a16:creationId xmlns:a16="http://schemas.microsoft.com/office/drawing/2014/main" id="{02326B9D-F7F9-448A-AFAF-C078484404D3}"/>
                  </a:ext>
                </a:extLst>
              </p:cNvPr>
              <p:cNvSpPr txBox="1">
                <a:spLocks noRot="1" noChangeAspect="1" noMove="1" noResize="1" noEditPoints="1" noAdjustHandles="1" noChangeArrowheads="1" noChangeShapeType="1" noTextEdit="1"/>
              </p:cNvSpPr>
              <p:nvPr/>
            </p:nvSpPr>
            <p:spPr>
              <a:xfrm>
                <a:off x="386647" y="4352026"/>
                <a:ext cx="10966090" cy="1339149"/>
              </a:xfrm>
              <a:prstGeom prst="rect">
                <a:avLst/>
              </a:prstGeom>
              <a:blipFill>
                <a:blip r:embed="rId11"/>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0" name="文本框 29">
                <a:extLst>
                  <a:ext uri="{FF2B5EF4-FFF2-40B4-BE49-F238E27FC236}">
                    <a16:creationId xmlns:a16="http://schemas.microsoft.com/office/drawing/2014/main" id="{E88C6044-79A3-4FD6-9566-E1ED6EF486E1}"/>
                  </a:ext>
                </a:extLst>
              </p:cNvPr>
              <p:cNvSpPr txBox="1"/>
              <p:nvPr/>
            </p:nvSpPr>
            <p:spPr>
              <a:xfrm>
                <a:off x="486228" y="5828222"/>
                <a:ext cx="11625537" cy="616900"/>
              </a:xfrm>
              <a:prstGeom prst="rect">
                <a:avLst/>
              </a:prstGeom>
              <a:noFill/>
            </p:spPr>
            <p:txBody>
              <a:bodyPr wrap="square">
                <a:spAutoFit/>
              </a:bodyPr>
              <a:lstStyle/>
              <a:p>
                <a:r>
                  <a:rPr lang="zh-CN" altLang="en-US" sz="2000" b="1" dirty="0">
                    <a:latin typeface="Arial" panose="020B0604020202020204" pitchFamily="34" charset="0"/>
                    <a:ea typeface="微软雅黑" panose="020B0503020204020204" pitchFamily="34" charset="-122"/>
                    <a:cs typeface="Arial" panose="020B0604020202020204" pitchFamily="34" charset="0"/>
                  </a:rPr>
                  <a:t>代入</a:t>
                </a:r>
                <a14:m>
                  <m:oMath xmlns:m="http://schemas.openxmlformats.org/officeDocument/2006/math">
                    <m:sSub>
                      <m:sSubPr>
                        <m:ctrlPr>
                          <a:rPr lang="en-US" altLang="zh-CN" sz="2000" b="1" i="1" smtClean="0">
                            <a:solidFill>
                              <a:schemeClr val="tx1"/>
                            </a:solidFill>
                            <a:latin typeface="Cambria Math" panose="02040503050406030204" pitchFamily="18" charset="0"/>
                            <a:ea typeface="微软雅黑" panose="020B0503020204020204" pitchFamily="34" charset="-122"/>
                            <a:cs typeface="Arial" panose="020B0604020202020204" pitchFamily="34" charset="0"/>
                          </a:rPr>
                        </m:ctrlPr>
                      </m:sSubPr>
                      <m:e>
                        <m:r>
                          <a:rPr lang="en-US" altLang="zh-CN" sz="2000" b="1" i="1">
                            <a:solidFill>
                              <a:schemeClr val="tx1"/>
                            </a:solidFill>
                            <a:latin typeface="Cambria Math" panose="02040503050406030204" pitchFamily="18" charset="0"/>
                            <a:ea typeface="微软雅黑" panose="020B0503020204020204" pitchFamily="34" charset="-122"/>
                            <a:cs typeface="Arial" panose="020B0604020202020204" pitchFamily="34" charset="0"/>
                          </a:rPr>
                          <m:t>𝒌</m:t>
                        </m:r>
                      </m:e>
                      <m:sub>
                        <m:r>
                          <a:rPr lang="en-US" altLang="zh-CN" sz="2000" b="1" i="1">
                            <a:solidFill>
                              <a:schemeClr val="tx1"/>
                            </a:solidFill>
                            <a:latin typeface="Cambria Math" panose="02040503050406030204" pitchFamily="18" charset="0"/>
                            <a:ea typeface="微软雅黑" panose="020B0503020204020204" pitchFamily="34" charset="-122"/>
                            <a:cs typeface="Arial" panose="020B0604020202020204" pitchFamily="34" charset="0"/>
                          </a:rPr>
                          <m:t>𝒐𝒑𝒕</m:t>
                        </m:r>
                      </m:sub>
                    </m:sSub>
                  </m:oMath>
                </a14:m>
                <a:r>
                  <a:rPr lang="zh-CN" altLang="en-US" sz="2000" b="1" dirty="0">
                    <a:latin typeface="Arial" panose="020B0604020202020204" pitchFamily="34" charset="0"/>
                    <a:ea typeface="微软雅黑" panose="020B0503020204020204" pitchFamily="34" charset="-122"/>
                    <a:cs typeface="Arial" panose="020B0604020202020204" pitchFamily="34" charset="0"/>
                  </a:rPr>
                  <a:t>有：</a:t>
                </a:r>
                <a14:m>
                  <m:oMath xmlns:m="http://schemas.openxmlformats.org/officeDocument/2006/math">
                    <m:sSub>
                      <m:sSubPr>
                        <m:ctrlPr>
                          <a:rPr lang="en-US" altLang="zh-CN" sz="2000" b="1" i="1" smtClean="0">
                            <a:solidFill>
                              <a:srgbClr val="FF0000"/>
                            </a:solidFill>
                            <a:latin typeface="Cambria Math" panose="02040503050406030204" pitchFamily="18" charset="0"/>
                            <a:ea typeface="微软雅黑" panose="020B0503020204020204" pitchFamily="34" charset="-122"/>
                            <a:cs typeface="Arial" panose="020B0604020202020204" pitchFamily="34" charset="0"/>
                          </a:rPr>
                        </m:ctrlPr>
                      </m:sSubPr>
                      <m:e>
                        <m:r>
                          <a:rPr lang="en-US" altLang="zh-CN" sz="2000" b="1" i="1">
                            <a:solidFill>
                              <a:srgbClr val="FF0000"/>
                            </a:solidFill>
                            <a:latin typeface="Cambria Math" panose="02040503050406030204" pitchFamily="18" charset="0"/>
                            <a:ea typeface="微软雅黑" panose="020B0503020204020204" pitchFamily="34" charset="-122"/>
                            <a:cs typeface="Arial" panose="020B0604020202020204" pitchFamily="34" charset="0"/>
                          </a:rPr>
                          <m:t>𝛔</m:t>
                        </m:r>
                      </m:e>
                      <m:sub>
                        <m:r>
                          <a:rPr lang="en-US" altLang="zh-CN" sz="2000" b="1" i="1">
                            <a:solidFill>
                              <a:srgbClr val="FF0000"/>
                            </a:solidFill>
                            <a:latin typeface="Cambria Math" panose="02040503050406030204" pitchFamily="18" charset="0"/>
                            <a:ea typeface="微软雅黑" panose="020B0503020204020204" pitchFamily="34" charset="-122"/>
                            <a:cs typeface="Arial" panose="020B0604020202020204" pitchFamily="34" charset="0"/>
                          </a:rPr>
                          <m:t>𝛅</m:t>
                        </m:r>
                        <m:r>
                          <a:rPr lang="en-US" altLang="zh-CN" sz="2000" b="1" i="1">
                            <a:solidFill>
                              <a:srgbClr val="FF0000"/>
                            </a:solidFill>
                            <a:latin typeface="Cambria Math" panose="02040503050406030204" pitchFamily="18" charset="0"/>
                            <a:ea typeface="微软雅黑" panose="020B0503020204020204" pitchFamily="34" charset="-122"/>
                            <a:cs typeface="Arial" panose="020B0604020202020204" pitchFamily="34" charset="0"/>
                          </a:rPr>
                          <m:t>𝟏</m:t>
                        </m:r>
                      </m:sub>
                    </m:sSub>
                    <m:r>
                      <a:rPr lang="en-US" altLang="zh-CN" sz="2000" b="1">
                        <a:solidFill>
                          <a:srgbClr val="FF0000"/>
                        </a:solidFill>
                        <a:latin typeface="Cambria Math" panose="02040503050406030204" pitchFamily="18" charset="0"/>
                        <a:ea typeface="微软雅黑" panose="020B0503020204020204" pitchFamily="34" charset="-122"/>
                        <a:cs typeface="Arial" panose="020B0604020202020204" pitchFamily="34" charset="0"/>
                      </a:rPr>
                      <m:t>=</m:t>
                    </m:r>
                    <m:f>
                      <m:fPr>
                        <m:ctrlPr>
                          <a:rPr lang="zh-CN" altLang="zh-CN" sz="2000" b="1" i="1">
                            <a:solidFill>
                              <a:srgbClr val="FF0000"/>
                            </a:solidFill>
                            <a:latin typeface="Cambria Math" panose="02040503050406030204" pitchFamily="18" charset="0"/>
                            <a:ea typeface="微软雅黑" panose="020B0503020204020204" pitchFamily="34" charset="-122"/>
                            <a:cs typeface="Arial" panose="020B0604020202020204" pitchFamily="34" charset="0"/>
                          </a:rPr>
                        </m:ctrlPr>
                      </m:fPr>
                      <m:num>
                        <m:sSub>
                          <m:sSubPr>
                            <m:ctrlPr>
                              <a:rPr lang="en-US" altLang="zh-CN" sz="2000" b="1" i="1">
                                <a:solidFill>
                                  <a:srgbClr val="FF0000"/>
                                </a:solidFill>
                                <a:latin typeface="Cambria Math" panose="02040503050406030204" pitchFamily="18" charset="0"/>
                                <a:ea typeface="微软雅黑" panose="020B0503020204020204" pitchFamily="34" charset="-122"/>
                                <a:cs typeface="Arial" panose="020B0604020202020204" pitchFamily="34" charset="0"/>
                              </a:rPr>
                            </m:ctrlPr>
                          </m:sSubPr>
                          <m:e>
                            <m:r>
                              <a:rPr lang="en-US" altLang="zh-CN" sz="2000" b="1" i="1">
                                <a:solidFill>
                                  <a:srgbClr val="FF0000"/>
                                </a:solidFill>
                                <a:latin typeface="Cambria Math" panose="02040503050406030204" pitchFamily="18" charset="0"/>
                                <a:ea typeface="微软雅黑" panose="020B0503020204020204" pitchFamily="34" charset="-122"/>
                                <a:cs typeface="Arial" panose="020B0604020202020204" pitchFamily="34" charset="0"/>
                              </a:rPr>
                              <m:t>𝝈</m:t>
                            </m:r>
                          </m:e>
                          <m:sub>
                            <m:r>
                              <a:rPr lang="en-US" altLang="zh-CN" sz="2000" b="1" i="1">
                                <a:solidFill>
                                  <a:srgbClr val="FF0000"/>
                                </a:solidFill>
                                <a:latin typeface="Cambria Math" panose="02040503050406030204" pitchFamily="18" charset="0"/>
                                <a:ea typeface="微软雅黑" panose="020B0503020204020204" pitchFamily="34" charset="-122"/>
                                <a:cs typeface="Arial" panose="020B0604020202020204" pitchFamily="34" charset="0"/>
                              </a:rPr>
                              <m:t>𝜹</m:t>
                            </m:r>
                            <m:r>
                              <a:rPr lang="en-US" altLang="zh-CN" sz="2000" b="1" i="1">
                                <a:solidFill>
                                  <a:srgbClr val="FF0000"/>
                                </a:solidFill>
                                <a:latin typeface="Cambria Math" panose="02040503050406030204" pitchFamily="18" charset="0"/>
                                <a:ea typeface="微软雅黑" panose="020B0503020204020204" pitchFamily="34" charset="-122"/>
                                <a:cs typeface="Arial" panose="020B0604020202020204" pitchFamily="34" charset="0"/>
                              </a:rPr>
                              <m:t>𝟎</m:t>
                            </m:r>
                          </m:sub>
                        </m:sSub>
                      </m:num>
                      <m:den>
                        <m:rad>
                          <m:radPr>
                            <m:degHide m:val="on"/>
                            <m:ctrlPr>
                              <a:rPr lang="zh-CN" altLang="zh-CN" sz="2000" b="1" i="1">
                                <a:solidFill>
                                  <a:srgbClr val="FF0000"/>
                                </a:solidFill>
                                <a:latin typeface="Cambria Math" panose="02040503050406030204" pitchFamily="18" charset="0"/>
                                <a:ea typeface="微软雅黑" panose="020B0503020204020204" pitchFamily="34" charset="-122"/>
                                <a:cs typeface="Arial" panose="020B0604020202020204" pitchFamily="34" charset="0"/>
                              </a:rPr>
                            </m:ctrlPr>
                          </m:radPr>
                          <m:deg/>
                          <m:e>
                            <m:r>
                              <a:rPr lang="en-US" altLang="zh-CN" sz="2000" b="1" i="1">
                                <a:solidFill>
                                  <a:srgbClr val="FF0000"/>
                                </a:solidFill>
                                <a:latin typeface="Cambria Math" panose="02040503050406030204" pitchFamily="18" charset="0"/>
                                <a:ea typeface="微软雅黑" panose="020B0503020204020204" pitchFamily="34" charset="-122"/>
                                <a:cs typeface="Arial" panose="020B0604020202020204" pitchFamily="34" charset="0"/>
                              </a:rPr>
                              <m:t>𝟏</m:t>
                            </m:r>
                            <m:r>
                              <a:rPr lang="en-US" altLang="zh-CN" sz="2000" b="1">
                                <a:solidFill>
                                  <a:srgbClr val="FF0000"/>
                                </a:solidFill>
                                <a:latin typeface="Cambria Math" panose="02040503050406030204" pitchFamily="18" charset="0"/>
                                <a:ea typeface="微软雅黑" panose="020B0503020204020204" pitchFamily="34" charset="-122"/>
                                <a:cs typeface="Arial" panose="020B0604020202020204" pitchFamily="34" charset="0"/>
                              </a:rPr>
                              <m:t>+</m:t>
                            </m:r>
                            <m:sSup>
                              <m:sSupPr>
                                <m:ctrlPr>
                                  <a:rPr lang="en-US" altLang="zh-CN" sz="2000" b="1" i="1">
                                    <a:solidFill>
                                      <a:srgbClr val="FF0000"/>
                                    </a:solidFill>
                                    <a:latin typeface="Cambria Math" panose="02040503050406030204" pitchFamily="18" charset="0"/>
                                    <a:ea typeface="微软雅黑" panose="020B0503020204020204" pitchFamily="34" charset="-122"/>
                                    <a:cs typeface="Arial" panose="020B0604020202020204" pitchFamily="34" charset="0"/>
                                  </a:rPr>
                                </m:ctrlPr>
                              </m:sSupPr>
                              <m:e>
                                <m:r>
                                  <a:rPr lang="en-US" altLang="zh-CN" sz="2000" b="1" i="1">
                                    <a:solidFill>
                                      <a:srgbClr val="FF0000"/>
                                    </a:solidFill>
                                    <a:latin typeface="Cambria Math" panose="02040503050406030204" pitchFamily="18" charset="0"/>
                                    <a:ea typeface="微软雅黑" panose="020B0503020204020204" pitchFamily="34" charset="-122"/>
                                    <a:cs typeface="Arial" panose="020B0604020202020204" pitchFamily="34" charset="0"/>
                                  </a:rPr>
                                  <m:t>𝑹</m:t>
                                </m:r>
                              </m:e>
                              <m:sup>
                                <m:r>
                                  <a:rPr lang="en-US" altLang="zh-CN" sz="2000" b="1" i="1">
                                    <a:solidFill>
                                      <a:srgbClr val="FF0000"/>
                                    </a:solidFill>
                                    <a:latin typeface="Cambria Math" panose="02040503050406030204" pitchFamily="18" charset="0"/>
                                    <a:ea typeface="微软雅黑" panose="020B0503020204020204" pitchFamily="34" charset="-122"/>
                                    <a:cs typeface="Arial" panose="020B0604020202020204" pitchFamily="34" charset="0"/>
                                  </a:rPr>
                                  <m:t>𝟐</m:t>
                                </m:r>
                              </m:sup>
                            </m:sSup>
                          </m:e>
                        </m:rad>
                      </m:den>
                    </m:f>
                    <m:r>
                      <a:rPr lang="en-US" altLang="zh-CN" sz="2000" b="1">
                        <a:solidFill>
                          <a:srgbClr val="FF0000"/>
                        </a:solidFill>
                        <a:latin typeface="Cambria Math" panose="02040503050406030204" pitchFamily="18" charset="0"/>
                        <a:ea typeface="微软雅黑" panose="020B0503020204020204" pitchFamily="34" charset="-122"/>
                        <a:cs typeface="Arial" panose="020B0604020202020204" pitchFamily="34" charset="0"/>
                      </a:rPr>
                      <m:t>,  </m:t>
                    </m:r>
                    <m:sSub>
                      <m:sSubPr>
                        <m:ctrlPr>
                          <a:rPr lang="zh-CN" altLang="zh-CN" sz="2000" b="1" i="1">
                            <a:solidFill>
                              <a:srgbClr val="FF0000"/>
                            </a:solidFill>
                            <a:latin typeface="Cambria Math" panose="02040503050406030204" pitchFamily="18" charset="0"/>
                            <a:ea typeface="微软雅黑" panose="020B0503020204020204" pitchFamily="34" charset="-122"/>
                            <a:cs typeface="Arial" panose="020B0604020202020204" pitchFamily="34" charset="0"/>
                          </a:rPr>
                        </m:ctrlPr>
                      </m:sSubPr>
                      <m:e>
                        <m:sSub>
                          <m:sSubPr>
                            <m:ctrlPr>
                              <a:rPr lang="en-US" altLang="zh-CN" sz="2000" b="1" i="1">
                                <a:solidFill>
                                  <a:srgbClr val="FF0000"/>
                                </a:solidFill>
                                <a:latin typeface="Cambria Math" panose="02040503050406030204" pitchFamily="18" charset="0"/>
                                <a:ea typeface="微软雅黑" panose="020B0503020204020204" pitchFamily="34" charset="-122"/>
                                <a:cs typeface="Arial" panose="020B0604020202020204" pitchFamily="34" charset="0"/>
                              </a:rPr>
                            </m:ctrlPr>
                          </m:sSubPr>
                          <m:e>
                            <m:r>
                              <a:rPr lang="en-US" altLang="zh-CN" sz="2000" b="1" i="1">
                                <a:solidFill>
                                  <a:srgbClr val="FF0000"/>
                                </a:solidFill>
                                <a:latin typeface="Cambria Math" panose="02040503050406030204" pitchFamily="18" charset="0"/>
                                <a:ea typeface="微软雅黑" panose="020B0503020204020204" pitchFamily="34" charset="-122"/>
                                <a:cs typeface="Arial" panose="020B0604020202020204" pitchFamily="34" charset="0"/>
                              </a:rPr>
                              <m:t>𝝐</m:t>
                            </m:r>
                          </m:e>
                          <m:sub>
                            <m:r>
                              <a:rPr lang="en-US" altLang="zh-CN" sz="2000" b="1" i="1">
                                <a:solidFill>
                                  <a:srgbClr val="FF0000"/>
                                </a:solidFill>
                                <a:latin typeface="Cambria Math" panose="02040503050406030204" pitchFamily="18" charset="0"/>
                                <a:ea typeface="微软雅黑" panose="020B0503020204020204" pitchFamily="34" charset="-122"/>
                                <a:cs typeface="Arial" panose="020B0604020202020204" pitchFamily="34" charset="0"/>
                              </a:rPr>
                              <m:t>𝟏</m:t>
                            </m:r>
                          </m:sub>
                        </m:sSub>
                        <m:r>
                          <a:rPr lang="en-US" altLang="zh-CN" sz="2000" b="1">
                            <a:solidFill>
                              <a:srgbClr val="FF0000"/>
                            </a:solidFill>
                            <a:latin typeface="Cambria Math" panose="02040503050406030204" pitchFamily="18" charset="0"/>
                            <a:ea typeface="微软雅黑" panose="020B0503020204020204" pitchFamily="34" charset="-122"/>
                            <a:cs typeface="Arial" panose="020B0604020202020204" pitchFamily="34" charset="0"/>
                          </a:rPr>
                          <m:t>=</m:t>
                        </m:r>
                        <m:r>
                          <a:rPr lang="en-US" altLang="zh-CN" sz="2000" b="1" i="1">
                            <a:solidFill>
                              <a:srgbClr val="FF0000"/>
                            </a:solidFill>
                            <a:latin typeface="Cambria Math" panose="02040503050406030204" pitchFamily="18" charset="0"/>
                            <a:ea typeface="微软雅黑" panose="020B0503020204020204" pitchFamily="34" charset="-122"/>
                            <a:cs typeface="Arial" panose="020B0604020202020204" pitchFamily="34" charset="0"/>
                          </a:rPr>
                          <m:t>𝝐</m:t>
                        </m:r>
                      </m:e>
                      <m:sub>
                        <m:r>
                          <a:rPr lang="en-US" altLang="zh-CN" sz="2000" b="1" i="1">
                            <a:solidFill>
                              <a:srgbClr val="FF0000"/>
                            </a:solidFill>
                            <a:latin typeface="Cambria Math" panose="02040503050406030204" pitchFamily="18" charset="0"/>
                            <a:ea typeface="微软雅黑" panose="020B0503020204020204" pitchFamily="34" charset="-122"/>
                            <a:cs typeface="Arial" panose="020B0604020202020204" pitchFamily="34" charset="0"/>
                          </a:rPr>
                          <m:t>𝟎</m:t>
                        </m:r>
                      </m:sub>
                    </m:sSub>
                    <m:rad>
                      <m:radPr>
                        <m:degHide m:val="on"/>
                        <m:ctrlPr>
                          <a:rPr lang="zh-CN" altLang="zh-CN" sz="2000" b="1" i="1">
                            <a:solidFill>
                              <a:srgbClr val="FF0000"/>
                            </a:solidFill>
                            <a:latin typeface="Cambria Math" panose="02040503050406030204" pitchFamily="18" charset="0"/>
                            <a:ea typeface="微软雅黑" panose="020B0503020204020204" pitchFamily="34" charset="-122"/>
                            <a:cs typeface="Arial" panose="020B0604020202020204" pitchFamily="34" charset="0"/>
                          </a:rPr>
                        </m:ctrlPr>
                      </m:radPr>
                      <m:deg/>
                      <m:e>
                        <m:r>
                          <a:rPr lang="en-US" altLang="zh-CN" sz="2000" b="1" i="1">
                            <a:solidFill>
                              <a:srgbClr val="FF0000"/>
                            </a:solidFill>
                            <a:latin typeface="Cambria Math" panose="02040503050406030204" pitchFamily="18" charset="0"/>
                            <a:ea typeface="微软雅黑" panose="020B0503020204020204" pitchFamily="34" charset="-122"/>
                            <a:cs typeface="Arial" panose="020B0604020202020204" pitchFamily="34" charset="0"/>
                          </a:rPr>
                          <m:t>𝟏</m:t>
                        </m:r>
                        <m:r>
                          <a:rPr lang="en-US" altLang="zh-CN" sz="2000" b="1">
                            <a:solidFill>
                              <a:srgbClr val="FF0000"/>
                            </a:solidFill>
                            <a:latin typeface="Cambria Math" panose="02040503050406030204" pitchFamily="18" charset="0"/>
                            <a:ea typeface="微软雅黑" panose="020B0503020204020204" pitchFamily="34" charset="-122"/>
                            <a:cs typeface="Arial" panose="020B0604020202020204" pitchFamily="34" charset="0"/>
                          </a:rPr>
                          <m:t>+</m:t>
                        </m:r>
                        <m:sSup>
                          <m:sSupPr>
                            <m:ctrlPr>
                              <a:rPr lang="en-US" altLang="zh-CN" sz="2000" b="1" i="1">
                                <a:solidFill>
                                  <a:srgbClr val="FF0000"/>
                                </a:solidFill>
                                <a:latin typeface="Cambria Math" panose="02040503050406030204" pitchFamily="18" charset="0"/>
                                <a:ea typeface="微软雅黑" panose="020B0503020204020204" pitchFamily="34" charset="-122"/>
                                <a:cs typeface="Arial" panose="020B0604020202020204" pitchFamily="34" charset="0"/>
                              </a:rPr>
                            </m:ctrlPr>
                          </m:sSupPr>
                          <m:e>
                            <m:r>
                              <a:rPr lang="en-US" altLang="zh-CN" sz="2000" b="1" i="1">
                                <a:solidFill>
                                  <a:srgbClr val="FF0000"/>
                                </a:solidFill>
                                <a:latin typeface="Cambria Math" panose="02040503050406030204" pitchFamily="18" charset="0"/>
                                <a:ea typeface="微软雅黑" panose="020B0503020204020204" pitchFamily="34" charset="-122"/>
                                <a:cs typeface="Arial" panose="020B0604020202020204" pitchFamily="34" charset="0"/>
                              </a:rPr>
                              <m:t>𝑹</m:t>
                            </m:r>
                          </m:e>
                          <m:sup>
                            <m:r>
                              <a:rPr lang="en-US" altLang="zh-CN" sz="2000" b="1" i="1">
                                <a:solidFill>
                                  <a:srgbClr val="FF0000"/>
                                </a:solidFill>
                                <a:latin typeface="Cambria Math" panose="02040503050406030204" pitchFamily="18" charset="0"/>
                                <a:ea typeface="微软雅黑" panose="020B0503020204020204" pitchFamily="34" charset="-122"/>
                                <a:cs typeface="Arial" panose="020B0604020202020204" pitchFamily="34" charset="0"/>
                              </a:rPr>
                              <m:t>𝟐</m:t>
                            </m:r>
                          </m:sup>
                        </m:sSup>
                      </m:e>
                    </m:rad>
                    <m:r>
                      <a:rPr lang="en-US" altLang="zh-CN" sz="2000" b="1">
                        <a:solidFill>
                          <a:srgbClr val="FF0000"/>
                        </a:solidFill>
                        <a:latin typeface="Cambria Math" panose="02040503050406030204" pitchFamily="18" charset="0"/>
                        <a:ea typeface="微软雅黑" panose="020B0503020204020204" pitchFamily="34" charset="-122"/>
                        <a:cs typeface="Arial" panose="020B0604020202020204" pitchFamily="34" charset="0"/>
                      </a:rPr>
                      <m:t>,  </m:t>
                    </m:r>
                    <m:sSub>
                      <m:sSubPr>
                        <m:ctrlPr>
                          <a:rPr lang="en-US" altLang="zh-CN" sz="2000" b="1" i="1">
                            <a:solidFill>
                              <a:srgbClr val="FF0000"/>
                            </a:solidFill>
                            <a:latin typeface="Cambria Math" panose="02040503050406030204" pitchFamily="18" charset="0"/>
                            <a:ea typeface="微软雅黑" panose="020B0503020204020204" pitchFamily="34" charset="-122"/>
                            <a:cs typeface="Arial" panose="020B0604020202020204" pitchFamily="34" charset="0"/>
                          </a:rPr>
                        </m:ctrlPr>
                      </m:sSubPr>
                      <m:e>
                        <m:r>
                          <a:rPr lang="en-US" altLang="zh-CN" sz="2000" b="1" i="1">
                            <a:solidFill>
                              <a:srgbClr val="FF0000"/>
                            </a:solidFill>
                            <a:latin typeface="Cambria Math" panose="02040503050406030204" pitchFamily="18" charset="0"/>
                            <a:ea typeface="微软雅黑" panose="020B0503020204020204" pitchFamily="34" charset="-122"/>
                            <a:cs typeface="Arial" panose="020B0604020202020204" pitchFamily="34" charset="0"/>
                          </a:rPr>
                          <m:t>𝜷</m:t>
                        </m:r>
                      </m:e>
                      <m:sub>
                        <m:r>
                          <a:rPr lang="en-US" altLang="zh-CN" sz="2000" b="1" i="1">
                            <a:solidFill>
                              <a:srgbClr val="FF0000"/>
                            </a:solidFill>
                            <a:latin typeface="Cambria Math" panose="02040503050406030204" pitchFamily="18" charset="0"/>
                            <a:ea typeface="微软雅黑" panose="020B0503020204020204" pitchFamily="34" charset="-122"/>
                            <a:cs typeface="Arial" panose="020B0604020202020204" pitchFamily="34" charset="0"/>
                          </a:rPr>
                          <m:t>𝟏</m:t>
                        </m:r>
                      </m:sub>
                    </m:sSub>
                    <m:r>
                      <a:rPr lang="en-US" altLang="zh-CN" sz="2000" b="1">
                        <a:solidFill>
                          <a:srgbClr val="FF0000"/>
                        </a:solidFill>
                        <a:latin typeface="Cambria Math" panose="02040503050406030204" pitchFamily="18" charset="0"/>
                        <a:ea typeface="微软雅黑" panose="020B0503020204020204" pitchFamily="34" charset="-122"/>
                        <a:cs typeface="Arial" panose="020B0604020202020204" pitchFamily="34" charset="0"/>
                      </a:rPr>
                      <m:t>=</m:t>
                    </m:r>
                    <m:sSub>
                      <m:sSubPr>
                        <m:ctrlPr>
                          <a:rPr lang="en-US" altLang="zh-CN" sz="2000" b="1" i="1">
                            <a:solidFill>
                              <a:srgbClr val="FF0000"/>
                            </a:solidFill>
                            <a:latin typeface="Cambria Math" panose="02040503050406030204" pitchFamily="18" charset="0"/>
                            <a:ea typeface="微软雅黑" panose="020B0503020204020204" pitchFamily="34" charset="-122"/>
                            <a:cs typeface="Arial" panose="020B0604020202020204" pitchFamily="34" charset="0"/>
                          </a:rPr>
                        </m:ctrlPr>
                      </m:sSubPr>
                      <m:e>
                        <m:r>
                          <a:rPr lang="en-US" altLang="zh-CN" sz="2000" b="1" i="1">
                            <a:solidFill>
                              <a:srgbClr val="FF0000"/>
                            </a:solidFill>
                            <a:latin typeface="Cambria Math" panose="02040503050406030204" pitchFamily="18" charset="0"/>
                            <a:ea typeface="微软雅黑" panose="020B0503020204020204" pitchFamily="34" charset="-122"/>
                            <a:cs typeface="Arial" panose="020B0604020202020204" pitchFamily="34" charset="0"/>
                          </a:rPr>
                          <m:t>𝜷</m:t>
                        </m:r>
                      </m:e>
                      <m:sub>
                        <m:r>
                          <a:rPr lang="en-US" altLang="zh-CN" sz="2000" b="1" i="1">
                            <a:solidFill>
                              <a:srgbClr val="FF0000"/>
                            </a:solidFill>
                            <a:latin typeface="Cambria Math" panose="02040503050406030204" pitchFamily="18" charset="0"/>
                            <a:ea typeface="微软雅黑" panose="020B0503020204020204" pitchFamily="34" charset="-122"/>
                            <a:cs typeface="Arial" panose="020B0604020202020204" pitchFamily="34" charset="0"/>
                          </a:rPr>
                          <m:t>𝟎</m:t>
                        </m:r>
                      </m:sub>
                    </m:sSub>
                    <m:rad>
                      <m:radPr>
                        <m:degHide m:val="on"/>
                        <m:ctrlPr>
                          <a:rPr lang="zh-CN" altLang="zh-CN" sz="2000" b="1" i="1">
                            <a:solidFill>
                              <a:srgbClr val="FF0000"/>
                            </a:solidFill>
                            <a:latin typeface="Cambria Math" panose="02040503050406030204" pitchFamily="18" charset="0"/>
                            <a:ea typeface="微软雅黑" panose="020B0503020204020204" pitchFamily="34" charset="-122"/>
                            <a:cs typeface="Arial" panose="020B0604020202020204" pitchFamily="34" charset="0"/>
                          </a:rPr>
                        </m:ctrlPr>
                      </m:radPr>
                      <m:deg/>
                      <m:e>
                        <m:r>
                          <a:rPr lang="en-US" altLang="zh-CN" sz="2000" b="1" i="1">
                            <a:solidFill>
                              <a:srgbClr val="FF0000"/>
                            </a:solidFill>
                            <a:latin typeface="Cambria Math" panose="02040503050406030204" pitchFamily="18" charset="0"/>
                            <a:ea typeface="微软雅黑" panose="020B0503020204020204" pitchFamily="34" charset="-122"/>
                            <a:cs typeface="Arial" panose="020B0604020202020204" pitchFamily="34" charset="0"/>
                          </a:rPr>
                          <m:t>𝟏</m:t>
                        </m:r>
                        <m:r>
                          <a:rPr lang="en-US" altLang="zh-CN" sz="2000" b="1">
                            <a:solidFill>
                              <a:srgbClr val="FF0000"/>
                            </a:solidFill>
                            <a:latin typeface="Cambria Math" panose="02040503050406030204" pitchFamily="18" charset="0"/>
                            <a:ea typeface="微软雅黑" panose="020B0503020204020204" pitchFamily="34" charset="-122"/>
                            <a:cs typeface="Arial" panose="020B0604020202020204" pitchFamily="34" charset="0"/>
                          </a:rPr>
                          <m:t>+</m:t>
                        </m:r>
                        <m:sSup>
                          <m:sSupPr>
                            <m:ctrlPr>
                              <a:rPr lang="en-US" altLang="zh-CN" sz="2000" b="1" i="1">
                                <a:solidFill>
                                  <a:srgbClr val="FF0000"/>
                                </a:solidFill>
                                <a:latin typeface="Cambria Math" panose="02040503050406030204" pitchFamily="18" charset="0"/>
                                <a:ea typeface="微软雅黑" panose="020B0503020204020204" pitchFamily="34" charset="-122"/>
                                <a:cs typeface="Arial" panose="020B0604020202020204" pitchFamily="34" charset="0"/>
                              </a:rPr>
                            </m:ctrlPr>
                          </m:sSupPr>
                          <m:e>
                            <m:r>
                              <a:rPr lang="en-US" altLang="zh-CN" sz="2000" b="1" i="1">
                                <a:solidFill>
                                  <a:srgbClr val="FF0000"/>
                                </a:solidFill>
                                <a:latin typeface="Cambria Math" panose="02040503050406030204" pitchFamily="18" charset="0"/>
                                <a:ea typeface="微软雅黑" panose="020B0503020204020204" pitchFamily="34" charset="-122"/>
                                <a:cs typeface="Arial" panose="020B0604020202020204" pitchFamily="34" charset="0"/>
                              </a:rPr>
                              <m:t>𝑹</m:t>
                            </m:r>
                          </m:e>
                          <m:sup>
                            <m:r>
                              <a:rPr lang="en-US" altLang="zh-CN" sz="2000" b="1" i="1">
                                <a:solidFill>
                                  <a:srgbClr val="FF0000"/>
                                </a:solidFill>
                                <a:latin typeface="Cambria Math" panose="02040503050406030204" pitchFamily="18" charset="0"/>
                                <a:ea typeface="微软雅黑" panose="020B0503020204020204" pitchFamily="34" charset="-122"/>
                                <a:cs typeface="Arial" panose="020B0604020202020204" pitchFamily="34" charset="0"/>
                              </a:rPr>
                              <m:t>𝟐</m:t>
                            </m:r>
                          </m:sup>
                        </m:sSup>
                      </m:e>
                    </m:rad>
                    <m:r>
                      <a:rPr lang="en-US" altLang="zh-CN" sz="2000" b="1">
                        <a:solidFill>
                          <a:srgbClr val="FF0000"/>
                        </a:solidFill>
                        <a:latin typeface="Cambria Math" panose="02040503050406030204" pitchFamily="18" charset="0"/>
                        <a:ea typeface="微软雅黑" panose="020B0503020204020204" pitchFamily="34" charset="-122"/>
                        <a:cs typeface="Arial" panose="020B0604020202020204" pitchFamily="34" charset="0"/>
                      </a:rPr>
                      <m:t>,  </m:t>
                    </m:r>
                    <m:sSub>
                      <m:sSubPr>
                        <m:ctrlPr>
                          <a:rPr lang="en-US" altLang="zh-CN" sz="2000" b="1" i="1">
                            <a:solidFill>
                              <a:srgbClr val="FF0000"/>
                            </a:solidFill>
                            <a:latin typeface="Cambria Math" panose="02040503050406030204" pitchFamily="18" charset="0"/>
                            <a:ea typeface="微软雅黑" panose="020B0503020204020204" pitchFamily="34" charset="-122"/>
                            <a:cs typeface="Arial" panose="020B0604020202020204" pitchFamily="34" charset="0"/>
                          </a:rPr>
                        </m:ctrlPr>
                      </m:sSubPr>
                      <m:e>
                        <m:r>
                          <a:rPr lang="en-US" altLang="zh-CN" sz="2000" b="1" i="1">
                            <a:solidFill>
                              <a:srgbClr val="FF0000"/>
                            </a:solidFill>
                            <a:latin typeface="Cambria Math" panose="02040503050406030204" pitchFamily="18" charset="0"/>
                            <a:ea typeface="微软雅黑" panose="020B0503020204020204" pitchFamily="34" charset="-122"/>
                            <a:cs typeface="Arial" panose="020B0604020202020204" pitchFamily="34" charset="0"/>
                          </a:rPr>
                          <m:t>𝜼</m:t>
                        </m:r>
                      </m:e>
                      <m:sub>
                        <m:r>
                          <a:rPr lang="en-US" altLang="zh-CN" sz="2000" b="1" i="1">
                            <a:solidFill>
                              <a:srgbClr val="FF0000"/>
                            </a:solidFill>
                            <a:latin typeface="Cambria Math" panose="02040503050406030204" pitchFamily="18" charset="0"/>
                            <a:ea typeface="微软雅黑" panose="020B0503020204020204" pitchFamily="34" charset="-122"/>
                            <a:cs typeface="Arial" panose="020B0604020202020204" pitchFamily="34" charset="0"/>
                          </a:rPr>
                          <m:t>𝟏</m:t>
                        </m:r>
                      </m:sub>
                    </m:sSub>
                    <m:r>
                      <a:rPr lang="en-US" altLang="zh-CN" sz="2000" b="1">
                        <a:solidFill>
                          <a:srgbClr val="FF0000"/>
                        </a:solidFill>
                        <a:latin typeface="Cambria Math" panose="02040503050406030204" pitchFamily="18" charset="0"/>
                        <a:ea typeface="微软雅黑" panose="020B0503020204020204" pitchFamily="34" charset="-122"/>
                        <a:cs typeface="Arial" panose="020B0604020202020204" pitchFamily="34" charset="0"/>
                      </a:rPr>
                      <m:t>=</m:t>
                    </m:r>
                    <m:r>
                      <a:rPr lang="en-US" altLang="zh-CN" sz="2000" b="1" i="1">
                        <a:solidFill>
                          <a:srgbClr val="FF0000"/>
                        </a:solidFill>
                        <a:latin typeface="Cambria Math" panose="02040503050406030204" pitchFamily="18" charset="0"/>
                        <a:ea typeface="微软雅黑" panose="020B0503020204020204" pitchFamily="34" charset="-122"/>
                        <a:cs typeface="Arial" panose="020B0604020202020204" pitchFamily="34" charset="0"/>
                      </a:rPr>
                      <m:t>𝟎</m:t>
                    </m:r>
                    <m:r>
                      <a:rPr lang="en-US" altLang="zh-CN" sz="2000" b="1">
                        <a:solidFill>
                          <a:srgbClr val="FF0000"/>
                        </a:solidFill>
                        <a:latin typeface="Cambria Math" panose="02040503050406030204" pitchFamily="18" charset="0"/>
                        <a:ea typeface="微软雅黑" panose="020B0503020204020204" pitchFamily="34" charset="-122"/>
                        <a:cs typeface="Arial" panose="020B0604020202020204" pitchFamily="34" charset="0"/>
                      </a:rPr>
                      <m:t>,  </m:t>
                    </m:r>
                    <m:sSubSup>
                      <m:sSubSupPr>
                        <m:ctrlPr>
                          <a:rPr lang="en-US" altLang="zh-CN" sz="2000" b="1" i="1">
                            <a:solidFill>
                              <a:srgbClr val="FF0000"/>
                            </a:solidFill>
                            <a:latin typeface="Cambria Math" panose="02040503050406030204" pitchFamily="18" charset="0"/>
                            <a:ea typeface="微软雅黑" panose="020B0503020204020204" pitchFamily="34" charset="-122"/>
                            <a:cs typeface="Arial" panose="020B0604020202020204" pitchFamily="34" charset="0"/>
                          </a:rPr>
                        </m:ctrlPr>
                      </m:sSubSupPr>
                      <m:e>
                        <m:r>
                          <a:rPr lang="en-US" altLang="zh-CN" sz="2000" b="1" i="1">
                            <a:solidFill>
                              <a:srgbClr val="FF0000"/>
                            </a:solidFill>
                            <a:latin typeface="Cambria Math" panose="02040503050406030204" pitchFamily="18" charset="0"/>
                            <a:ea typeface="微软雅黑" panose="020B0503020204020204" pitchFamily="34" charset="-122"/>
                            <a:cs typeface="Arial" panose="020B0604020202020204" pitchFamily="34" charset="0"/>
                          </a:rPr>
                          <m:t>𝜼</m:t>
                        </m:r>
                      </m:e>
                      <m:sub>
                        <m:r>
                          <a:rPr lang="en-US" altLang="zh-CN" sz="2000" b="1" i="1">
                            <a:solidFill>
                              <a:srgbClr val="FF0000"/>
                            </a:solidFill>
                            <a:latin typeface="Cambria Math" panose="02040503050406030204" pitchFamily="18" charset="0"/>
                            <a:ea typeface="微软雅黑" panose="020B0503020204020204" pitchFamily="34" charset="-122"/>
                            <a:cs typeface="Arial" panose="020B0604020202020204" pitchFamily="34" charset="0"/>
                          </a:rPr>
                          <m:t>𝟏</m:t>
                        </m:r>
                      </m:sub>
                      <m:sup>
                        <m:r>
                          <a:rPr lang="en-US" altLang="zh-CN" sz="2000" b="1">
                            <a:solidFill>
                              <a:srgbClr val="FF0000"/>
                            </a:solidFill>
                            <a:latin typeface="Cambria Math" panose="02040503050406030204" pitchFamily="18" charset="0"/>
                            <a:ea typeface="微软雅黑" panose="020B0503020204020204" pitchFamily="34" charset="-122"/>
                            <a:cs typeface="Arial" panose="020B0604020202020204" pitchFamily="34" charset="0"/>
                          </a:rPr>
                          <m:t>′</m:t>
                        </m:r>
                      </m:sup>
                    </m:sSubSup>
                    <m:r>
                      <a:rPr lang="en-US" altLang="zh-CN" sz="2000" b="1">
                        <a:solidFill>
                          <a:srgbClr val="FF0000"/>
                        </a:solidFill>
                        <a:latin typeface="Cambria Math" panose="02040503050406030204" pitchFamily="18" charset="0"/>
                        <a:ea typeface="微软雅黑" panose="020B0503020204020204" pitchFamily="34" charset="-122"/>
                        <a:cs typeface="Arial" panose="020B0604020202020204" pitchFamily="34" charset="0"/>
                      </a:rPr>
                      <m:t>=</m:t>
                    </m:r>
                    <m:sSubSup>
                      <m:sSubSupPr>
                        <m:ctrlPr>
                          <a:rPr lang="en-US" altLang="zh-CN" sz="2000" b="1" i="1">
                            <a:solidFill>
                              <a:srgbClr val="FF0000"/>
                            </a:solidFill>
                            <a:latin typeface="Cambria Math" panose="02040503050406030204" pitchFamily="18" charset="0"/>
                            <a:ea typeface="微软雅黑" panose="020B0503020204020204" pitchFamily="34" charset="-122"/>
                            <a:cs typeface="Arial" panose="020B0604020202020204" pitchFamily="34" charset="0"/>
                          </a:rPr>
                        </m:ctrlPr>
                      </m:sSubSupPr>
                      <m:e>
                        <m:r>
                          <a:rPr lang="en-US" altLang="zh-CN" sz="2000" b="1" i="1">
                            <a:solidFill>
                              <a:srgbClr val="FF0000"/>
                            </a:solidFill>
                            <a:latin typeface="Cambria Math" panose="02040503050406030204" pitchFamily="18" charset="0"/>
                            <a:ea typeface="微软雅黑" panose="020B0503020204020204" pitchFamily="34" charset="-122"/>
                            <a:cs typeface="Arial" panose="020B0604020202020204" pitchFamily="34" charset="0"/>
                          </a:rPr>
                          <m:t>𝜼</m:t>
                        </m:r>
                      </m:e>
                      <m:sub>
                        <m:r>
                          <a:rPr lang="en-US" altLang="zh-CN" sz="2000" b="1" i="1">
                            <a:solidFill>
                              <a:srgbClr val="FF0000"/>
                            </a:solidFill>
                            <a:latin typeface="Cambria Math" panose="02040503050406030204" pitchFamily="18" charset="0"/>
                            <a:ea typeface="微软雅黑" panose="020B0503020204020204" pitchFamily="34" charset="-122"/>
                            <a:cs typeface="Arial" panose="020B0604020202020204" pitchFamily="34" charset="0"/>
                          </a:rPr>
                          <m:t>𝟎</m:t>
                        </m:r>
                      </m:sub>
                      <m:sup>
                        <m:r>
                          <a:rPr lang="en-US" altLang="zh-CN" sz="2000" b="1">
                            <a:solidFill>
                              <a:srgbClr val="FF0000"/>
                            </a:solidFill>
                            <a:latin typeface="Cambria Math" panose="02040503050406030204" pitchFamily="18" charset="0"/>
                            <a:ea typeface="微软雅黑" panose="020B0503020204020204" pitchFamily="34" charset="-122"/>
                            <a:cs typeface="Arial" panose="020B0604020202020204" pitchFamily="34" charset="0"/>
                          </a:rPr>
                          <m:t>′</m:t>
                        </m:r>
                      </m:sup>
                    </m:sSubSup>
                    <m:r>
                      <a:rPr lang="en-US" altLang="zh-CN" sz="2000" b="1">
                        <a:solidFill>
                          <a:srgbClr val="FF0000"/>
                        </a:solidFill>
                        <a:latin typeface="Cambria Math" panose="02040503050406030204" pitchFamily="18" charset="0"/>
                        <a:ea typeface="微软雅黑" panose="020B0503020204020204" pitchFamily="34" charset="-122"/>
                        <a:cs typeface="Arial" panose="020B0604020202020204" pitchFamily="34" charset="0"/>
                      </a:rPr>
                      <m:t>+</m:t>
                    </m:r>
                    <m:f>
                      <m:fPr>
                        <m:ctrlPr>
                          <a:rPr lang="zh-CN" altLang="zh-CN" sz="2000" b="1" i="1">
                            <a:solidFill>
                              <a:srgbClr val="FF0000"/>
                            </a:solidFill>
                            <a:latin typeface="Cambria Math" panose="02040503050406030204" pitchFamily="18" charset="0"/>
                            <a:ea typeface="微软雅黑" panose="020B0503020204020204" pitchFamily="34" charset="-122"/>
                            <a:cs typeface="Arial" panose="020B0604020202020204" pitchFamily="34" charset="0"/>
                          </a:rPr>
                        </m:ctrlPr>
                      </m:fPr>
                      <m:num>
                        <m:sSub>
                          <m:sSubPr>
                            <m:ctrlPr>
                              <a:rPr lang="en-US" altLang="zh-CN" sz="2000" b="1" i="1">
                                <a:solidFill>
                                  <a:srgbClr val="FF0000"/>
                                </a:solidFill>
                                <a:latin typeface="Cambria Math" panose="02040503050406030204" pitchFamily="18" charset="0"/>
                                <a:ea typeface="微软雅黑" panose="020B0503020204020204" pitchFamily="34" charset="-122"/>
                                <a:cs typeface="Arial" panose="020B0604020202020204" pitchFamily="34" charset="0"/>
                              </a:rPr>
                            </m:ctrlPr>
                          </m:sSubPr>
                          <m:e>
                            <m:r>
                              <a:rPr lang="en-US" altLang="zh-CN" sz="2000" b="1" i="1">
                                <a:solidFill>
                                  <a:srgbClr val="FF0000"/>
                                </a:solidFill>
                                <a:latin typeface="Cambria Math" panose="02040503050406030204" pitchFamily="18" charset="0"/>
                                <a:ea typeface="微软雅黑" panose="020B0503020204020204" pitchFamily="34" charset="-122"/>
                                <a:cs typeface="Arial" panose="020B0604020202020204" pitchFamily="34" charset="0"/>
                              </a:rPr>
                              <m:t>𝜼</m:t>
                            </m:r>
                          </m:e>
                          <m:sub>
                            <m:r>
                              <a:rPr lang="en-US" altLang="zh-CN" sz="2000" b="1" i="1">
                                <a:solidFill>
                                  <a:srgbClr val="FF0000"/>
                                </a:solidFill>
                                <a:latin typeface="Cambria Math" panose="02040503050406030204" pitchFamily="18" charset="0"/>
                                <a:ea typeface="微软雅黑" panose="020B0503020204020204" pitchFamily="34" charset="-122"/>
                                <a:cs typeface="Arial" panose="020B0604020202020204" pitchFamily="34" charset="0"/>
                              </a:rPr>
                              <m:t>𝟎</m:t>
                            </m:r>
                          </m:sub>
                        </m:sSub>
                        <m:sSub>
                          <m:sSubPr>
                            <m:ctrlPr>
                              <a:rPr lang="en-US" altLang="zh-CN" sz="2000" b="1" i="1">
                                <a:solidFill>
                                  <a:srgbClr val="FF0000"/>
                                </a:solidFill>
                                <a:latin typeface="Cambria Math" panose="02040503050406030204" pitchFamily="18" charset="0"/>
                                <a:ea typeface="微软雅黑" panose="020B0503020204020204" pitchFamily="34" charset="-122"/>
                                <a:cs typeface="Arial" panose="020B0604020202020204" pitchFamily="34" charset="0"/>
                              </a:rPr>
                            </m:ctrlPr>
                          </m:sSubPr>
                          <m:e>
                            <m:r>
                              <a:rPr lang="en-US" altLang="zh-CN" sz="2000" b="1" i="1">
                                <a:solidFill>
                                  <a:srgbClr val="FF0000"/>
                                </a:solidFill>
                                <a:latin typeface="Cambria Math" panose="02040503050406030204" pitchFamily="18" charset="0"/>
                                <a:ea typeface="微软雅黑" panose="020B0503020204020204" pitchFamily="34" charset="-122"/>
                                <a:cs typeface="Arial" panose="020B0604020202020204" pitchFamily="34" charset="0"/>
                              </a:rPr>
                              <m:t>𝜶</m:t>
                            </m:r>
                          </m:e>
                          <m:sub>
                            <m:r>
                              <a:rPr lang="en-US" altLang="zh-CN" sz="2000" b="1" i="1">
                                <a:solidFill>
                                  <a:srgbClr val="FF0000"/>
                                </a:solidFill>
                                <a:latin typeface="Cambria Math" panose="02040503050406030204" pitchFamily="18" charset="0"/>
                                <a:ea typeface="微软雅黑" panose="020B0503020204020204" pitchFamily="34" charset="-122"/>
                                <a:cs typeface="Arial" panose="020B0604020202020204" pitchFamily="34" charset="0"/>
                              </a:rPr>
                              <m:t>𝒙</m:t>
                            </m:r>
                            <m:r>
                              <a:rPr lang="en-US" altLang="zh-CN" sz="2000" b="1" i="1">
                                <a:solidFill>
                                  <a:srgbClr val="FF0000"/>
                                </a:solidFill>
                                <a:latin typeface="Cambria Math" panose="02040503050406030204" pitchFamily="18" charset="0"/>
                                <a:ea typeface="微软雅黑" panose="020B0503020204020204" pitchFamily="34" charset="-122"/>
                                <a:cs typeface="Arial" panose="020B0604020202020204" pitchFamily="34" charset="0"/>
                              </a:rPr>
                              <m:t>𝟎</m:t>
                            </m:r>
                          </m:sub>
                        </m:sSub>
                      </m:num>
                      <m:den>
                        <m:sSub>
                          <m:sSubPr>
                            <m:ctrlPr>
                              <a:rPr lang="en-US" altLang="zh-CN" sz="2000" b="1" i="1">
                                <a:solidFill>
                                  <a:srgbClr val="FF0000"/>
                                </a:solidFill>
                                <a:latin typeface="Cambria Math" panose="02040503050406030204" pitchFamily="18" charset="0"/>
                                <a:ea typeface="微软雅黑" panose="020B0503020204020204" pitchFamily="34" charset="-122"/>
                                <a:cs typeface="Arial" panose="020B0604020202020204" pitchFamily="34" charset="0"/>
                              </a:rPr>
                            </m:ctrlPr>
                          </m:sSubPr>
                          <m:e>
                            <m:r>
                              <a:rPr lang="en-US" altLang="zh-CN" sz="2000" b="1" i="1">
                                <a:solidFill>
                                  <a:srgbClr val="FF0000"/>
                                </a:solidFill>
                                <a:latin typeface="Cambria Math" panose="02040503050406030204" pitchFamily="18" charset="0"/>
                                <a:ea typeface="微软雅黑" panose="020B0503020204020204" pitchFamily="34" charset="-122"/>
                                <a:cs typeface="Arial" panose="020B0604020202020204" pitchFamily="34" charset="0"/>
                              </a:rPr>
                              <m:t>𝜷</m:t>
                            </m:r>
                          </m:e>
                          <m:sub>
                            <m:r>
                              <a:rPr lang="en-US" altLang="zh-CN" sz="2000" b="1" i="1">
                                <a:solidFill>
                                  <a:srgbClr val="FF0000"/>
                                </a:solidFill>
                                <a:latin typeface="Cambria Math" panose="02040503050406030204" pitchFamily="18" charset="0"/>
                                <a:ea typeface="微软雅黑" panose="020B0503020204020204" pitchFamily="34" charset="-122"/>
                                <a:cs typeface="Arial" panose="020B0604020202020204" pitchFamily="34" charset="0"/>
                              </a:rPr>
                              <m:t>𝒙</m:t>
                            </m:r>
                            <m:r>
                              <a:rPr lang="en-US" altLang="zh-CN" sz="2000" b="1" i="1">
                                <a:solidFill>
                                  <a:srgbClr val="FF0000"/>
                                </a:solidFill>
                                <a:latin typeface="Cambria Math" panose="02040503050406030204" pitchFamily="18" charset="0"/>
                                <a:ea typeface="微软雅黑" panose="020B0503020204020204" pitchFamily="34" charset="-122"/>
                                <a:cs typeface="Arial" panose="020B0604020202020204" pitchFamily="34" charset="0"/>
                              </a:rPr>
                              <m:t>𝟎</m:t>
                            </m:r>
                          </m:sub>
                        </m:sSub>
                      </m:den>
                    </m:f>
                  </m:oMath>
                </a14:m>
                <a:endParaRPr lang="zh-CN" altLang="en-US" sz="2000" b="1" dirty="0">
                  <a:latin typeface="Arial" panose="020B0604020202020204" pitchFamily="34" charset="0"/>
                  <a:ea typeface="微软雅黑" panose="020B0503020204020204" pitchFamily="34" charset="-122"/>
                  <a:cs typeface="Arial" panose="020B0604020202020204" pitchFamily="34" charset="0"/>
                </a:endParaRPr>
              </a:p>
            </p:txBody>
          </p:sp>
        </mc:Choice>
        <mc:Fallback xmlns="">
          <p:sp>
            <p:nvSpPr>
              <p:cNvPr id="30" name="文本框 29">
                <a:extLst>
                  <a:ext uri="{FF2B5EF4-FFF2-40B4-BE49-F238E27FC236}">
                    <a16:creationId xmlns:a16="http://schemas.microsoft.com/office/drawing/2014/main" id="{E88C6044-79A3-4FD6-9566-E1ED6EF486E1}"/>
                  </a:ext>
                </a:extLst>
              </p:cNvPr>
              <p:cNvSpPr txBox="1">
                <a:spLocks noRot="1" noChangeAspect="1" noMove="1" noResize="1" noEditPoints="1" noAdjustHandles="1" noChangeArrowheads="1" noChangeShapeType="1" noTextEdit="1"/>
              </p:cNvSpPr>
              <p:nvPr/>
            </p:nvSpPr>
            <p:spPr>
              <a:xfrm>
                <a:off x="486228" y="5828222"/>
                <a:ext cx="11625537" cy="616900"/>
              </a:xfrm>
              <a:prstGeom prst="rect">
                <a:avLst/>
              </a:prstGeom>
              <a:blipFill>
                <a:blip r:embed="rId12"/>
                <a:stretch>
                  <a:fillRect l="-577"/>
                </a:stretch>
              </a:blipFill>
            </p:spPr>
            <p:txBody>
              <a:bodyPr/>
              <a:lstStyle/>
              <a:p>
                <a:r>
                  <a:rPr lang="zh-CN" altLang="en-US">
                    <a:noFill/>
                  </a:rPr>
                  <a:t> </a:t>
                </a:r>
              </a:p>
            </p:txBody>
          </p:sp>
        </mc:Fallback>
      </mc:AlternateContent>
      <p:sp>
        <p:nvSpPr>
          <p:cNvPr id="31" name="矩形 30">
            <a:extLst>
              <a:ext uri="{FF2B5EF4-FFF2-40B4-BE49-F238E27FC236}">
                <a16:creationId xmlns:a16="http://schemas.microsoft.com/office/drawing/2014/main" id="{205F6B67-497B-4B28-8471-EA3686DEAA5D}"/>
              </a:ext>
            </a:extLst>
          </p:cNvPr>
          <p:cNvSpPr/>
          <p:nvPr/>
        </p:nvSpPr>
        <p:spPr>
          <a:xfrm>
            <a:off x="1954446" y="5845878"/>
            <a:ext cx="8437909" cy="577347"/>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9" name="矩形 18">
            <a:extLst>
              <a:ext uri="{FF2B5EF4-FFF2-40B4-BE49-F238E27FC236}">
                <a16:creationId xmlns:a16="http://schemas.microsoft.com/office/drawing/2014/main" id="{DC7A54D3-B57D-4C04-817A-B18EC1BDF6B2}"/>
              </a:ext>
            </a:extLst>
          </p:cNvPr>
          <p:cNvSpPr/>
          <p:nvPr/>
        </p:nvSpPr>
        <p:spPr>
          <a:xfrm>
            <a:off x="5279666" y="4641284"/>
            <a:ext cx="3172572" cy="104989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19331782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F652EC-868F-C35A-EB91-3DB9E58D6853}"/>
            </a:ext>
          </a:extLst>
        </p:cNvPr>
        <p:cNvGrpSpPr/>
        <p:nvPr/>
      </p:nvGrpSpPr>
      <p:grpSpPr>
        <a:xfrm>
          <a:off x="0" y="0"/>
          <a:ext cx="0" cy="0"/>
          <a:chOff x="0" y="0"/>
          <a:chExt cx="0" cy="0"/>
        </a:xfrm>
      </p:grpSpPr>
      <p:pic>
        <p:nvPicPr>
          <p:cNvPr id="2097160" name="图片 1">
            <a:extLst>
              <a:ext uri="{FF2B5EF4-FFF2-40B4-BE49-F238E27FC236}">
                <a16:creationId xmlns:a16="http://schemas.microsoft.com/office/drawing/2014/main" id="{E1B6F16B-09E2-B25E-C934-C2D0475E50BB}"/>
              </a:ext>
            </a:extLst>
          </p:cNvPr>
          <p:cNvPicPr>
            <a:picLocks noChangeAspect="1"/>
          </p:cNvPicPr>
          <p:nvPr/>
        </p:nvPicPr>
        <p:blipFill>
          <a:blip r:embed="rId3" cstate="print"/>
          <a:stretch>
            <a:fillRect/>
          </a:stretch>
        </p:blipFill>
        <p:spPr>
          <a:xfrm>
            <a:off x="10044112" y="66375"/>
            <a:ext cx="2060209" cy="696463"/>
          </a:xfrm>
          <a:prstGeom prst="rect">
            <a:avLst/>
          </a:prstGeom>
        </p:spPr>
      </p:pic>
      <p:grpSp>
        <p:nvGrpSpPr>
          <p:cNvPr id="40" name="组合 2">
            <a:extLst>
              <a:ext uri="{FF2B5EF4-FFF2-40B4-BE49-F238E27FC236}">
                <a16:creationId xmlns:a16="http://schemas.microsoft.com/office/drawing/2014/main" id="{C34F2B9E-3ED1-4578-6532-3F1435669C11}"/>
              </a:ext>
            </a:extLst>
          </p:cNvPr>
          <p:cNvGrpSpPr/>
          <p:nvPr/>
        </p:nvGrpSpPr>
        <p:grpSpPr>
          <a:xfrm flipH="1">
            <a:off x="0" y="168737"/>
            <a:ext cx="620110" cy="953739"/>
            <a:chOff x="3054828" y="607481"/>
            <a:chExt cx="474380" cy="1417783"/>
          </a:xfrm>
          <a:gradFill flip="none" rotWithShape="1">
            <a:gsLst>
              <a:gs pos="5000">
                <a:schemeClr val="accent5">
                  <a:lumMod val="75000"/>
                </a:schemeClr>
              </a:gs>
              <a:gs pos="56000">
                <a:schemeClr val="accent5">
                  <a:lumMod val="40000"/>
                  <a:lumOff val="60000"/>
                </a:schemeClr>
              </a:gs>
              <a:gs pos="80000">
                <a:schemeClr val="accent5">
                  <a:lumMod val="20000"/>
                  <a:lumOff val="80000"/>
                </a:schemeClr>
              </a:gs>
              <a:gs pos="100000">
                <a:schemeClr val="accent1">
                  <a:lumMod val="40000"/>
                  <a:lumOff val="60000"/>
                </a:schemeClr>
              </a:gs>
            </a:gsLst>
            <a:lin ang="2700000" scaled="1"/>
          </a:gradFill>
        </p:grpSpPr>
        <p:sp>
          <p:nvSpPr>
            <p:cNvPr id="1048620" name="平行四边形 4">
              <a:extLst>
                <a:ext uri="{FF2B5EF4-FFF2-40B4-BE49-F238E27FC236}">
                  <a16:creationId xmlns:a16="http://schemas.microsoft.com/office/drawing/2014/main" id="{89280AF1-1080-2F12-C043-592E9BFD890B}"/>
                </a:ext>
              </a:extLst>
            </p:cNvPr>
            <p:cNvSpPr/>
            <p:nvPr/>
          </p:nvSpPr>
          <p:spPr>
            <a:xfrm rot="5400000" flipH="1" flipV="1">
              <a:off x="2843643" y="1339700"/>
              <a:ext cx="896749" cy="474380"/>
            </a:xfrm>
            <a:custGeom>
              <a:avLst/>
              <a:gdLst>
                <a:gd name="connsiteX0" fmla="*/ 0 w 1515534"/>
                <a:gd name="connsiteY0" fmla="*/ 1540933 h 1540933"/>
                <a:gd name="connsiteX1" fmla="*/ 802218 w 1515534"/>
                <a:gd name="connsiteY1" fmla="*/ 0 h 1540933"/>
                <a:gd name="connsiteX2" fmla="*/ 1515534 w 1515534"/>
                <a:gd name="connsiteY2" fmla="*/ 0 h 1540933"/>
                <a:gd name="connsiteX3" fmla="*/ 713316 w 1515534"/>
                <a:gd name="connsiteY3" fmla="*/ 1540933 h 1540933"/>
                <a:gd name="connsiteX4" fmla="*/ 0 w 1515534"/>
                <a:gd name="connsiteY4" fmla="*/ 1540933 h 1540933"/>
                <a:gd name="connsiteX0" fmla="*/ 0 w 1515534"/>
                <a:gd name="connsiteY0" fmla="*/ 1540933 h 1540936"/>
                <a:gd name="connsiteX1" fmla="*/ 802218 w 1515534"/>
                <a:gd name="connsiteY1" fmla="*/ 0 h 1540936"/>
                <a:gd name="connsiteX2" fmla="*/ 1515534 w 1515534"/>
                <a:gd name="connsiteY2" fmla="*/ 0 h 1540936"/>
                <a:gd name="connsiteX3" fmla="*/ 823386 w 1515534"/>
                <a:gd name="connsiteY3" fmla="*/ 1540936 h 1540936"/>
                <a:gd name="connsiteX4" fmla="*/ 0 w 1515534"/>
                <a:gd name="connsiteY4" fmla="*/ 1540933 h 1540936"/>
                <a:gd name="connsiteX0" fmla="*/ 0 w 1794934"/>
                <a:gd name="connsiteY0" fmla="*/ 1540933 h 1540936"/>
                <a:gd name="connsiteX1" fmla="*/ 802218 w 1794934"/>
                <a:gd name="connsiteY1" fmla="*/ 0 h 1540936"/>
                <a:gd name="connsiteX2" fmla="*/ 1794934 w 1794934"/>
                <a:gd name="connsiteY2" fmla="*/ 609600 h 1540936"/>
                <a:gd name="connsiteX3" fmla="*/ 823386 w 1794934"/>
                <a:gd name="connsiteY3" fmla="*/ 1540936 h 1540936"/>
                <a:gd name="connsiteX4" fmla="*/ 0 w 1794934"/>
                <a:gd name="connsiteY4" fmla="*/ 1540933 h 1540936"/>
                <a:gd name="connsiteX0" fmla="*/ 0 w 1794934"/>
                <a:gd name="connsiteY0" fmla="*/ 931333 h 931336"/>
                <a:gd name="connsiteX1" fmla="*/ 785284 w 1794934"/>
                <a:gd name="connsiteY1" fmla="*/ 42333 h 931336"/>
                <a:gd name="connsiteX2" fmla="*/ 1794934 w 1794934"/>
                <a:gd name="connsiteY2" fmla="*/ 0 h 931336"/>
                <a:gd name="connsiteX3" fmla="*/ 823386 w 1794934"/>
                <a:gd name="connsiteY3" fmla="*/ 931336 h 931336"/>
                <a:gd name="connsiteX4" fmla="*/ 0 w 1794934"/>
                <a:gd name="connsiteY4" fmla="*/ 931333 h 931336"/>
                <a:gd name="connsiteX0" fmla="*/ 0 w 1794934"/>
                <a:gd name="connsiteY0" fmla="*/ 931333 h 931336"/>
                <a:gd name="connsiteX1" fmla="*/ 912284 w 1794934"/>
                <a:gd name="connsiteY1" fmla="*/ 16933 h 931336"/>
                <a:gd name="connsiteX2" fmla="*/ 1794934 w 1794934"/>
                <a:gd name="connsiteY2" fmla="*/ 0 h 931336"/>
                <a:gd name="connsiteX3" fmla="*/ 823386 w 1794934"/>
                <a:gd name="connsiteY3" fmla="*/ 931336 h 931336"/>
                <a:gd name="connsiteX4" fmla="*/ 0 w 1794934"/>
                <a:gd name="connsiteY4" fmla="*/ 931333 h 931336"/>
                <a:gd name="connsiteX0" fmla="*/ 0 w 1778000"/>
                <a:gd name="connsiteY0" fmla="*/ 931333 h 931336"/>
                <a:gd name="connsiteX1" fmla="*/ 895350 w 1778000"/>
                <a:gd name="connsiteY1" fmla="*/ 16933 h 931336"/>
                <a:gd name="connsiteX2" fmla="*/ 1778000 w 1778000"/>
                <a:gd name="connsiteY2" fmla="*/ 0 h 931336"/>
                <a:gd name="connsiteX3" fmla="*/ 806452 w 1778000"/>
                <a:gd name="connsiteY3" fmla="*/ 931336 h 931336"/>
                <a:gd name="connsiteX4" fmla="*/ 0 w 1778000"/>
                <a:gd name="connsiteY4" fmla="*/ 931333 h 931336"/>
                <a:gd name="connsiteX0" fmla="*/ 0 w 1778000"/>
                <a:gd name="connsiteY0" fmla="*/ 905933 h 931336"/>
                <a:gd name="connsiteX1" fmla="*/ 895350 w 1778000"/>
                <a:gd name="connsiteY1" fmla="*/ 16933 h 931336"/>
                <a:gd name="connsiteX2" fmla="*/ 1778000 w 1778000"/>
                <a:gd name="connsiteY2" fmla="*/ 0 h 931336"/>
                <a:gd name="connsiteX3" fmla="*/ 806452 w 1778000"/>
                <a:gd name="connsiteY3" fmla="*/ 931336 h 931336"/>
                <a:gd name="connsiteX4" fmla="*/ 0 w 1778000"/>
                <a:gd name="connsiteY4" fmla="*/ 905933 h 931336"/>
                <a:gd name="connsiteX0" fmla="*/ 0 w 1778000"/>
                <a:gd name="connsiteY0" fmla="*/ 905933 h 931336"/>
                <a:gd name="connsiteX1" fmla="*/ 895350 w 1778000"/>
                <a:gd name="connsiteY1" fmla="*/ 8466 h 931336"/>
                <a:gd name="connsiteX2" fmla="*/ 1778000 w 1778000"/>
                <a:gd name="connsiteY2" fmla="*/ 0 h 931336"/>
                <a:gd name="connsiteX3" fmla="*/ 806452 w 1778000"/>
                <a:gd name="connsiteY3" fmla="*/ 931336 h 931336"/>
                <a:gd name="connsiteX4" fmla="*/ 0 w 1778000"/>
                <a:gd name="connsiteY4" fmla="*/ 905933 h 931336"/>
                <a:gd name="connsiteX0" fmla="*/ 0 w 1778000"/>
                <a:gd name="connsiteY0" fmla="*/ 905933 h 931336"/>
                <a:gd name="connsiteX1" fmla="*/ 895350 w 1778000"/>
                <a:gd name="connsiteY1" fmla="*/ 8466 h 931336"/>
                <a:gd name="connsiteX2" fmla="*/ 1778000 w 1778000"/>
                <a:gd name="connsiteY2" fmla="*/ 0 h 931336"/>
                <a:gd name="connsiteX3" fmla="*/ 814919 w 1778000"/>
                <a:gd name="connsiteY3" fmla="*/ 931336 h 931336"/>
                <a:gd name="connsiteX4" fmla="*/ 0 w 1778000"/>
                <a:gd name="connsiteY4" fmla="*/ 905933 h 931336"/>
                <a:gd name="connsiteX0" fmla="*/ 0 w 1778000"/>
                <a:gd name="connsiteY0" fmla="*/ 931333 h 931336"/>
                <a:gd name="connsiteX1" fmla="*/ 895350 w 1778000"/>
                <a:gd name="connsiteY1" fmla="*/ 8466 h 931336"/>
                <a:gd name="connsiteX2" fmla="*/ 1778000 w 1778000"/>
                <a:gd name="connsiteY2" fmla="*/ 0 h 931336"/>
                <a:gd name="connsiteX3" fmla="*/ 814919 w 1778000"/>
                <a:gd name="connsiteY3" fmla="*/ 931336 h 931336"/>
                <a:gd name="connsiteX4" fmla="*/ 0 w 1778000"/>
                <a:gd name="connsiteY4" fmla="*/ 931333 h 931336"/>
                <a:gd name="connsiteX0" fmla="*/ 0 w 1778000"/>
                <a:gd name="connsiteY0" fmla="*/ 931333 h 931336"/>
                <a:gd name="connsiteX1" fmla="*/ 895350 w 1778000"/>
                <a:gd name="connsiteY1" fmla="*/ 8466 h 931336"/>
                <a:gd name="connsiteX2" fmla="*/ 1778000 w 1778000"/>
                <a:gd name="connsiteY2" fmla="*/ 0 h 931336"/>
                <a:gd name="connsiteX3" fmla="*/ 814919 w 1778000"/>
                <a:gd name="connsiteY3" fmla="*/ 931336 h 931336"/>
                <a:gd name="connsiteX4" fmla="*/ 0 w 1778000"/>
                <a:gd name="connsiteY4" fmla="*/ 931333 h 931336"/>
                <a:gd name="connsiteX0" fmla="*/ 0 w 1778000"/>
                <a:gd name="connsiteY0" fmla="*/ 932309 h 932312"/>
                <a:gd name="connsiteX1" fmla="*/ 914403 w 1778000"/>
                <a:gd name="connsiteY1" fmla="*/ 0 h 932312"/>
                <a:gd name="connsiteX2" fmla="*/ 1778000 w 1778000"/>
                <a:gd name="connsiteY2" fmla="*/ 976 h 932312"/>
                <a:gd name="connsiteX3" fmla="*/ 814919 w 1778000"/>
                <a:gd name="connsiteY3" fmla="*/ 932312 h 932312"/>
                <a:gd name="connsiteX4" fmla="*/ 0 w 1778000"/>
                <a:gd name="connsiteY4" fmla="*/ 932309 h 9323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8000" h="932312">
                  <a:moveTo>
                    <a:pt x="0" y="932309"/>
                  </a:moveTo>
                  <a:cubicBezTo>
                    <a:pt x="298450" y="616221"/>
                    <a:pt x="615953" y="307622"/>
                    <a:pt x="914403" y="0"/>
                  </a:cubicBezTo>
                  <a:lnTo>
                    <a:pt x="1778000" y="976"/>
                  </a:lnTo>
                  <a:lnTo>
                    <a:pt x="814919" y="932312"/>
                  </a:lnTo>
                  <a:lnTo>
                    <a:pt x="0" y="932309"/>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Times New Roman" panose="02020603050405020304" pitchFamily="18" charset="0"/>
                <a:cs typeface="Times New Roman" panose="02020603050405020304" pitchFamily="18" charset="0"/>
              </a:endParaRPr>
            </a:p>
          </p:txBody>
        </p:sp>
        <p:sp>
          <p:nvSpPr>
            <p:cNvPr id="1048621" name="平行四边形 4">
              <a:extLst>
                <a:ext uri="{FF2B5EF4-FFF2-40B4-BE49-F238E27FC236}">
                  <a16:creationId xmlns:a16="http://schemas.microsoft.com/office/drawing/2014/main" id="{8E055535-F94A-0237-2DB5-86E69A0683FC}"/>
                </a:ext>
              </a:extLst>
            </p:cNvPr>
            <p:cNvSpPr/>
            <p:nvPr/>
          </p:nvSpPr>
          <p:spPr>
            <a:xfrm rot="16200000" flipV="1">
              <a:off x="2811287" y="851023"/>
              <a:ext cx="960966" cy="473881"/>
            </a:xfrm>
            <a:custGeom>
              <a:avLst/>
              <a:gdLst>
                <a:gd name="connsiteX0" fmla="*/ 0 w 1515534"/>
                <a:gd name="connsiteY0" fmla="*/ 1540933 h 1540933"/>
                <a:gd name="connsiteX1" fmla="*/ 802218 w 1515534"/>
                <a:gd name="connsiteY1" fmla="*/ 0 h 1540933"/>
                <a:gd name="connsiteX2" fmla="*/ 1515534 w 1515534"/>
                <a:gd name="connsiteY2" fmla="*/ 0 h 1540933"/>
                <a:gd name="connsiteX3" fmla="*/ 713316 w 1515534"/>
                <a:gd name="connsiteY3" fmla="*/ 1540933 h 1540933"/>
                <a:gd name="connsiteX4" fmla="*/ 0 w 1515534"/>
                <a:gd name="connsiteY4" fmla="*/ 1540933 h 1540933"/>
                <a:gd name="connsiteX0" fmla="*/ 0 w 1515534"/>
                <a:gd name="connsiteY0" fmla="*/ 1540933 h 1540936"/>
                <a:gd name="connsiteX1" fmla="*/ 802218 w 1515534"/>
                <a:gd name="connsiteY1" fmla="*/ 0 h 1540936"/>
                <a:gd name="connsiteX2" fmla="*/ 1515534 w 1515534"/>
                <a:gd name="connsiteY2" fmla="*/ 0 h 1540936"/>
                <a:gd name="connsiteX3" fmla="*/ 823386 w 1515534"/>
                <a:gd name="connsiteY3" fmla="*/ 1540936 h 1540936"/>
                <a:gd name="connsiteX4" fmla="*/ 0 w 1515534"/>
                <a:gd name="connsiteY4" fmla="*/ 1540933 h 1540936"/>
                <a:gd name="connsiteX0" fmla="*/ 0 w 1794934"/>
                <a:gd name="connsiteY0" fmla="*/ 1540933 h 1540936"/>
                <a:gd name="connsiteX1" fmla="*/ 802218 w 1794934"/>
                <a:gd name="connsiteY1" fmla="*/ 0 h 1540936"/>
                <a:gd name="connsiteX2" fmla="*/ 1794934 w 1794934"/>
                <a:gd name="connsiteY2" fmla="*/ 609600 h 1540936"/>
                <a:gd name="connsiteX3" fmla="*/ 823386 w 1794934"/>
                <a:gd name="connsiteY3" fmla="*/ 1540936 h 1540936"/>
                <a:gd name="connsiteX4" fmla="*/ 0 w 1794934"/>
                <a:gd name="connsiteY4" fmla="*/ 1540933 h 1540936"/>
                <a:gd name="connsiteX0" fmla="*/ 0 w 1794934"/>
                <a:gd name="connsiteY0" fmla="*/ 931333 h 931336"/>
                <a:gd name="connsiteX1" fmla="*/ 785284 w 1794934"/>
                <a:gd name="connsiteY1" fmla="*/ 42333 h 931336"/>
                <a:gd name="connsiteX2" fmla="*/ 1794934 w 1794934"/>
                <a:gd name="connsiteY2" fmla="*/ 0 h 931336"/>
                <a:gd name="connsiteX3" fmla="*/ 823386 w 1794934"/>
                <a:gd name="connsiteY3" fmla="*/ 931336 h 931336"/>
                <a:gd name="connsiteX4" fmla="*/ 0 w 1794934"/>
                <a:gd name="connsiteY4" fmla="*/ 931333 h 931336"/>
                <a:gd name="connsiteX0" fmla="*/ 0 w 1794934"/>
                <a:gd name="connsiteY0" fmla="*/ 931333 h 931336"/>
                <a:gd name="connsiteX1" fmla="*/ 912284 w 1794934"/>
                <a:gd name="connsiteY1" fmla="*/ 16933 h 931336"/>
                <a:gd name="connsiteX2" fmla="*/ 1794934 w 1794934"/>
                <a:gd name="connsiteY2" fmla="*/ 0 h 931336"/>
                <a:gd name="connsiteX3" fmla="*/ 823386 w 1794934"/>
                <a:gd name="connsiteY3" fmla="*/ 931336 h 931336"/>
                <a:gd name="connsiteX4" fmla="*/ 0 w 1794934"/>
                <a:gd name="connsiteY4" fmla="*/ 931333 h 931336"/>
                <a:gd name="connsiteX0" fmla="*/ 0 w 1778000"/>
                <a:gd name="connsiteY0" fmla="*/ 931333 h 931336"/>
                <a:gd name="connsiteX1" fmla="*/ 895350 w 1778000"/>
                <a:gd name="connsiteY1" fmla="*/ 16933 h 931336"/>
                <a:gd name="connsiteX2" fmla="*/ 1778000 w 1778000"/>
                <a:gd name="connsiteY2" fmla="*/ 0 h 931336"/>
                <a:gd name="connsiteX3" fmla="*/ 806452 w 1778000"/>
                <a:gd name="connsiteY3" fmla="*/ 931336 h 931336"/>
                <a:gd name="connsiteX4" fmla="*/ 0 w 1778000"/>
                <a:gd name="connsiteY4" fmla="*/ 931333 h 931336"/>
                <a:gd name="connsiteX0" fmla="*/ 0 w 1778000"/>
                <a:gd name="connsiteY0" fmla="*/ 905933 h 931336"/>
                <a:gd name="connsiteX1" fmla="*/ 895350 w 1778000"/>
                <a:gd name="connsiteY1" fmla="*/ 16933 h 931336"/>
                <a:gd name="connsiteX2" fmla="*/ 1778000 w 1778000"/>
                <a:gd name="connsiteY2" fmla="*/ 0 h 931336"/>
                <a:gd name="connsiteX3" fmla="*/ 806452 w 1778000"/>
                <a:gd name="connsiteY3" fmla="*/ 931336 h 931336"/>
                <a:gd name="connsiteX4" fmla="*/ 0 w 1778000"/>
                <a:gd name="connsiteY4" fmla="*/ 905933 h 931336"/>
                <a:gd name="connsiteX0" fmla="*/ 0 w 1778000"/>
                <a:gd name="connsiteY0" fmla="*/ 905933 h 931336"/>
                <a:gd name="connsiteX1" fmla="*/ 895350 w 1778000"/>
                <a:gd name="connsiteY1" fmla="*/ 8466 h 931336"/>
                <a:gd name="connsiteX2" fmla="*/ 1778000 w 1778000"/>
                <a:gd name="connsiteY2" fmla="*/ 0 h 931336"/>
                <a:gd name="connsiteX3" fmla="*/ 806452 w 1778000"/>
                <a:gd name="connsiteY3" fmla="*/ 931336 h 931336"/>
                <a:gd name="connsiteX4" fmla="*/ 0 w 1778000"/>
                <a:gd name="connsiteY4" fmla="*/ 905933 h 931336"/>
                <a:gd name="connsiteX0" fmla="*/ 0 w 1778000"/>
                <a:gd name="connsiteY0" fmla="*/ 905933 h 931336"/>
                <a:gd name="connsiteX1" fmla="*/ 895350 w 1778000"/>
                <a:gd name="connsiteY1" fmla="*/ 8466 h 931336"/>
                <a:gd name="connsiteX2" fmla="*/ 1778000 w 1778000"/>
                <a:gd name="connsiteY2" fmla="*/ 0 h 931336"/>
                <a:gd name="connsiteX3" fmla="*/ 814919 w 1778000"/>
                <a:gd name="connsiteY3" fmla="*/ 931336 h 931336"/>
                <a:gd name="connsiteX4" fmla="*/ 0 w 1778000"/>
                <a:gd name="connsiteY4" fmla="*/ 905933 h 931336"/>
                <a:gd name="connsiteX0" fmla="*/ 0 w 1778000"/>
                <a:gd name="connsiteY0" fmla="*/ 931333 h 931336"/>
                <a:gd name="connsiteX1" fmla="*/ 895350 w 1778000"/>
                <a:gd name="connsiteY1" fmla="*/ 8466 h 931336"/>
                <a:gd name="connsiteX2" fmla="*/ 1778000 w 1778000"/>
                <a:gd name="connsiteY2" fmla="*/ 0 h 931336"/>
                <a:gd name="connsiteX3" fmla="*/ 814919 w 1778000"/>
                <a:gd name="connsiteY3" fmla="*/ 931336 h 931336"/>
                <a:gd name="connsiteX4" fmla="*/ 0 w 1778000"/>
                <a:gd name="connsiteY4" fmla="*/ 931333 h 931336"/>
                <a:gd name="connsiteX0" fmla="*/ 0 w 1778000"/>
                <a:gd name="connsiteY0" fmla="*/ 931333 h 931336"/>
                <a:gd name="connsiteX1" fmla="*/ 895350 w 1778000"/>
                <a:gd name="connsiteY1" fmla="*/ 8466 h 931336"/>
                <a:gd name="connsiteX2" fmla="*/ 1778000 w 1778000"/>
                <a:gd name="connsiteY2" fmla="*/ 0 h 931336"/>
                <a:gd name="connsiteX3" fmla="*/ 814919 w 1778000"/>
                <a:gd name="connsiteY3" fmla="*/ 931336 h 931336"/>
                <a:gd name="connsiteX4" fmla="*/ 0 w 1778000"/>
                <a:gd name="connsiteY4" fmla="*/ 931333 h 9313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8000" h="931336">
                  <a:moveTo>
                    <a:pt x="0" y="931333"/>
                  </a:moveTo>
                  <a:cubicBezTo>
                    <a:pt x="298450" y="615245"/>
                    <a:pt x="596900" y="316088"/>
                    <a:pt x="895350" y="8466"/>
                  </a:cubicBezTo>
                  <a:lnTo>
                    <a:pt x="1778000" y="0"/>
                  </a:lnTo>
                  <a:lnTo>
                    <a:pt x="814919" y="931336"/>
                  </a:lnTo>
                  <a:lnTo>
                    <a:pt x="0" y="931333"/>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grpSp>
      <p:cxnSp>
        <p:nvCxnSpPr>
          <p:cNvPr id="3145732" name="直接连接符 7">
            <a:extLst>
              <a:ext uri="{FF2B5EF4-FFF2-40B4-BE49-F238E27FC236}">
                <a16:creationId xmlns:a16="http://schemas.microsoft.com/office/drawing/2014/main" id="{8D763495-322D-55DE-CA1A-7E27B4E1B309}"/>
              </a:ext>
            </a:extLst>
          </p:cNvPr>
          <p:cNvCxnSpPr>
            <a:cxnSpLocks/>
          </p:cNvCxnSpPr>
          <p:nvPr/>
        </p:nvCxnSpPr>
        <p:spPr>
          <a:xfrm>
            <a:off x="620110" y="807291"/>
            <a:ext cx="11371262" cy="0"/>
          </a:xfrm>
          <a:prstGeom prst="line">
            <a:avLst/>
          </a:prstGeom>
          <a:ln>
            <a:solidFill>
              <a:srgbClr val="5B7899"/>
            </a:solidFill>
          </a:ln>
        </p:spPr>
        <p:style>
          <a:lnRef idx="3">
            <a:schemeClr val="accent1"/>
          </a:lnRef>
          <a:fillRef idx="0">
            <a:schemeClr val="accent1"/>
          </a:fillRef>
          <a:effectRef idx="2">
            <a:schemeClr val="accent1"/>
          </a:effectRef>
          <a:fontRef idx="minor">
            <a:schemeClr val="tx1"/>
          </a:fontRef>
        </p:style>
      </p:cxnSp>
      <p:sp>
        <p:nvSpPr>
          <p:cNvPr id="10" name="矩形 9">
            <a:extLst>
              <a:ext uri="{FF2B5EF4-FFF2-40B4-BE49-F238E27FC236}">
                <a16:creationId xmlns:a16="http://schemas.microsoft.com/office/drawing/2014/main" id="{76F90E2F-7680-4D72-8BC2-96B8C19F2639}"/>
              </a:ext>
            </a:extLst>
          </p:cNvPr>
          <p:cNvSpPr/>
          <p:nvPr/>
        </p:nvSpPr>
        <p:spPr>
          <a:xfrm>
            <a:off x="620108" y="231140"/>
            <a:ext cx="9176366" cy="584775"/>
          </a:xfrm>
          <a:prstGeom prst="rect">
            <a:avLst/>
          </a:prstGeom>
        </p:spPr>
        <p:txBody>
          <a:bodyPr wrap="square">
            <a:spAutoFit/>
          </a:bodyPr>
          <a:lstStyle/>
          <a:p>
            <a:r>
              <a:rPr lang="en-US" altLang="zh-CN" sz="3200" b="1" spc="300" dirty="0">
                <a:latin typeface="微软雅黑" panose="020B0503020204020204" charset="-122"/>
                <a:ea typeface="微软雅黑" panose="020B0503020204020204" charset="-122"/>
              </a:rPr>
              <a:t>2.2 </a:t>
            </a:r>
            <a:r>
              <a:rPr lang="zh-CN" altLang="en-US" sz="3200" b="1" spc="300" dirty="0">
                <a:latin typeface="微软雅黑" panose="020B0503020204020204" charset="-122"/>
                <a:ea typeface="微软雅黑" panose="020B0503020204020204" charset="-122"/>
              </a:rPr>
              <a:t>基于</a:t>
            </a:r>
            <a:r>
              <a:rPr lang="en-US" altLang="zh-CN" sz="3200" b="1" spc="300" dirty="0">
                <a:latin typeface="微软雅黑" panose="020B0503020204020204" charset="-122"/>
                <a:ea typeface="微软雅黑" panose="020B0503020204020204" charset="-122"/>
              </a:rPr>
              <a:t>HUST-PTF</a:t>
            </a:r>
            <a:r>
              <a:rPr lang="zh-CN" altLang="en-US" sz="3200" b="1" spc="300" dirty="0">
                <a:latin typeface="微软雅黑" panose="020B0503020204020204" charset="-122"/>
                <a:ea typeface="微软雅黑" panose="020B0503020204020204" charset="-122"/>
              </a:rPr>
              <a:t>参数的楔形设计</a:t>
            </a:r>
          </a:p>
        </p:txBody>
      </p:sp>
      <mc:AlternateContent xmlns:mc="http://schemas.openxmlformats.org/markup-compatibility/2006" xmlns:a14="http://schemas.microsoft.com/office/drawing/2010/main">
        <mc:Choice Requires="a14">
          <p:graphicFrame>
            <p:nvGraphicFramePr>
              <p:cNvPr id="2" name="表格 1">
                <a:extLst>
                  <a:ext uri="{FF2B5EF4-FFF2-40B4-BE49-F238E27FC236}">
                    <a16:creationId xmlns:a16="http://schemas.microsoft.com/office/drawing/2014/main" id="{5B8043A3-3008-4B89-A1A6-6D69385CDB97}"/>
                  </a:ext>
                </a:extLst>
              </p:cNvPr>
              <p:cNvGraphicFramePr>
                <a:graphicFrameLocks noGrp="1"/>
              </p:cNvGraphicFramePr>
              <p:nvPr>
                <p:extLst>
                  <p:ext uri="{D42A27DB-BD31-4B8C-83A1-F6EECF244321}">
                    <p14:modId xmlns:p14="http://schemas.microsoft.com/office/powerpoint/2010/main" val="2940914644"/>
                  </p:ext>
                </p:extLst>
              </p:nvPr>
            </p:nvGraphicFramePr>
            <p:xfrm>
              <a:off x="8033214" y="4790708"/>
              <a:ext cx="2557736" cy="1434105"/>
            </p:xfrm>
            <a:graphic>
              <a:graphicData uri="http://schemas.openxmlformats.org/drawingml/2006/table">
                <a:tbl>
                  <a:tblPr firstRow="1" firstCol="1" bandRow="1">
                    <a:tableStyleId>{5C22544A-7EE6-4342-B048-85BDC9FD1C3A}</a:tableStyleId>
                  </a:tblPr>
                  <a:tblGrid>
                    <a:gridCol w="1335147">
                      <a:extLst>
                        <a:ext uri="{9D8B030D-6E8A-4147-A177-3AD203B41FA5}">
                          <a16:colId xmlns:a16="http://schemas.microsoft.com/office/drawing/2014/main" val="3002972009"/>
                        </a:ext>
                      </a:extLst>
                    </a:gridCol>
                    <a:gridCol w="1222589">
                      <a:extLst>
                        <a:ext uri="{9D8B030D-6E8A-4147-A177-3AD203B41FA5}">
                          <a16:colId xmlns:a16="http://schemas.microsoft.com/office/drawing/2014/main" val="1703562006"/>
                        </a:ext>
                      </a:extLst>
                    </a:gridCol>
                  </a:tblGrid>
                  <a:tr h="278718">
                    <a:tc>
                      <a:txBody>
                        <a:bodyPr/>
                        <a:lstStyle/>
                        <a:p>
                          <a:pPr algn="ctr">
                            <a:lnSpc>
                              <a:spcPct val="120000"/>
                            </a:lnSpc>
                            <a:spcAft>
                              <a:spcPts val="1000"/>
                            </a:spcAft>
                          </a:pPr>
                          <a:r>
                            <a:rPr lang="zh-CN" altLang="en-US" sz="1400" dirty="0">
                              <a:effectLst/>
                            </a:rPr>
                            <a:t>中心色散</a:t>
                          </a:r>
                          <a:r>
                            <a:rPr lang="en-US" sz="1400" dirty="0">
                              <a:effectLst/>
                            </a:rPr>
                            <a:t>/</a:t>
                          </a:r>
                          <a14:m>
                            <m:oMath xmlns:m="http://schemas.openxmlformats.org/officeDocument/2006/math">
                              <m:r>
                                <a:rPr lang="en-US" sz="1400">
                                  <a:effectLst/>
                                  <a:latin typeface="Cambria Math" panose="02040503050406030204" pitchFamily="18" charset="0"/>
                                </a:rPr>
                                <m:t> </m:t>
                              </m:r>
                              <m:r>
                                <a:rPr lang="en-US" sz="1400">
                                  <a:effectLst/>
                                  <a:latin typeface="Cambria Math" panose="02040503050406030204" pitchFamily="18" charset="0"/>
                                </a:rPr>
                                <m:t>𝜂</m:t>
                              </m:r>
                              <m:r>
                                <a:rPr lang="en-US" sz="1400">
                                  <a:effectLst/>
                                  <a:latin typeface="Cambria Math" panose="02040503050406030204" pitchFamily="18" charset="0"/>
                                </a:rPr>
                                <m:t>₀</m:t>
                              </m:r>
                            </m:oMath>
                          </a14:m>
                          <a:endParaRPr lang="zh-CN" sz="1050" dirty="0">
                            <a:solidFill>
                              <a:srgbClr val="1E2933"/>
                            </a:solidFill>
                            <a:effectLst/>
                            <a:latin typeface="Arial" panose="020B0604020202020204" pitchFamily="34" charset="0"/>
                            <a:ea typeface="MS Mincho" panose="02020609040205080304" pitchFamily="49" charset="-128"/>
                            <a:cs typeface="Times New Roman" panose="02020603050405020304" pitchFamily="18" charset="0"/>
                          </a:endParaRPr>
                        </a:p>
                      </a:txBody>
                      <a:tcPr marL="68580" marR="68580" marT="0" marB="0" anchor="ctr"/>
                    </a:tc>
                    <a:tc>
                      <a:txBody>
                        <a:bodyPr/>
                        <a:lstStyle/>
                        <a:p>
                          <a:pPr marL="0" algn="ctr" defTabSz="914400" rtl="0" eaLnBrk="1" latinLnBrk="0" hangingPunct="1">
                            <a:lnSpc>
                              <a:spcPct val="120000"/>
                            </a:lnSpc>
                            <a:spcAft>
                              <a:spcPts val="1000"/>
                            </a:spcAft>
                          </a:pPr>
                          <a:r>
                            <a:rPr lang="en-US" sz="1400" b="1" kern="1200" dirty="0">
                              <a:solidFill>
                                <a:schemeClr val="tx1"/>
                              </a:solidFill>
                              <a:effectLst/>
                              <a:latin typeface="+mn-lt"/>
                              <a:ea typeface="+mn-ea"/>
                              <a:cs typeface="+mn-cs"/>
                            </a:rPr>
                            <a:t>2.35 m</a:t>
                          </a:r>
                          <a:endParaRPr lang="zh-CN" altLang="en-US" sz="1400" b="1" kern="1200" dirty="0">
                            <a:solidFill>
                              <a:schemeClr val="tx1"/>
                            </a:solidFill>
                            <a:effectLst/>
                            <a:latin typeface="+mn-lt"/>
                            <a:ea typeface="+mn-ea"/>
                            <a:cs typeface="+mn-cs"/>
                          </a:endParaRPr>
                        </a:p>
                      </a:txBody>
                      <a:tcPr marL="68580" marR="68580" marT="0" marB="0" anchor="ctr">
                        <a:solidFill>
                          <a:srgbClr val="CFD5EA"/>
                        </a:solidFill>
                      </a:tcPr>
                    </a:tc>
                    <a:extLst>
                      <a:ext uri="{0D108BD9-81ED-4DB2-BD59-A6C34878D82A}">
                        <a16:rowId xmlns:a16="http://schemas.microsoft.com/office/drawing/2014/main" val="3391928077"/>
                      </a:ext>
                    </a:extLst>
                  </a:tr>
                  <a:tr h="278718">
                    <a:tc>
                      <a:txBody>
                        <a:bodyPr/>
                        <a:lstStyle/>
                        <a:p>
                          <a:pPr algn="ctr">
                            <a:lnSpc>
                              <a:spcPct val="120000"/>
                            </a:lnSpc>
                            <a:spcAft>
                              <a:spcPts val="1000"/>
                            </a:spcAft>
                          </a:pPr>
                          <a:r>
                            <a:rPr lang="zh-CN" altLang="en-US" sz="1400" dirty="0">
                              <a:effectLst/>
                            </a:rPr>
                            <a:t>压缩因子</a:t>
                          </a:r>
                          <a:r>
                            <a:rPr lang="en-US" sz="1400" dirty="0">
                              <a:effectLst/>
                            </a:rPr>
                            <a:t> /𝑅</a:t>
                          </a:r>
                          <a:endParaRPr lang="zh-CN" sz="1050" dirty="0">
                            <a:solidFill>
                              <a:srgbClr val="1E2933"/>
                            </a:solidFill>
                            <a:effectLst/>
                            <a:latin typeface="Arial" panose="020B0604020202020204" pitchFamily="34" charset="0"/>
                            <a:ea typeface="MS Mincho" panose="02020609040205080304" pitchFamily="49" charset="-128"/>
                            <a:cs typeface="Times New Roman" panose="02020603050405020304" pitchFamily="18" charset="0"/>
                          </a:endParaRPr>
                        </a:p>
                      </a:txBody>
                      <a:tcPr marL="68580" marR="68580" marT="0" marB="0" anchor="ctr"/>
                    </a:tc>
                    <a:tc>
                      <a:txBody>
                        <a:bodyPr/>
                        <a:lstStyle/>
                        <a:p>
                          <a:pPr marL="0" algn="ctr" defTabSz="914400" rtl="0" eaLnBrk="1" latinLnBrk="0" hangingPunct="1">
                            <a:lnSpc>
                              <a:spcPct val="120000"/>
                            </a:lnSpc>
                            <a:spcAft>
                              <a:spcPts val="1000"/>
                            </a:spcAft>
                          </a:pPr>
                          <a:r>
                            <a:rPr lang="en-US" sz="1400" b="1" kern="1200" dirty="0">
                              <a:solidFill>
                                <a:schemeClr val="tx1"/>
                              </a:solidFill>
                              <a:effectLst/>
                              <a:latin typeface="+mn-lt"/>
                              <a:ea typeface="+mn-ea"/>
                              <a:cs typeface="+mn-cs"/>
                            </a:rPr>
                            <a:t>14.64</a:t>
                          </a:r>
                          <a:endParaRPr lang="zh-CN" altLang="en-US" sz="1400" b="1" kern="1200" dirty="0">
                            <a:solidFill>
                              <a:schemeClr val="tx1"/>
                            </a:solidFill>
                            <a:effectLst/>
                            <a:latin typeface="+mn-lt"/>
                            <a:ea typeface="+mn-ea"/>
                            <a:cs typeface="+mn-cs"/>
                          </a:endParaRPr>
                        </a:p>
                      </a:txBody>
                      <a:tcPr marL="68580" marR="68580" marT="0" marB="0" anchor="ctr">
                        <a:solidFill>
                          <a:srgbClr val="CFD5EA"/>
                        </a:solidFill>
                      </a:tcPr>
                    </a:tc>
                    <a:extLst>
                      <a:ext uri="{0D108BD9-81ED-4DB2-BD59-A6C34878D82A}">
                        <a16:rowId xmlns:a16="http://schemas.microsoft.com/office/drawing/2014/main" val="2280392299"/>
                      </a:ext>
                    </a:extLst>
                  </a:tr>
                  <a:tr h="313119">
                    <a:tc>
                      <a:txBody>
                        <a:bodyPr/>
                        <a:lstStyle/>
                        <a:p>
                          <a:pPr algn="ctr">
                            <a:lnSpc>
                              <a:spcPct val="120000"/>
                            </a:lnSpc>
                            <a:spcAft>
                              <a:spcPts val="1000"/>
                            </a:spcAft>
                          </a:pPr>
                          <a:r>
                            <a:rPr lang="zh-CN" altLang="en-US" sz="1400" dirty="0">
                              <a:effectLst/>
                            </a:rPr>
                            <a:t>最优梯度</a:t>
                          </a:r>
                          <a:r>
                            <a:rPr lang="en-US" sz="1400" dirty="0">
                              <a:effectLst/>
                            </a:rPr>
                            <a:t>/</a:t>
                          </a:r>
                          <a14:m>
                            <m:oMath xmlns:m="http://schemas.openxmlformats.org/officeDocument/2006/math">
                              <m:sSub>
                                <m:sSubPr>
                                  <m:ctrlPr>
                                    <a:rPr lang="en-US" sz="1400" i="1">
                                      <a:effectLst/>
                                      <a:latin typeface="Cambria Math" panose="02040503050406030204" pitchFamily="18" charset="0"/>
                                    </a:rPr>
                                  </m:ctrlPr>
                                </m:sSubPr>
                                <m:e>
                                  <m:r>
                                    <a:rPr lang="en-US" sz="1400">
                                      <a:effectLst/>
                                      <a:latin typeface="Cambria Math" panose="02040503050406030204" pitchFamily="18" charset="0"/>
                                    </a:rPr>
                                    <m:t>𝑘</m:t>
                                  </m:r>
                                </m:e>
                                <m:sub>
                                  <m:r>
                                    <a:rPr lang="en-US" sz="1400">
                                      <a:effectLst/>
                                      <a:latin typeface="Cambria Math" panose="02040503050406030204" pitchFamily="18" charset="0"/>
                                    </a:rPr>
                                    <m:t>𝑜𝑝𝑡</m:t>
                                  </m:r>
                                </m:sub>
                              </m:sSub>
                            </m:oMath>
                          </a14:m>
                          <a:endParaRPr lang="zh-CN" sz="1050" dirty="0">
                            <a:solidFill>
                              <a:srgbClr val="1E2933"/>
                            </a:solidFill>
                            <a:effectLst/>
                            <a:latin typeface="Arial" panose="020B0604020202020204" pitchFamily="34" charset="0"/>
                            <a:ea typeface="MS Mincho" panose="02020609040205080304" pitchFamily="49" charset="-128"/>
                            <a:cs typeface="Times New Roman" panose="02020603050405020304" pitchFamily="18" charset="0"/>
                          </a:endParaRPr>
                        </a:p>
                      </a:txBody>
                      <a:tcPr marL="68580" marR="68580" marT="0" marB="0" anchor="ctr"/>
                    </a:tc>
                    <a:tc>
                      <a:txBody>
                        <a:bodyPr/>
                        <a:lstStyle/>
                        <a:p>
                          <a:pPr marL="0" algn="ctr" defTabSz="914400" rtl="0" eaLnBrk="1" latinLnBrk="0" hangingPunct="1">
                            <a:lnSpc>
                              <a:spcPct val="120000"/>
                            </a:lnSpc>
                            <a:spcAft>
                              <a:spcPts val="1000"/>
                            </a:spcAft>
                          </a:pPr>
                          <a:r>
                            <a:rPr lang="en-US" sz="1400" b="1" kern="1200" dirty="0">
                              <a:solidFill>
                                <a:schemeClr val="tx1"/>
                              </a:solidFill>
                              <a:effectLst/>
                              <a:latin typeface="+mn-lt"/>
                              <a:ea typeface="+mn-ea"/>
                              <a:cs typeface="+mn-cs"/>
                            </a:rPr>
                            <a:t>0.4236 m⁻¹</a:t>
                          </a:r>
                          <a:endParaRPr lang="zh-CN" altLang="en-US" sz="1400" b="1" kern="1200" dirty="0">
                            <a:solidFill>
                              <a:schemeClr val="tx1"/>
                            </a:solidFill>
                            <a:effectLst/>
                            <a:latin typeface="+mn-lt"/>
                            <a:ea typeface="+mn-ea"/>
                            <a:cs typeface="+mn-cs"/>
                          </a:endParaRPr>
                        </a:p>
                      </a:txBody>
                      <a:tcPr marL="68580" marR="68580" marT="0" marB="0" anchor="ctr">
                        <a:solidFill>
                          <a:srgbClr val="CFD5EA"/>
                        </a:solidFill>
                      </a:tcPr>
                    </a:tc>
                    <a:extLst>
                      <a:ext uri="{0D108BD9-81ED-4DB2-BD59-A6C34878D82A}">
                        <a16:rowId xmlns:a16="http://schemas.microsoft.com/office/drawing/2014/main" val="2802290226"/>
                      </a:ext>
                    </a:extLst>
                  </a:tr>
                  <a:tr h="278718">
                    <a:tc>
                      <a:txBody>
                        <a:bodyPr/>
                        <a:lstStyle/>
                        <a:p>
                          <a:pPr algn="ctr">
                            <a:lnSpc>
                              <a:spcPct val="120000"/>
                            </a:lnSpc>
                            <a:spcAft>
                              <a:spcPts val="1000"/>
                            </a:spcAft>
                          </a:pPr>
                          <a:r>
                            <a:rPr lang="zh-CN" altLang="en-US" sz="1400" dirty="0">
                              <a:effectLst/>
                            </a:rPr>
                            <a:t>楔形半顶角</a:t>
                          </a:r>
                          <a:r>
                            <a:rPr lang="en-US" sz="1400" dirty="0">
                              <a:effectLst/>
                            </a:rPr>
                            <a:t>/</a:t>
                          </a:r>
                          <a14:m>
                            <m:oMath xmlns:m="http://schemas.openxmlformats.org/officeDocument/2006/math">
                              <m:r>
                                <a:rPr lang="en-US" sz="1400">
                                  <a:effectLst/>
                                  <a:latin typeface="Cambria Math" panose="02040503050406030204" pitchFamily="18" charset="0"/>
                                </a:rPr>
                                <m:t>𝜃</m:t>
                              </m:r>
                            </m:oMath>
                          </a14:m>
                          <a:endParaRPr lang="zh-CN" sz="1050" dirty="0">
                            <a:solidFill>
                              <a:srgbClr val="1E2933"/>
                            </a:solidFill>
                            <a:effectLst/>
                            <a:latin typeface="Arial" panose="020B0604020202020204" pitchFamily="34" charset="0"/>
                            <a:ea typeface="MS Mincho" panose="02020609040205080304" pitchFamily="49" charset="-128"/>
                            <a:cs typeface="Times New Roman" panose="02020603050405020304" pitchFamily="18" charset="0"/>
                          </a:endParaRPr>
                        </a:p>
                      </a:txBody>
                      <a:tcPr marL="68580" marR="68580" marT="0" marB="0" anchor="ctr"/>
                    </a:tc>
                    <a:tc>
                      <a:txBody>
                        <a:bodyPr/>
                        <a:lstStyle/>
                        <a:p>
                          <a:pPr marL="0" algn="ctr" defTabSz="914400" rtl="0" eaLnBrk="1" latinLnBrk="0" hangingPunct="1">
                            <a:lnSpc>
                              <a:spcPct val="120000"/>
                            </a:lnSpc>
                            <a:spcAft>
                              <a:spcPts val="1000"/>
                            </a:spcAft>
                          </a:pPr>
                          <a:r>
                            <a:rPr lang="en-US" sz="1400" b="1" kern="1200" dirty="0">
                              <a:solidFill>
                                <a:schemeClr val="tx1"/>
                              </a:solidFill>
                              <a:effectLst/>
                              <a:latin typeface="+mn-lt"/>
                              <a:ea typeface="+mn-ea"/>
                              <a:cs typeface="+mn-cs"/>
                            </a:rPr>
                            <a:t>≈ 2°</a:t>
                          </a:r>
                          <a:endParaRPr lang="zh-CN" altLang="en-US" sz="1400" b="1" kern="1200" dirty="0">
                            <a:solidFill>
                              <a:schemeClr val="tx1"/>
                            </a:solidFill>
                            <a:effectLst/>
                            <a:latin typeface="+mn-lt"/>
                            <a:ea typeface="+mn-ea"/>
                            <a:cs typeface="+mn-cs"/>
                          </a:endParaRPr>
                        </a:p>
                      </a:txBody>
                      <a:tcPr marL="68580" marR="68580" marT="0" marB="0" anchor="ctr">
                        <a:solidFill>
                          <a:srgbClr val="CFD5EA"/>
                        </a:solidFill>
                      </a:tcPr>
                    </a:tc>
                    <a:extLst>
                      <a:ext uri="{0D108BD9-81ED-4DB2-BD59-A6C34878D82A}">
                        <a16:rowId xmlns:a16="http://schemas.microsoft.com/office/drawing/2014/main" val="1414158582"/>
                      </a:ext>
                    </a:extLst>
                  </a:tr>
                  <a:tr h="284832">
                    <a:tc>
                      <a:txBody>
                        <a:bodyPr/>
                        <a:lstStyle/>
                        <a:p>
                          <a:pPr algn="ctr">
                            <a:lnSpc>
                              <a:spcPct val="120000"/>
                            </a:lnSpc>
                            <a:spcAft>
                              <a:spcPts val="1000"/>
                            </a:spcAft>
                          </a:pPr>
                          <a:r>
                            <a:rPr lang="zh-CN" altLang="en-US" sz="1400" dirty="0">
                              <a:effectLst/>
                            </a:rPr>
                            <a:t>楔形前能量</a:t>
                          </a:r>
                          <a:endParaRPr lang="zh-CN" sz="1050" dirty="0">
                            <a:solidFill>
                              <a:srgbClr val="1E2933"/>
                            </a:solidFill>
                            <a:effectLst/>
                            <a:latin typeface="Arial" panose="020B0604020202020204" pitchFamily="34" charset="0"/>
                            <a:ea typeface="MS Mincho" panose="02020609040205080304" pitchFamily="49" charset="-128"/>
                            <a:cs typeface="Times New Roman" panose="02020603050405020304" pitchFamily="18" charset="0"/>
                          </a:endParaRPr>
                        </a:p>
                      </a:txBody>
                      <a:tcPr marL="68580" marR="68580" marT="0" marB="0" anchor="ctr"/>
                    </a:tc>
                    <a:tc>
                      <a:txBody>
                        <a:bodyPr/>
                        <a:lstStyle/>
                        <a:p>
                          <a:pPr marL="0" algn="ctr" defTabSz="914400" rtl="0" eaLnBrk="1" latinLnBrk="0" hangingPunct="1">
                            <a:lnSpc>
                              <a:spcPct val="120000"/>
                            </a:lnSpc>
                            <a:spcAft>
                              <a:spcPts val="1000"/>
                            </a:spcAft>
                          </a:pPr>
                          <a:r>
                            <a:rPr lang="en-US" sz="1400" b="1" kern="1200" dirty="0">
                              <a:solidFill>
                                <a:schemeClr val="tx1"/>
                              </a:solidFill>
                              <a:effectLst/>
                              <a:latin typeface="+mn-lt"/>
                              <a:ea typeface="+mn-ea"/>
                              <a:cs typeface="+mn-cs"/>
                            </a:rPr>
                            <a:t>≈ 72.59 MeV</a:t>
                          </a:r>
                          <a:endParaRPr lang="zh-CN" altLang="en-US" sz="1400" b="1" kern="1200" dirty="0">
                            <a:solidFill>
                              <a:schemeClr val="tx1"/>
                            </a:solidFill>
                            <a:effectLst/>
                            <a:latin typeface="+mn-lt"/>
                            <a:ea typeface="+mn-ea"/>
                            <a:cs typeface="+mn-cs"/>
                          </a:endParaRPr>
                        </a:p>
                      </a:txBody>
                      <a:tcPr marL="68580" marR="68580" marT="0" marB="0" anchor="ctr">
                        <a:solidFill>
                          <a:srgbClr val="CFD5EA"/>
                        </a:solidFill>
                      </a:tcPr>
                    </a:tc>
                    <a:extLst>
                      <a:ext uri="{0D108BD9-81ED-4DB2-BD59-A6C34878D82A}">
                        <a16:rowId xmlns:a16="http://schemas.microsoft.com/office/drawing/2014/main" val="630142135"/>
                      </a:ext>
                    </a:extLst>
                  </a:tr>
                </a:tbl>
              </a:graphicData>
            </a:graphic>
          </p:graphicFrame>
        </mc:Choice>
        <mc:Fallback xmlns="">
          <p:graphicFrame>
            <p:nvGraphicFramePr>
              <p:cNvPr id="2" name="表格 1">
                <a:extLst>
                  <a:ext uri="{FF2B5EF4-FFF2-40B4-BE49-F238E27FC236}">
                    <a16:creationId xmlns:a16="http://schemas.microsoft.com/office/drawing/2014/main" id="{5B8043A3-3008-4B89-A1A6-6D69385CDB97}"/>
                  </a:ext>
                </a:extLst>
              </p:cNvPr>
              <p:cNvGraphicFramePr>
                <a:graphicFrameLocks noGrp="1"/>
              </p:cNvGraphicFramePr>
              <p:nvPr>
                <p:extLst>
                  <p:ext uri="{D42A27DB-BD31-4B8C-83A1-F6EECF244321}">
                    <p14:modId xmlns:p14="http://schemas.microsoft.com/office/powerpoint/2010/main" val="2940914644"/>
                  </p:ext>
                </p:extLst>
              </p:nvPr>
            </p:nvGraphicFramePr>
            <p:xfrm>
              <a:off x="8033214" y="4790708"/>
              <a:ext cx="2557736" cy="1434105"/>
            </p:xfrm>
            <a:graphic>
              <a:graphicData uri="http://schemas.openxmlformats.org/drawingml/2006/table">
                <a:tbl>
                  <a:tblPr firstRow="1" firstCol="1" bandRow="1">
                    <a:tableStyleId>{5C22544A-7EE6-4342-B048-85BDC9FD1C3A}</a:tableStyleId>
                  </a:tblPr>
                  <a:tblGrid>
                    <a:gridCol w="1335147">
                      <a:extLst>
                        <a:ext uri="{9D8B030D-6E8A-4147-A177-3AD203B41FA5}">
                          <a16:colId xmlns:a16="http://schemas.microsoft.com/office/drawing/2014/main" val="3002972009"/>
                        </a:ext>
                      </a:extLst>
                    </a:gridCol>
                    <a:gridCol w="1222589">
                      <a:extLst>
                        <a:ext uri="{9D8B030D-6E8A-4147-A177-3AD203B41FA5}">
                          <a16:colId xmlns:a16="http://schemas.microsoft.com/office/drawing/2014/main" val="1703562006"/>
                        </a:ext>
                      </a:extLst>
                    </a:gridCol>
                  </a:tblGrid>
                  <a:tr h="278718">
                    <a:tc>
                      <a:txBody>
                        <a:bodyPr/>
                        <a:lstStyle/>
                        <a:p>
                          <a:endParaRPr lang="zh-CN"/>
                        </a:p>
                      </a:txBody>
                      <a:tcPr marL="68580" marR="68580" marT="0" marB="0" anchor="ctr">
                        <a:blipFill>
                          <a:blip r:embed="rId4"/>
                          <a:stretch>
                            <a:fillRect l="-455" t="-2174" r="-93182" b="-445652"/>
                          </a:stretch>
                        </a:blipFill>
                      </a:tcPr>
                    </a:tc>
                    <a:tc>
                      <a:txBody>
                        <a:bodyPr/>
                        <a:lstStyle/>
                        <a:p>
                          <a:pPr marL="0" algn="ctr" defTabSz="914400" rtl="0" eaLnBrk="1" latinLnBrk="0" hangingPunct="1">
                            <a:lnSpc>
                              <a:spcPct val="120000"/>
                            </a:lnSpc>
                            <a:spcAft>
                              <a:spcPts val="1000"/>
                            </a:spcAft>
                          </a:pPr>
                          <a:r>
                            <a:rPr lang="en-US" sz="1400" b="1" kern="1200" dirty="0">
                              <a:solidFill>
                                <a:schemeClr val="tx1"/>
                              </a:solidFill>
                              <a:effectLst/>
                              <a:latin typeface="+mn-lt"/>
                              <a:ea typeface="+mn-ea"/>
                              <a:cs typeface="+mn-cs"/>
                            </a:rPr>
                            <a:t>2.35 m</a:t>
                          </a:r>
                          <a:endParaRPr lang="zh-CN" altLang="en-US" sz="1400" b="1" kern="1200" dirty="0">
                            <a:solidFill>
                              <a:schemeClr val="tx1"/>
                            </a:solidFill>
                            <a:effectLst/>
                            <a:latin typeface="+mn-lt"/>
                            <a:ea typeface="+mn-ea"/>
                            <a:cs typeface="+mn-cs"/>
                          </a:endParaRPr>
                        </a:p>
                      </a:txBody>
                      <a:tcPr marL="68580" marR="68580" marT="0" marB="0" anchor="ctr">
                        <a:solidFill>
                          <a:srgbClr val="CFD5EA"/>
                        </a:solidFill>
                      </a:tcPr>
                    </a:tc>
                    <a:extLst>
                      <a:ext uri="{0D108BD9-81ED-4DB2-BD59-A6C34878D82A}">
                        <a16:rowId xmlns:a16="http://schemas.microsoft.com/office/drawing/2014/main" val="3391928077"/>
                      </a:ext>
                    </a:extLst>
                  </a:tr>
                  <a:tr h="278718">
                    <a:tc>
                      <a:txBody>
                        <a:bodyPr/>
                        <a:lstStyle/>
                        <a:p>
                          <a:pPr algn="ctr">
                            <a:lnSpc>
                              <a:spcPct val="120000"/>
                            </a:lnSpc>
                            <a:spcAft>
                              <a:spcPts val="1000"/>
                            </a:spcAft>
                          </a:pPr>
                          <a:r>
                            <a:rPr lang="zh-CN" altLang="en-US" sz="1400" dirty="0">
                              <a:effectLst/>
                            </a:rPr>
                            <a:t>压缩因子</a:t>
                          </a:r>
                          <a:r>
                            <a:rPr lang="en-US" sz="1400" dirty="0">
                              <a:effectLst/>
                            </a:rPr>
                            <a:t> /𝑅</a:t>
                          </a:r>
                          <a:endParaRPr lang="zh-CN" sz="1050" dirty="0">
                            <a:solidFill>
                              <a:srgbClr val="1E2933"/>
                            </a:solidFill>
                            <a:effectLst/>
                            <a:latin typeface="Arial" panose="020B0604020202020204" pitchFamily="34" charset="0"/>
                            <a:ea typeface="MS Mincho" panose="02020609040205080304" pitchFamily="49" charset="-128"/>
                            <a:cs typeface="Times New Roman" panose="02020603050405020304" pitchFamily="18" charset="0"/>
                          </a:endParaRPr>
                        </a:p>
                      </a:txBody>
                      <a:tcPr marL="68580" marR="68580" marT="0" marB="0" anchor="ctr"/>
                    </a:tc>
                    <a:tc>
                      <a:txBody>
                        <a:bodyPr/>
                        <a:lstStyle/>
                        <a:p>
                          <a:pPr marL="0" algn="ctr" defTabSz="914400" rtl="0" eaLnBrk="1" latinLnBrk="0" hangingPunct="1">
                            <a:lnSpc>
                              <a:spcPct val="120000"/>
                            </a:lnSpc>
                            <a:spcAft>
                              <a:spcPts val="1000"/>
                            </a:spcAft>
                          </a:pPr>
                          <a:r>
                            <a:rPr lang="en-US" sz="1400" b="1" kern="1200" dirty="0">
                              <a:solidFill>
                                <a:schemeClr val="tx1"/>
                              </a:solidFill>
                              <a:effectLst/>
                              <a:latin typeface="+mn-lt"/>
                              <a:ea typeface="+mn-ea"/>
                              <a:cs typeface="+mn-cs"/>
                            </a:rPr>
                            <a:t>14.64</a:t>
                          </a:r>
                          <a:endParaRPr lang="zh-CN" altLang="en-US" sz="1400" b="1" kern="1200" dirty="0">
                            <a:solidFill>
                              <a:schemeClr val="tx1"/>
                            </a:solidFill>
                            <a:effectLst/>
                            <a:latin typeface="+mn-lt"/>
                            <a:ea typeface="+mn-ea"/>
                            <a:cs typeface="+mn-cs"/>
                          </a:endParaRPr>
                        </a:p>
                      </a:txBody>
                      <a:tcPr marL="68580" marR="68580" marT="0" marB="0" anchor="ctr">
                        <a:solidFill>
                          <a:srgbClr val="CFD5EA"/>
                        </a:solidFill>
                      </a:tcPr>
                    </a:tc>
                    <a:extLst>
                      <a:ext uri="{0D108BD9-81ED-4DB2-BD59-A6C34878D82A}">
                        <a16:rowId xmlns:a16="http://schemas.microsoft.com/office/drawing/2014/main" val="2280392299"/>
                      </a:ext>
                    </a:extLst>
                  </a:tr>
                  <a:tr h="313119">
                    <a:tc>
                      <a:txBody>
                        <a:bodyPr/>
                        <a:lstStyle/>
                        <a:p>
                          <a:endParaRPr lang="zh-CN"/>
                        </a:p>
                      </a:txBody>
                      <a:tcPr marL="68580" marR="68580" marT="0" marB="0" anchor="ctr">
                        <a:blipFill>
                          <a:blip r:embed="rId4"/>
                          <a:stretch>
                            <a:fillRect l="-455" t="-178846" r="-93182" b="-205769"/>
                          </a:stretch>
                        </a:blipFill>
                      </a:tcPr>
                    </a:tc>
                    <a:tc>
                      <a:txBody>
                        <a:bodyPr/>
                        <a:lstStyle/>
                        <a:p>
                          <a:pPr marL="0" algn="ctr" defTabSz="914400" rtl="0" eaLnBrk="1" latinLnBrk="0" hangingPunct="1">
                            <a:lnSpc>
                              <a:spcPct val="120000"/>
                            </a:lnSpc>
                            <a:spcAft>
                              <a:spcPts val="1000"/>
                            </a:spcAft>
                          </a:pPr>
                          <a:r>
                            <a:rPr lang="en-US" sz="1400" b="1" kern="1200" dirty="0">
                              <a:solidFill>
                                <a:schemeClr val="tx1"/>
                              </a:solidFill>
                              <a:effectLst/>
                              <a:latin typeface="+mn-lt"/>
                              <a:ea typeface="+mn-ea"/>
                              <a:cs typeface="+mn-cs"/>
                            </a:rPr>
                            <a:t>0.4236 m⁻¹</a:t>
                          </a:r>
                          <a:endParaRPr lang="zh-CN" altLang="en-US" sz="1400" b="1" kern="1200" dirty="0">
                            <a:solidFill>
                              <a:schemeClr val="tx1"/>
                            </a:solidFill>
                            <a:effectLst/>
                            <a:latin typeface="+mn-lt"/>
                            <a:ea typeface="+mn-ea"/>
                            <a:cs typeface="+mn-cs"/>
                          </a:endParaRPr>
                        </a:p>
                      </a:txBody>
                      <a:tcPr marL="68580" marR="68580" marT="0" marB="0" anchor="ctr">
                        <a:solidFill>
                          <a:srgbClr val="CFD5EA"/>
                        </a:solidFill>
                      </a:tcPr>
                    </a:tc>
                    <a:extLst>
                      <a:ext uri="{0D108BD9-81ED-4DB2-BD59-A6C34878D82A}">
                        <a16:rowId xmlns:a16="http://schemas.microsoft.com/office/drawing/2014/main" val="2802290226"/>
                      </a:ext>
                    </a:extLst>
                  </a:tr>
                  <a:tr h="278718">
                    <a:tc>
                      <a:txBody>
                        <a:bodyPr/>
                        <a:lstStyle/>
                        <a:p>
                          <a:endParaRPr lang="zh-CN"/>
                        </a:p>
                      </a:txBody>
                      <a:tcPr marL="68580" marR="68580" marT="0" marB="0" anchor="ctr">
                        <a:blipFill>
                          <a:blip r:embed="rId4"/>
                          <a:stretch>
                            <a:fillRect l="-455" t="-315217" r="-93182" b="-132609"/>
                          </a:stretch>
                        </a:blipFill>
                      </a:tcPr>
                    </a:tc>
                    <a:tc>
                      <a:txBody>
                        <a:bodyPr/>
                        <a:lstStyle/>
                        <a:p>
                          <a:pPr marL="0" algn="ctr" defTabSz="914400" rtl="0" eaLnBrk="1" latinLnBrk="0" hangingPunct="1">
                            <a:lnSpc>
                              <a:spcPct val="120000"/>
                            </a:lnSpc>
                            <a:spcAft>
                              <a:spcPts val="1000"/>
                            </a:spcAft>
                          </a:pPr>
                          <a:r>
                            <a:rPr lang="en-US" sz="1400" b="1" kern="1200" dirty="0">
                              <a:solidFill>
                                <a:schemeClr val="tx1"/>
                              </a:solidFill>
                              <a:effectLst/>
                              <a:latin typeface="+mn-lt"/>
                              <a:ea typeface="+mn-ea"/>
                              <a:cs typeface="+mn-cs"/>
                            </a:rPr>
                            <a:t>≈ 2°</a:t>
                          </a:r>
                          <a:endParaRPr lang="zh-CN" altLang="en-US" sz="1400" b="1" kern="1200" dirty="0">
                            <a:solidFill>
                              <a:schemeClr val="tx1"/>
                            </a:solidFill>
                            <a:effectLst/>
                            <a:latin typeface="+mn-lt"/>
                            <a:ea typeface="+mn-ea"/>
                            <a:cs typeface="+mn-cs"/>
                          </a:endParaRPr>
                        </a:p>
                      </a:txBody>
                      <a:tcPr marL="68580" marR="68580" marT="0" marB="0" anchor="ctr">
                        <a:solidFill>
                          <a:srgbClr val="CFD5EA"/>
                        </a:solidFill>
                      </a:tcPr>
                    </a:tc>
                    <a:extLst>
                      <a:ext uri="{0D108BD9-81ED-4DB2-BD59-A6C34878D82A}">
                        <a16:rowId xmlns:a16="http://schemas.microsoft.com/office/drawing/2014/main" val="1414158582"/>
                      </a:ext>
                    </a:extLst>
                  </a:tr>
                  <a:tr h="284832">
                    <a:tc>
                      <a:txBody>
                        <a:bodyPr/>
                        <a:lstStyle/>
                        <a:p>
                          <a:pPr algn="ctr">
                            <a:lnSpc>
                              <a:spcPct val="120000"/>
                            </a:lnSpc>
                            <a:spcAft>
                              <a:spcPts val="1000"/>
                            </a:spcAft>
                          </a:pPr>
                          <a:r>
                            <a:rPr lang="zh-CN" altLang="en-US" sz="1400" dirty="0">
                              <a:effectLst/>
                            </a:rPr>
                            <a:t>楔形前能量</a:t>
                          </a:r>
                          <a:endParaRPr lang="zh-CN" sz="1050" dirty="0">
                            <a:solidFill>
                              <a:srgbClr val="1E2933"/>
                            </a:solidFill>
                            <a:effectLst/>
                            <a:latin typeface="Arial" panose="020B0604020202020204" pitchFamily="34" charset="0"/>
                            <a:ea typeface="MS Mincho" panose="02020609040205080304" pitchFamily="49" charset="-128"/>
                            <a:cs typeface="Times New Roman" panose="02020603050405020304" pitchFamily="18" charset="0"/>
                          </a:endParaRPr>
                        </a:p>
                      </a:txBody>
                      <a:tcPr marL="68580" marR="68580" marT="0" marB="0" anchor="ctr"/>
                    </a:tc>
                    <a:tc>
                      <a:txBody>
                        <a:bodyPr/>
                        <a:lstStyle/>
                        <a:p>
                          <a:pPr marL="0" algn="ctr" defTabSz="914400" rtl="0" eaLnBrk="1" latinLnBrk="0" hangingPunct="1">
                            <a:lnSpc>
                              <a:spcPct val="120000"/>
                            </a:lnSpc>
                            <a:spcAft>
                              <a:spcPts val="1000"/>
                            </a:spcAft>
                          </a:pPr>
                          <a:r>
                            <a:rPr lang="en-US" sz="1400" b="1" kern="1200" dirty="0">
                              <a:solidFill>
                                <a:schemeClr val="tx1"/>
                              </a:solidFill>
                              <a:effectLst/>
                              <a:latin typeface="+mn-lt"/>
                              <a:ea typeface="+mn-ea"/>
                              <a:cs typeface="+mn-cs"/>
                            </a:rPr>
                            <a:t>≈ 72.59 MeV</a:t>
                          </a:r>
                          <a:endParaRPr lang="zh-CN" altLang="en-US" sz="1400" b="1" kern="1200" dirty="0">
                            <a:solidFill>
                              <a:schemeClr val="tx1"/>
                            </a:solidFill>
                            <a:effectLst/>
                            <a:latin typeface="+mn-lt"/>
                            <a:ea typeface="+mn-ea"/>
                            <a:cs typeface="+mn-cs"/>
                          </a:endParaRPr>
                        </a:p>
                      </a:txBody>
                      <a:tcPr marL="68580" marR="68580" marT="0" marB="0" anchor="ctr">
                        <a:solidFill>
                          <a:srgbClr val="CFD5EA"/>
                        </a:solidFill>
                      </a:tcPr>
                    </a:tc>
                    <a:extLst>
                      <a:ext uri="{0D108BD9-81ED-4DB2-BD59-A6C34878D82A}">
                        <a16:rowId xmlns:a16="http://schemas.microsoft.com/office/drawing/2014/main" val="630142135"/>
                      </a:ext>
                    </a:extLst>
                  </a:tr>
                </a:tbl>
              </a:graphicData>
            </a:graphic>
          </p:graphicFrame>
        </mc:Fallback>
      </mc:AlternateContent>
      <mc:AlternateContent xmlns:mc="http://schemas.openxmlformats.org/markup-compatibility/2006" xmlns:a14="http://schemas.microsoft.com/office/drawing/2010/main">
        <mc:Choice Requires="a14">
          <p:sp>
            <p:nvSpPr>
              <p:cNvPr id="12" name="文本框 11">
                <a:extLst>
                  <a:ext uri="{FF2B5EF4-FFF2-40B4-BE49-F238E27FC236}">
                    <a16:creationId xmlns:a16="http://schemas.microsoft.com/office/drawing/2014/main" id="{E9F49576-DEF9-4A0C-9751-99982791ADB8}"/>
                  </a:ext>
                </a:extLst>
              </p:cNvPr>
              <p:cNvSpPr txBox="1"/>
              <p:nvPr/>
            </p:nvSpPr>
            <p:spPr>
              <a:xfrm>
                <a:off x="310055" y="851114"/>
                <a:ext cx="11484213" cy="3269100"/>
              </a:xfrm>
              <a:prstGeom prst="rect">
                <a:avLst/>
              </a:prstGeom>
              <a:noFill/>
            </p:spPr>
            <p:txBody>
              <a:bodyPr wrap="square">
                <a:spAutoFit/>
              </a:bodyPr>
              <a:lstStyle/>
              <a:p>
                <a:pPr marL="285750" indent="-285750">
                  <a:lnSpc>
                    <a:spcPct val="150000"/>
                  </a:lnSpc>
                  <a:buFont typeface="Arial" panose="020B0604020202020204" pitchFamily="34" charset="0"/>
                  <a:buChar char="•"/>
                </a:pPr>
                <a:r>
                  <a:rPr lang="zh-CN" altLang="en-US" sz="2000" b="1" dirty="0">
                    <a:solidFill>
                      <a:srgbClr val="4472C4"/>
                    </a:solidFill>
                    <a:latin typeface="Arial" panose="020B0604020202020204" pitchFamily="34" charset="0"/>
                    <a:ea typeface="微软雅黑" panose="020B0503020204020204" pitchFamily="34" charset="-122"/>
                    <a:cs typeface="Arial" panose="020B0604020202020204" pitchFamily="34" charset="0"/>
                  </a:rPr>
                  <a:t>设计目标： </a:t>
                </a:r>
                <a:r>
                  <a:rPr lang="zh-CN" altLang="en-US" sz="2000" b="1" dirty="0">
                    <a:latin typeface="Arial" panose="020B0604020202020204" pitchFamily="34" charset="0"/>
                    <a:ea typeface="微软雅黑" panose="020B0503020204020204" pitchFamily="34" charset="-122"/>
                    <a:cs typeface="Arial" panose="020B0604020202020204" pitchFamily="34" charset="0"/>
                  </a:rPr>
                  <a:t>以楔形后质子能量为 </a:t>
                </a:r>
                <a:r>
                  <a:rPr lang="en-US" altLang="zh-CN" sz="2000" b="1" dirty="0">
                    <a:latin typeface="Arial" panose="020B0604020202020204" pitchFamily="34" charset="0"/>
                    <a:ea typeface="微软雅黑" panose="020B0503020204020204" pitchFamily="34" charset="-122"/>
                    <a:cs typeface="Arial" panose="020B0604020202020204" pitchFamily="34" charset="0"/>
                  </a:rPr>
                  <a:t>70 MeV </a:t>
                </a:r>
                <a:r>
                  <a:rPr lang="zh-CN" altLang="en-US" sz="2000" b="1" dirty="0">
                    <a:latin typeface="Arial" panose="020B0604020202020204" pitchFamily="34" charset="0"/>
                    <a:ea typeface="微软雅黑" panose="020B0503020204020204" pitchFamily="34" charset="-122"/>
                    <a:cs typeface="Arial" panose="020B0604020202020204" pitchFamily="34" charset="0"/>
                  </a:rPr>
                  <a:t>，动量分散小于</a:t>
                </a:r>
                <a:r>
                  <a:rPr lang="en-US" altLang="zh-CN" sz="2000" b="1" dirty="0">
                    <a:latin typeface="Arial" panose="020B0604020202020204" pitchFamily="34" charset="0"/>
                    <a:ea typeface="微软雅黑" panose="020B0503020204020204" pitchFamily="34" charset="-122"/>
                    <a:cs typeface="Arial" panose="020B0604020202020204" pitchFamily="34" charset="0"/>
                  </a:rPr>
                  <a:t>0.5%</a:t>
                </a:r>
                <a:r>
                  <a:rPr lang="zh-CN" altLang="en-US" sz="2000" b="1" dirty="0">
                    <a:latin typeface="Arial" panose="020B0604020202020204" pitchFamily="34" charset="0"/>
                    <a:ea typeface="微软雅黑" panose="020B0503020204020204" pitchFamily="34" charset="-122"/>
                    <a:cs typeface="Arial" panose="020B0604020202020204" pitchFamily="34" charset="0"/>
                  </a:rPr>
                  <a:t>，发射度增长尽可能小。</a:t>
                </a:r>
                <a:endParaRPr lang="en-US" altLang="zh-CN" sz="2000" b="1" dirty="0">
                  <a:latin typeface="Arial" panose="020B0604020202020204" pitchFamily="34" charset="0"/>
                  <a:ea typeface="微软雅黑" panose="020B0503020204020204" pitchFamily="34" charset="-122"/>
                  <a:cs typeface="Arial" panose="020B0604020202020204" pitchFamily="34" charset="0"/>
                </a:endParaRPr>
              </a:p>
              <a:p>
                <a:pPr marL="285750" indent="-285750">
                  <a:lnSpc>
                    <a:spcPct val="150000"/>
                  </a:lnSpc>
                  <a:buFont typeface="Arial" panose="020B0604020202020204" pitchFamily="34" charset="0"/>
                  <a:buChar char="•"/>
                </a:pPr>
                <a:r>
                  <a:rPr lang="zh-CN" altLang="en-US" sz="2000" b="1" dirty="0">
                    <a:solidFill>
                      <a:srgbClr val="4472C4"/>
                    </a:solidFill>
                    <a:latin typeface="Arial" panose="020B0604020202020204" pitchFamily="34" charset="0"/>
                    <a:ea typeface="微软雅黑" panose="020B0503020204020204" pitchFamily="34" charset="-122"/>
                    <a:cs typeface="Arial" panose="020B0604020202020204" pitchFamily="34" charset="0"/>
                  </a:rPr>
                  <a:t>楔形材料选择：</a:t>
                </a:r>
                <a:r>
                  <a:rPr lang="zh-CN" altLang="en-US" sz="2000" b="1" dirty="0">
                    <a:latin typeface="Arial" panose="020B0604020202020204" pitchFamily="34" charset="0"/>
                    <a:ea typeface="微软雅黑" panose="020B0503020204020204" pitchFamily="34" charset="-122"/>
                    <a:cs typeface="Arial" panose="020B0604020202020204" pitchFamily="34" charset="0"/>
                  </a:rPr>
                  <a:t>能量损失率高→快速降低动量，辐射长度大→减小发射度增长。</a:t>
                </a:r>
                <a:endParaRPr lang="en-US" altLang="zh-CN" sz="2000" b="1" dirty="0">
                  <a:latin typeface="Arial" panose="020B0604020202020204" pitchFamily="34" charset="0"/>
                  <a:ea typeface="微软雅黑" panose="020B0503020204020204" pitchFamily="34" charset="-122"/>
                  <a:cs typeface="Arial" panose="020B0604020202020204" pitchFamily="34" charset="0"/>
                </a:endParaRPr>
              </a:p>
              <a:p>
                <a:pPr marL="285750" indent="-285750">
                  <a:lnSpc>
                    <a:spcPct val="150000"/>
                  </a:lnSpc>
                  <a:buFont typeface="Arial" panose="020B0604020202020204" pitchFamily="34" charset="0"/>
                  <a:buChar char="•"/>
                </a:pPr>
                <a:r>
                  <a:rPr lang="zh-CN" altLang="en-US" sz="2000" b="1" dirty="0">
                    <a:solidFill>
                      <a:srgbClr val="4472C4"/>
                    </a:solidFill>
                    <a:latin typeface="Arial" panose="020B0604020202020204" pitchFamily="34" charset="0"/>
                    <a:ea typeface="微软雅黑" panose="020B0503020204020204" pitchFamily="34" charset="-122"/>
                    <a:cs typeface="Arial" panose="020B0604020202020204" pitchFamily="34" charset="0"/>
                  </a:rPr>
                  <a:t>楔形几何参数： </a:t>
                </a:r>
                <a:r>
                  <a:rPr lang="zh-CN" altLang="en-US" sz="2000" b="1" dirty="0">
                    <a:latin typeface="Arial" panose="020B0604020202020204" pitchFamily="34" charset="0"/>
                    <a:ea typeface="微软雅黑" panose="020B0503020204020204" pitchFamily="34" charset="-122"/>
                    <a:cs typeface="Arial" panose="020B0604020202020204" pitchFamily="34" charset="0"/>
                  </a:rPr>
                  <a:t>现有设计中心色散 </a:t>
                </a:r>
                <a14:m>
                  <m:oMath xmlns:m="http://schemas.openxmlformats.org/officeDocument/2006/math">
                    <m:r>
                      <a:rPr lang="en-US" altLang="zh-CN" sz="2000" b="1" i="1" dirty="0">
                        <a:latin typeface="Cambria Math" panose="02040503050406030204" pitchFamily="18" charset="0"/>
                      </a:rPr>
                      <m:t>𝜼</m:t>
                    </m:r>
                    <m:r>
                      <a:rPr lang="en-US" altLang="zh-CN" sz="2000" b="1" dirty="0">
                        <a:latin typeface="Cambria Math" panose="02040503050406030204" pitchFamily="18" charset="0"/>
                      </a:rPr>
                      <m:t>=</m:t>
                    </m:r>
                    <m:r>
                      <a:rPr lang="en-US" altLang="zh-CN" sz="2000" b="1" i="1" dirty="0">
                        <a:latin typeface="Cambria Math" panose="02040503050406030204" pitchFamily="18" charset="0"/>
                      </a:rPr>
                      <m:t>𝟐</m:t>
                    </m:r>
                    <m:r>
                      <a:rPr lang="en-US" altLang="zh-CN" sz="2000" b="1" dirty="0">
                        <a:latin typeface="Cambria Math" panose="02040503050406030204" pitchFamily="18" charset="0"/>
                      </a:rPr>
                      <m:t>.</m:t>
                    </m:r>
                    <m:r>
                      <a:rPr lang="en-US" altLang="zh-CN" sz="2000" b="1" i="1" dirty="0">
                        <a:latin typeface="Cambria Math" panose="02040503050406030204" pitchFamily="18" charset="0"/>
                      </a:rPr>
                      <m:t>𝟑𝟓𝐦</m:t>
                    </m:r>
                  </m:oMath>
                </a14:m>
                <a:r>
                  <a:rPr lang="zh-CN" altLang="en-US" sz="2000" b="1" dirty="0">
                    <a:latin typeface="Arial" panose="020B0604020202020204" pitchFamily="34" charset="0"/>
                    <a:ea typeface="微软雅黑" panose="020B0503020204020204" pitchFamily="34" charset="-122"/>
                    <a:cs typeface="Arial" panose="020B0604020202020204" pitchFamily="34" charset="0"/>
                  </a:rPr>
                  <a:t>，</a:t>
                </a:r>
                <a14:m>
                  <m:oMath xmlns:m="http://schemas.openxmlformats.org/officeDocument/2006/math">
                    <m:r>
                      <a:rPr lang="en-US" altLang="zh-CN" sz="2000" b="1" i="1" dirty="0">
                        <a:latin typeface="Cambria Math" panose="02040503050406030204" pitchFamily="18" charset="0"/>
                      </a:rPr>
                      <m:t>𝑹</m:t>
                    </m:r>
                    <m:r>
                      <a:rPr lang="en-US" altLang="zh-CN" sz="2000" b="1" dirty="0">
                        <a:latin typeface="Cambria Math" panose="02040503050406030204" pitchFamily="18" charset="0"/>
                      </a:rPr>
                      <m:t>≈</m:t>
                    </m:r>
                    <m:r>
                      <a:rPr lang="en-US" altLang="zh-CN" sz="2000" b="1" i="1" dirty="0">
                        <a:latin typeface="Cambria Math" panose="02040503050406030204" pitchFamily="18" charset="0"/>
                      </a:rPr>
                      <m:t>𝟏𝟒</m:t>
                    </m:r>
                    <m:r>
                      <a:rPr lang="en-US" altLang="zh-CN" sz="2000" b="1" dirty="0">
                        <a:latin typeface="Cambria Math" panose="02040503050406030204" pitchFamily="18" charset="0"/>
                      </a:rPr>
                      <m:t>.</m:t>
                    </m:r>
                    <m:r>
                      <a:rPr lang="en-US" altLang="zh-CN" sz="2000" b="1" i="1" dirty="0">
                        <a:latin typeface="Cambria Math" panose="02040503050406030204" pitchFamily="18" charset="0"/>
                      </a:rPr>
                      <m:t>𝟔𝟒</m:t>
                    </m:r>
                  </m:oMath>
                </a14:m>
                <a:r>
                  <a:rPr lang="zh-CN" altLang="en-US" sz="2000" b="1" dirty="0">
                    <a:latin typeface="Arial" panose="020B0604020202020204" pitchFamily="34" charset="0"/>
                    <a:ea typeface="微软雅黑" panose="020B0503020204020204" pitchFamily="34" charset="-122"/>
                    <a:cs typeface="Arial" panose="020B0604020202020204" pitchFamily="34" charset="0"/>
                  </a:rPr>
                  <a:t>，最优楔形梯度</a:t>
                </a:r>
                <a14:m>
                  <m:oMath xmlns:m="http://schemas.openxmlformats.org/officeDocument/2006/math">
                    <m:r>
                      <a:rPr lang="zh-CN" altLang="en-US" sz="2000" b="1" dirty="0">
                        <a:latin typeface="Cambria Math" panose="02040503050406030204" pitchFamily="18" charset="0"/>
                      </a:rPr>
                      <m:t> </m:t>
                    </m:r>
                    <m:r>
                      <a:rPr lang="en-US" altLang="zh-CN" sz="2000" b="1" i="1" dirty="0">
                        <a:latin typeface="Cambria Math" panose="02040503050406030204" pitchFamily="18" charset="0"/>
                      </a:rPr>
                      <m:t>𝒌</m:t>
                    </m:r>
                    <m:r>
                      <a:rPr lang="en-US" altLang="zh-CN" sz="2000" b="1" dirty="0">
                        <a:latin typeface="Cambria Math" panose="02040503050406030204" pitchFamily="18" charset="0"/>
                      </a:rPr>
                      <m:t>=</m:t>
                    </m:r>
                    <m:r>
                      <a:rPr lang="en-US" altLang="zh-CN" sz="2000" b="1" i="1" dirty="0">
                        <a:latin typeface="Cambria Math" panose="02040503050406030204" pitchFamily="18" charset="0"/>
                      </a:rPr>
                      <m:t>𝟎</m:t>
                    </m:r>
                    <m:r>
                      <a:rPr lang="en-US" altLang="zh-CN" sz="2000" b="1" dirty="0">
                        <a:latin typeface="Cambria Math" panose="02040503050406030204" pitchFamily="18" charset="0"/>
                      </a:rPr>
                      <m:t>.</m:t>
                    </m:r>
                    <m:r>
                      <a:rPr lang="en-US" altLang="zh-CN" sz="2000" b="1" i="1" dirty="0">
                        <a:latin typeface="Cambria Math" panose="02040503050406030204" pitchFamily="18" charset="0"/>
                      </a:rPr>
                      <m:t>𝟒𝟐𝟑𝟔</m:t>
                    </m:r>
                  </m:oMath>
                </a14:m>
                <a:r>
                  <a:rPr lang="zh-CN" altLang="en-US" sz="2000" b="1" dirty="0">
                    <a:latin typeface="Arial" panose="020B0604020202020204" pitchFamily="34" charset="0"/>
                    <a:ea typeface="微软雅黑" panose="020B0503020204020204" pitchFamily="34" charset="-122"/>
                    <a:cs typeface="Arial" panose="020B0604020202020204" pitchFamily="34" charset="0"/>
                  </a:rPr>
                  <a:t>。</a:t>
                </a:r>
                <a:endParaRPr lang="en-US" altLang="zh-CN" sz="2000" b="1" dirty="0">
                  <a:latin typeface="Arial" panose="020B0604020202020204" pitchFamily="34" charset="0"/>
                  <a:ea typeface="微软雅黑" panose="020B0503020204020204" pitchFamily="34" charset="-122"/>
                  <a:cs typeface="Arial" panose="020B0604020202020204" pitchFamily="34" charset="0"/>
                </a:endParaRPr>
              </a:p>
              <a:p>
                <a:pPr marL="285750" indent="-285750">
                  <a:lnSpc>
                    <a:spcPct val="150000"/>
                  </a:lnSpc>
                  <a:buFont typeface="Arial" panose="020B0604020202020204" pitchFamily="34" charset="0"/>
                  <a:buChar char="•"/>
                </a:pPr>
                <a:r>
                  <a:rPr lang="zh-CN" altLang="en-US" sz="2000" b="1" dirty="0">
                    <a:solidFill>
                      <a:srgbClr val="4472C4"/>
                    </a:solidFill>
                    <a:latin typeface="Arial" panose="020B0604020202020204" pitchFamily="34" charset="0"/>
                    <a:ea typeface="微软雅黑" panose="020B0503020204020204" pitchFamily="34" charset="-122"/>
                    <a:cs typeface="Arial" panose="020B0604020202020204" pitchFamily="34" charset="0"/>
                  </a:rPr>
                  <a:t>束流线优化： </a:t>
                </a:r>
                <a:r>
                  <a:rPr lang="zh-CN" altLang="en-US" sz="2000" b="1" dirty="0">
                    <a:latin typeface="Arial" panose="020B0604020202020204" pitchFamily="34" charset="0"/>
                    <a:ea typeface="微软雅黑" panose="020B0503020204020204" pitchFamily="34" charset="-122"/>
                    <a:cs typeface="Arial" panose="020B0604020202020204" pitchFamily="34" charset="0"/>
                  </a:rPr>
                  <a:t>通过降能器后</a:t>
                </a:r>
                <a:r>
                  <a:rPr lang="en-US" altLang="zh-CN" sz="2000" b="1" dirty="0">
                    <a:latin typeface="Arial" panose="020B0604020202020204" pitchFamily="34" charset="0"/>
                    <a:ea typeface="微软雅黑" panose="020B0503020204020204" pitchFamily="34" charset="-122"/>
                    <a:cs typeface="Arial" panose="020B0604020202020204" pitchFamily="34" charset="0"/>
                  </a:rPr>
                  <a:t>70MeV</a:t>
                </a:r>
                <a:r>
                  <a:rPr lang="zh-CN" altLang="en-US" sz="2000" b="1" dirty="0">
                    <a:latin typeface="Arial" panose="020B0604020202020204" pitchFamily="34" charset="0"/>
                    <a:ea typeface="微软雅黑" panose="020B0503020204020204" pitchFamily="34" charset="-122"/>
                    <a:cs typeface="Arial" panose="020B0604020202020204" pitchFamily="34" charset="0"/>
                  </a:rPr>
                  <a:t>束流约 </a:t>
                </a:r>
                <a:r>
                  <a:rPr lang="en-US" altLang="zh-CN" sz="2000" b="1" dirty="0">
                    <a:latin typeface="Arial" panose="020B0604020202020204" pitchFamily="34" charset="0"/>
                    <a:ea typeface="微软雅黑" panose="020B0503020204020204" pitchFamily="34" charset="-122"/>
                    <a:cs typeface="Arial" panose="020B0604020202020204" pitchFamily="34" charset="0"/>
                  </a:rPr>
                  <a:t>4.5% </a:t>
                </a:r>
                <a:r>
                  <a:rPr lang="zh-CN" altLang="en-US" sz="2000" b="1" dirty="0">
                    <a:latin typeface="Arial" panose="020B0604020202020204" pitchFamily="34" charset="0"/>
                    <a:ea typeface="微软雅黑" panose="020B0503020204020204" pitchFamily="34" charset="-122"/>
                    <a:cs typeface="Arial" panose="020B0604020202020204" pitchFamily="34" charset="0"/>
                  </a:rPr>
                  <a:t>的动量分散，将原 </a:t>
                </a:r>
                <a:r>
                  <a:rPr lang="en-US" altLang="zh-CN" sz="2000" b="1" dirty="0">
                    <a:latin typeface="Arial" panose="020B0604020202020204" pitchFamily="34" charset="0"/>
                    <a:ea typeface="微软雅黑" panose="020B0503020204020204" pitchFamily="34" charset="-122"/>
                    <a:cs typeface="Arial" panose="020B0604020202020204" pitchFamily="34" charset="0"/>
                  </a:rPr>
                  <a:t>60° </a:t>
                </a:r>
                <a:r>
                  <a:rPr lang="zh-CN" altLang="en-US" sz="2000" b="1" dirty="0">
                    <a:latin typeface="Arial" panose="020B0604020202020204" pitchFamily="34" charset="0"/>
                    <a:ea typeface="微软雅黑" panose="020B0503020204020204" pitchFamily="34" charset="-122"/>
                    <a:cs typeface="Arial" panose="020B0604020202020204" pitchFamily="34" charset="0"/>
                  </a:rPr>
                  <a:t>弯转磁铁</a:t>
                </a:r>
                <a:r>
                  <a:rPr lang="en-US" altLang="zh-CN" sz="2000" b="1" dirty="0">
                    <a:latin typeface="Arial" panose="020B0604020202020204" pitchFamily="34" charset="0"/>
                    <a:ea typeface="微软雅黑" panose="020B0503020204020204" pitchFamily="34" charset="-122"/>
                    <a:cs typeface="Arial" panose="020B0604020202020204" pitchFamily="34" charset="0"/>
                  </a:rPr>
                  <a:t> </a:t>
                </a:r>
                <a:r>
                  <a:rPr lang="zh-CN" altLang="en-US" sz="2000" b="1" dirty="0">
                    <a:latin typeface="Arial" panose="020B0604020202020204" pitchFamily="34" charset="0"/>
                    <a:ea typeface="微软雅黑" panose="020B0503020204020204" pitchFamily="34" charset="-122"/>
                    <a:cs typeface="Arial" panose="020B0604020202020204" pitchFamily="34" charset="0"/>
                  </a:rPr>
                  <a:t>改为 </a:t>
                </a:r>
                <a:r>
                  <a:rPr lang="en-US" altLang="zh-CN" sz="2000" b="1" dirty="0">
                    <a:latin typeface="Arial" panose="020B0604020202020204" pitchFamily="34" charset="0"/>
                    <a:ea typeface="微软雅黑" panose="020B0503020204020204" pitchFamily="34" charset="-122"/>
                    <a:cs typeface="Arial" panose="020B0604020202020204" pitchFamily="34" charset="0"/>
                  </a:rPr>
                  <a:t>20°</a:t>
                </a:r>
                <a:r>
                  <a:rPr lang="zh-CN" altLang="en-US" sz="2000" b="1" dirty="0">
                    <a:latin typeface="Arial" panose="020B0604020202020204" pitchFamily="34" charset="0"/>
                    <a:ea typeface="微软雅黑" panose="020B0503020204020204" pitchFamily="34" charset="-122"/>
                    <a:cs typeface="Arial" panose="020B0604020202020204" pitchFamily="34" charset="0"/>
                  </a:rPr>
                  <a:t>，楔形前色散设为 </a:t>
                </a:r>
                <a:r>
                  <a:rPr lang="en-US" altLang="zh-CN" sz="2000" b="1" dirty="0">
                    <a:latin typeface="Arial" panose="020B0604020202020204" pitchFamily="34" charset="0"/>
                    <a:ea typeface="微软雅黑" panose="020B0503020204020204" pitchFamily="34" charset="-122"/>
                    <a:cs typeface="Arial" panose="020B0604020202020204" pitchFamily="34" charset="0"/>
                  </a:rPr>
                  <a:t>1.5 m</a:t>
                </a:r>
                <a:r>
                  <a:rPr lang="zh-CN" altLang="en-US" sz="2000" b="1" dirty="0">
                    <a:latin typeface="Arial" panose="020B0604020202020204" pitchFamily="34" charset="0"/>
                    <a:ea typeface="微软雅黑" panose="020B0503020204020204" pitchFamily="34" charset="-122"/>
                    <a:cs typeface="Arial" panose="020B0604020202020204" pitchFamily="34" charset="0"/>
                  </a:rPr>
                  <a:t>，以提升动量接受度和传输效率。</a:t>
                </a:r>
                <a:endParaRPr lang="en-US" altLang="zh-CN" sz="2000" b="1" dirty="0">
                  <a:latin typeface="Arial" panose="020B0604020202020204" pitchFamily="34" charset="0"/>
                  <a:ea typeface="微软雅黑" panose="020B0503020204020204" pitchFamily="34" charset="-122"/>
                  <a:cs typeface="Arial" panose="020B0604020202020204" pitchFamily="34" charset="0"/>
                </a:endParaRPr>
              </a:p>
              <a:p>
                <a:pPr marL="285750" indent="-285750">
                  <a:lnSpc>
                    <a:spcPct val="150000"/>
                  </a:lnSpc>
                  <a:buFont typeface="Arial" panose="020B0604020202020204" pitchFamily="34" charset="0"/>
                  <a:buChar char="•"/>
                </a:pPr>
                <a:r>
                  <a:rPr lang="zh-CN" altLang="en-US" sz="2000" b="1" dirty="0">
                    <a:solidFill>
                      <a:srgbClr val="4472C4"/>
                    </a:solidFill>
                    <a:latin typeface="Arial" panose="020B0604020202020204" pitchFamily="34" charset="0"/>
                    <a:ea typeface="微软雅黑" panose="020B0503020204020204" pitchFamily="34" charset="-122"/>
                    <a:cs typeface="Arial" panose="020B0604020202020204" pitchFamily="34" charset="0"/>
                  </a:rPr>
                  <a:t>能量计算： </a:t>
                </a:r>
                <a:r>
                  <a:rPr lang="zh-CN" altLang="en-US" sz="2000" b="1" dirty="0">
                    <a:latin typeface="Arial" panose="020B0604020202020204" pitchFamily="34" charset="0"/>
                    <a:ea typeface="微软雅黑" panose="020B0503020204020204" pitchFamily="34" charset="-122"/>
                    <a:cs typeface="Arial" panose="020B0604020202020204" pitchFamily="34" charset="0"/>
                  </a:rPr>
                  <a:t>基于 </a:t>
                </a:r>
                <a:r>
                  <a:rPr lang="en-US" altLang="zh-CN" sz="2000" b="1" dirty="0">
                    <a:latin typeface="Arial" panose="020B0604020202020204" pitchFamily="34" charset="0"/>
                    <a:ea typeface="微软雅黑" panose="020B0503020204020204" pitchFamily="34" charset="-122"/>
                    <a:cs typeface="Arial" panose="020B0604020202020204" pitchFamily="34" charset="0"/>
                  </a:rPr>
                  <a:t>NIST PSTAR </a:t>
                </a:r>
                <a:r>
                  <a:rPr lang="zh-CN" altLang="en-US" sz="2000" b="1" dirty="0">
                    <a:latin typeface="Arial" panose="020B0604020202020204" pitchFamily="34" charset="0"/>
                    <a:ea typeface="微软雅黑" panose="020B0503020204020204" pitchFamily="34" charset="-122"/>
                    <a:cs typeface="Arial" panose="020B0604020202020204" pitchFamily="34" charset="0"/>
                  </a:rPr>
                  <a:t>的聚乙烯阻止本领数据，结合 </a:t>
                </a:r>
                <a:r>
                  <a:rPr lang="en-US" altLang="zh-CN" sz="2000" b="1" dirty="0">
                    <a:latin typeface="Arial" panose="020B0604020202020204" pitchFamily="34" charset="0"/>
                    <a:ea typeface="微软雅黑" panose="020B0503020204020204" pitchFamily="34" charset="-122"/>
                    <a:cs typeface="Arial" panose="020B0604020202020204" pitchFamily="34" charset="0"/>
                  </a:rPr>
                  <a:t>CSDA </a:t>
                </a:r>
                <a:r>
                  <a:rPr lang="zh-CN" altLang="en-US" sz="2000" b="1" dirty="0">
                    <a:latin typeface="Arial" panose="020B0604020202020204" pitchFamily="34" charset="0"/>
                    <a:ea typeface="微软雅黑" panose="020B0503020204020204" pitchFamily="34" charset="-122"/>
                    <a:cs typeface="Arial" panose="020B0604020202020204" pitchFamily="34" charset="0"/>
                  </a:rPr>
                  <a:t>射程积分，确定楔形吸收体入口能量及相关设计参数。</a:t>
                </a:r>
              </a:p>
            </p:txBody>
          </p:sp>
        </mc:Choice>
        <mc:Fallback xmlns="">
          <p:sp>
            <p:nvSpPr>
              <p:cNvPr id="12" name="文本框 11">
                <a:extLst>
                  <a:ext uri="{FF2B5EF4-FFF2-40B4-BE49-F238E27FC236}">
                    <a16:creationId xmlns:a16="http://schemas.microsoft.com/office/drawing/2014/main" id="{E9F49576-DEF9-4A0C-9751-99982791ADB8}"/>
                  </a:ext>
                </a:extLst>
              </p:cNvPr>
              <p:cNvSpPr txBox="1">
                <a:spLocks noRot="1" noChangeAspect="1" noMove="1" noResize="1" noEditPoints="1" noAdjustHandles="1" noChangeArrowheads="1" noChangeShapeType="1" noTextEdit="1"/>
              </p:cNvSpPr>
              <p:nvPr/>
            </p:nvSpPr>
            <p:spPr>
              <a:xfrm>
                <a:off x="310055" y="851114"/>
                <a:ext cx="11484213" cy="3269100"/>
              </a:xfrm>
              <a:prstGeom prst="rect">
                <a:avLst/>
              </a:prstGeom>
              <a:blipFill>
                <a:blip r:embed="rId5"/>
                <a:stretch>
                  <a:fillRect l="-478" b="-2425"/>
                </a:stretch>
              </a:blipFill>
            </p:spPr>
            <p:txBody>
              <a:bodyPr/>
              <a:lstStyle/>
              <a:p>
                <a:r>
                  <a:rPr lang="zh-CN" altLang="en-US">
                    <a:noFill/>
                  </a:rPr>
                  <a:t> </a:t>
                </a:r>
              </a:p>
            </p:txBody>
          </p:sp>
        </mc:Fallback>
      </mc:AlternateContent>
      <p:graphicFrame>
        <p:nvGraphicFramePr>
          <p:cNvPr id="4" name="表格 3">
            <a:extLst>
              <a:ext uri="{FF2B5EF4-FFF2-40B4-BE49-F238E27FC236}">
                <a16:creationId xmlns:a16="http://schemas.microsoft.com/office/drawing/2014/main" id="{13C7DEC0-43CC-4BF3-8EF8-429F41D94655}"/>
              </a:ext>
            </a:extLst>
          </p:cNvPr>
          <p:cNvGraphicFramePr>
            <a:graphicFrameLocks noGrp="1"/>
          </p:cNvGraphicFramePr>
          <p:nvPr>
            <p:extLst>
              <p:ext uri="{D42A27DB-BD31-4B8C-83A1-F6EECF244321}">
                <p14:modId xmlns:p14="http://schemas.microsoft.com/office/powerpoint/2010/main" val="3530462979"/>
              </p:ext>
            </p:extLst>
          </p:nvPr>
        </p:nvGraphicFramePr>
        <p:xfrm>
          <a:off x="10594565" y="4790708"/>
          <a:ext cx="1219835" cy="1410748"/>
        </p:xfrm>
        <a:graphic>
          <a:graphicData uri="http://schemas.openxmlformats.org/drawingml/2006/table">
            <a:tbl>
              <a:tblPr firstRow="1" firstCol="1" bandRow="1">
                <a:tableStyleId>{5C22544A-7EE6-4342-B048-85BDC9FD1C3A}</a:tableStyleId>
              </a:tblPr>
              <a:tblGrid>
                <a:gridCol w="1219835">
                  <a:extLst>
                    <a:ext uri="{9D8B030D-6E8A-4147-A177-3AD203B41FA5}">
                      <a16:colId xmlns:a16="http://schemas.microsoft.com/office/drawing/2014/main" val="3565639868"/>
                    </a:ext>
                  </a:extLst>
                </a:gridCol>
              </a:tblGrid>
              <a:tr h="285080">
                <a:tc>
                  <a:txBody>
                    <a:bodyPr/>
                    <a:lstStyle/>
                    <a:p>
                      <a:pPr marL="0" algn="ctr" defTabSz="914400" rtl="0" eaLnBrk="1" latinLnBrk="0" hangingPunct="1">
                        <a:lnSpc>
                          <a:spcPct val="120000"/>
                        </a:lnSpc>
                        <a:spcAft>
                          <a:spcPts val="1000"/>
                        </a:spcAft>
                      </a:pPr>
                      <a:r>
                        <a:rPr lang="en-US" sz="1400" b="1" kern="1200" dirty="0">
                          <a:solidFill>
                            <a:schemeClr val="tx1"/>
                          </a:solidFill>
                          <a:effectLst/>
                          <a:latin typeface="+mn-lt"/>
                          <a:ea typeface="+mn-ea"/>
                          <a:cs typeface="+mn-cs"/>
                        </a:rPr>
                        <a:t>1.5 m</a:t>
                      </a:r>
                      <a:endParaRPr lang="zh-CN" altLang="en-US" sz="1400" b="1" kern="1200" dirty="0">
                        <a:solidFill>
                          <a:schemeClr val="tx1"/>
                        </a:solidFill>
                        <a:effectLst/>
                        <a:latin typeface="+mn-lt"/>
                        <a:ea typeface="+mn-ea"/>
                        <a:cs typeface="+mn-cs"/>
                      </a:endParaRPr>
                    </a:p>
                  </a:txBody>
                  <a:tcPr marL="68580" marR="68580" marT="0" marB="0" anchor="ctr">
                    <a:solidFill>
                      <a:srgbClr val="CFD5EA"/>
                    </a:solidFill>
                  </a:tcPr>
                </a:tc>
                <a:extLst>
                  <a:ext uri="{0D108BD9-81ED-4DB2-BD59-A6C34878D82A}">
                    <a16:rowId xmlns:a16="http://schemas.microsoft.com/office/drawing/2014/main" val="931128324"/>
                  </a:ext>
                </a:extLst>
              </a:tr>
              <a:tr h="285080">
                <a:tc>
                  <a:txBody>
                    <a:bodyPr/>
                    <a:lstStyle/>
                    <a:p>
                      <a:pPr marL="0" algn="ctr" defTabSz="914400" rtl="0" eaLnBrk="1" latinLnBrk="0" hangingPunct="1">
                        <a:lnSpc>
                          <a:spcPct val="120000"/>
                        </a:lnSpc>
                        <a:spcAft>
                          <a:spcPts val="1000"/>
                        </a:spcAft>
                      </a:pPr>
                      <a:r>
                        <a:rPr lang="en-US" sz="1400" b="1" kern="1200" dirty="0">
                          <a:solidFill>
                            <a:schemeClr val="tx1"/>
                          </a:solidFill>
                          <a:effectLst/>
                          <a:latin typeface="+mn-lt"/>
                          <a:ea typeface="+mn-ea"/>
                          <a:cs typeface="+mn-cs"/>
                        </a:rPr>
                        <a:t>9.34</a:t>
                      </a:r>
                      <a:endParaRPr lang="zh-CN" altLang="en-US" sz="1400" b="1" kern="1200" dirty="0">
                        <a:solidFill>
                          <a:schemeClr val="tx1"/>
                        </a:solidFill>
                        <a:effectLst/>
                        <a:latin typeface="+mn-lt"/>
                        <a:ea typeface="+mn-ea"/>
                        <a:cs typeface="+mn-cs"/>
                      </a:endParaRPr>
                    </a:p>
                  </a:txBody>
                  <a:tcPr marL="68580" marR="68580" marT="0" marB="0" anchor="ctr">
                    <a:solidFill>
                      <a:srgbClr val="CFD5EA"/>
                    </a:solidFill>
                  </a:tcPr>
                </a:tc>
                <a:extLst>
                  <a:ext uri="{0D108BD9-81ED-4DB2-BD59-A6C34878D82A}">
                    <a16:rowId xmlns:a16="http://schemas.microsoft.com/office/drawing/2014/main" val="3491321194"/>
                  </a:ext>
                </a:extLst>
              </a:tr>
              <a:tr h="279051">
                <a:tc>
                  <a:txBody>
                    <a:bodyPr/>
                    <a:lstStyle/>
                    <a:p>
                      <a:pPr marL="0" algn="ctr" defTabSz="914400" rtl="0" eaLnBrk="1" latinLnBrk="0" hangingPunct="1">
                        <a:lnSpc>
                          <a:spcPct val="120000"/>
                        </a:lnSpc>
                        <a:spcAft>
                          <a:spcPts val="1000"/>
                        </a:spcAft>
                      </a:pPr>
                      <a:r>
                        <a:rPr lang="en-US" sz="1400" b="1" kern="1200" dirty="0">
                          <a:solidFill>
                            <a:schemeClr val="tx1"/>
                          </a:solidFill>
                          <a:effectLst/>
                          <a:latin typeface="+mn-lt"/>
                          <a:ea typeface="+mn-ea"/>
                          <a:cs typeface="+mn-cs"/>
                        </a:rPr>
                        <a:t>0.6636 m⁻¹</a:t>
                      </a:r>
                      <a:endParaRPr lang="zh-CN" altLang="en-US" sz="1400" b="1" kern="1200" dirty="0">
                        <a:solidFill>
                          <a:schemeClr val="tx1"/>
                        </a:solidFill>
                        <a:effectLst/>
                        <a:latin typeface="+mn-lt"/>
                        <a:ea typeface="+mn-ea"/>
                        <a:cs typeface="+mn-cs"/>
                      </a:endParaRPr>
                    </a:p>
                  </a:txBody>
                  <a:tcPr marL="68580" marR="68580" marT="0" marB="0" anchor="ctr">
                    <a:solidFill>
                      <a:srgbClr val="CFD5EA"/>
                    </a:solidFill>
                  </a:tcPr>
                </a:tc>
                <a:extLst>
                  <a:ext uri="{0D108BD9-81ED-4DB2-BD59-A6C34878D82A}">
                    <a16:rowId xmlns:a16="http://schemas.microsoft.com/office/drawing/2014/main" val="170754846"/>
                  </a:ext>
                </a:extLst>
              </a:tr>
              <a:tr h="285080">
                <a:tc>
                  <a:txBody>
                    <a:bodyPr/>
                    <a:lstStyle/>
                    <a:p>
                      <a:pPr marL="0" algn="ctr" defTabSz="914400" rtl="0" eaLnBrk="1" latinLnBrk="0" hangingPunct="1">
                        <a:lnSpc>
                          <a:spcPct val="120000"/>
                        </a:lnSpc>
                        <a:spcAft>
                          <a:spcPts val="1000"/>
                        </a:spcAft>
                      </a:pPr>
                      <a:r>
                        <a:rPr lang="en-US" sz="1400" b="1" kern="1200" dirty="0">
                          <a:solidFill>
                            <a:schemeClr val="tx1"/>
                          </a:solidFill>
                          <a:effectLst/>
                          <a:latin typeface="+mn-lt"/>
                          <a:ea typeface="+mn-ea"/>
                          <a:cs typeface="+mn-cs"/>
                        </a:rPr>
                        <a:t>≈ 3.8°</a:t>
                      </a:r>
                      <a:endParaRPr lang="zh-CN" altLang="en-US" sz="1400" b="1" kern="1200" dirty="0">
                        <a:solidFill>
                          <a:schemeClr val="tx1"/>
                        </a:solidFill>
                        <a:effectLst/>
                        <a:latin typeface="+mn-lt"/>
                        <a:ea typeface="+mn-ea"/>
                        <a:cs typeface="+mn-cs"/>
                      </a:endParaRPr>
                    </a:p>
                  </a:txBody>
                  <a:tcPr marL="68580" marR="68580" marT="0" marB="0" anchor="ctr">
                    <a:solidFill>
                      <a:srgbClr val="CFD5EA"/>
                    </a:solidFill>
                  </a:tcPr>
                </a:tc>
                <a:extLst>
                  <a:ext uri="{0D108BD9-81ED-4DB2-BD59-A6C34878D82A}">
                    <a16:rowId xmlns:a16="http://schemas.microsoft.com/office/drawing/2014/main" val="3528765051"/>
                  </a:ext>
                </a:extLst>
              </a:tr>
              <a:tr h="276457">
                <a:tc>
                  <a:txBody>
                    <a:bodyPr/>
                    <a:lstStyle/>
                    <a:p>
                      <a:pPr marL="0" algn="ctr" defTabSz="914400" rtl="0" eaLnBrk="1" latinLnBrk="0" hangingPunct="1">
                        <a:lnSpc>
                          <a:spcPct val="120000"/>
                        </a:lnSpc>
                        <a:spcAft>
                          <a:spcPts val="1000"/>
                        </a:spcAft>
                      </a:pPr>
                      <a:r>
                        <a:rPr lang="en-US" sz="1400" b="1" kern="1200" dirty="0">
                          <a:solidFill>
                            <a:schemeClr val="tx1"/>
                          </a:solidFill>
                          <a:effectLst/>
                          <a:latin typeface="+mn-lt"/>
                          <a:ea typeface="+mn-ea"/>
                          <a:cs typeface="+mn-cs"/>
                        </a:rPr>
                        <a:t>≈ 74.36 MeV</a:t>
                      </a:r>
                      <a:endParaRPr lang="zh-CN" altLang="en-US" sz="1400" b="1" kern="1200" dirty="0">
                        <a:solidFill>
                          <a:schemeClr val="tx1"/>
                        </a:solidFill>
                        <a:effectLst/>
                        <a:latin typeface="+mn-lt"/>
                        <a:ea typeface="+mn-ea"/>
                        <a:cs typeface="+mn-cs"/>
                      </a:endParaRPr>
                    </a:p>
                  </a:txBody>
                  <a:tcPr marL="68580" marR="68580" marT="0" marB="0" anchor="ctr">
                    <a:solidFill>
                      <a:srgbClr val="CFD5EA"/>
                    </a:solidFill>
                  </a:tcPr>
                </a:tc>
                <a:extLst>
                  <a:ext uri="{0D108BD9-81ED-4DB2-BD59-A6C34878D82A}">
                    <a16:rowId xmlns:a16="http://schemas.microsoft.com/office/drawing/2014/main" val="216325284"/>
                  </a:ext>
                </a:extLst>
              </a:tr>
            </a:tbl>
          </a:graphicData>
        </a:graphic>
      </p:graphicFrame>
      <mc:AlternateContent xmlns:mc="http://schemas.openxmlformats.org/markup-compatibility/2006" xmlns:a14="http://schemas.microsoft.com/office/drawing/2010/main">
        <mc:Choice Requires="a14">
          <p:graphicFrame>
            <p:nvGraphicFramePr>
              <p:cNvPr id="6" name="表格 5">
                <a:extLst>
                  <a:ext uri="{FF2B5EF4-FFF2-40B4-BE49-F238E27FC236}">
                    <a16:creationId xmlns:a16="http://schemas.microsoft.com/office/drawing/2014/main" id="{A2EDE53F-0DD6-46C9-BDD1-50D5142CB391}"/>
                  </a:ext>
                </a:extLst>
              </p:cNvPr>
              <p:cNvGraphicFramePr>
                <a:graphicFrameLocks noGrp="1"/>
              </p:cNvGraphicFramePr>
              <p:nvPr>
                <p:extLst>
                  <p:ext uri="{D42A27DB-BD31-4B8C-83A1-F6EECF244321}">
                    <p14:modId xmlns:p14="http://schemas.microsoft.com/office/powerpoint/2010/main" val="2622228305"/>
                  </p:ext>
                </p:extLst>
              </p:nvPr>
            </p:nvGraphicFramePr>
            <p:xfrm>
              <a:off x="5392263" y="4428730"/>
              <a:ext cx="2557736" cy="2031168"/>
            </p:xfrm>
            <a:graphic>
              <a:graphicData uri="http://schemas.openxmlformats.org/drawingml/2006/table">
                <a:tbl>
                  <a:tblPr firstRow="1" firstCol="1" bandRow="1">
                    <a:tableStyleId>{5C22544A-7EE6-4342-B048-85BDC9FD1C3A}</a:tableStyleId>
                  </a:tblPr>
                  <a:tblGrid>
                    <a:gridCol w="1327323">
                      <a:extLst>
                        <a:ext uri="{9D8B030D-6E8A-4147-A177-3AD203B41FA5}">
                          <a16:colId xmlns:a16="http://schemas.microsoft.com/office/drawing/2014/main" val="310975299"/>
                        </a:ext>
                      </a:extLst>
                    </a:gridCol>
                    <a:gridCol w="1230413">
                      <a:extLst>
                        <a:ext uri="{9D8B030D-6E8A-4147-A177-3AD203B41FA5}">
                          <a16:colId xmlns:a16="http://schemas.microsoft.com/office/drawing/2014/main" val="1998082417"/>
                        </a:ext>
                      </a:extLst>
                    </a:gridCol>
                  </a:tblGrid>
                  <a:tr h="274882">
                    <a:tc>
                      <a:txBody>
                        <a:bodyPr/>
                        <a:lstStyle/>
                        <a:p>
                          <a:pPr algn="ctr">
                            <a:lnSpc>
                              <a:spcPct val="150000"/>
                            </a:lnSpc>
                          </a:pPr>
                          <a14:m>
                            <m:oMathPara xmlns:m="http://schemas.openxmlformats.org/officeDocument/2006/math">
                              <m:oMathParaPr>
                                <m:jc m:val="centerGroup"/>
                              </m:oMathParaPr>
                              <m:oMath xmlns:m="http://schemas.openxmlformats.org/officeDocument/2006/math">
                                <m:sSub>
                                  <m:sSubPr>
                                    <m:ctrlPr>
                                      <a:rPr lang="en-US" sz="1100" b="0" i="1">
                                        <a:effectLst/>
                                        <a:latin typeface="Cambria Math" panose="02040503050406030204" pitchFamily="18" charset="0"/>
                                      </a:rPr>
                                    </m:ctrlPr>
                                  </m:sSubPr>
                                  <m:e>
                                    <m:r>
                                      <m:rPr>
                                        <m:sty m:val="p"/>
                                      </m:rPr>
                                      <a:rPr lang="en-US" sz="1100" b="0" i="1">
                                        <a:effectLst/>
                                        <a:latin typeface="Cambria Math" panose="02040503050406030204" pitchFamily="18" charset="0"/>
                                      </a:rPr>
                                      <m:t>ϵ</m:t>
                                    </m:r>
                                  </m:e>
                                  <m:sub>
                                    <m:r>
                                      <m:rPr>
                                        <m:sty m:val="p"/>
                                      </m:rPr>
                                      <a:rPr lang="en-US" sz="1100" b="0" i="1">
                                        <a:effectLst/>
                                        <a:latin typeface="Cambria Math" panose="02040503050406030204" pitchFamily="18" charset="0"/>
                                      </a:rPr>
                                      <m:t>x</m:t>
                                    </m:r>
                                    <m:r>
                                      <a:rPr lang="en-US" sz="1100" b="0">
                                        <a:effectLst/>
                                        <a:latin typeface="Cambria Math" panose="02040503050406030204" pitchFamily="18" charset="0"/>
                                      </a:rPr>
                                      <m:t>0</m:t>
                                    </m:r>
                                  </m:sub>
                                </m:sSub>
                                <m:r>
                                  <a:rPr lang="en-US" sz="1100" b="0">
                                    <a:effectLst/>
                                    <a:latin typeface="Cambria Math" panose="02040503050406030204" pitchFamily="18" charset="0"/>
                                  </a:rPr>
                                  <m:t>/</m:t>
                                </m:r>
                                <m:r>
                                  <m:rPr>
                                    <m:sty m:val="p"/>
                                  </m:rPr>
                                  <a:rPr lang="en-US" sz="1100" b="0" i="1">
                                    <a:effectLst/>
                                    <a:latin typeface="Cambria Math" panose="02040503050406030204" pitchFamily="18" charset="0"/>
                                  </a:rPr>
                                  <m:t>πmm</m:t>
                                </m:r>
                                <m:r>
                                  <a:rPr lang="en-US" sz="1100" b="0">
                                    <a:effectLst/>
                                    <a:latin typeface="Cambria Math" panose="02040503050406030204" pitchFamily="18" charset="0"/>
                                  </a:rPr>
                                  <m:t>⋅</m:t>
                                </m:r>
                                <m:r>
                                  <m:rPr>
                                    <m:sty m:val="p"/>
                                  </m:rPr>
                                  <a:rPr lang="en-US" sz="1100" b="0" i="1">
                                    <a:effectLst/>
                                    <a:latin typeface="Cambria Math" panose="02040503050406030204" pitchFamily="18" charset="0"/>
                                  </a:rPr>
                                  <m:t>mrad</m:t>
                                </m:r>
                              </m:oMath>
                            </m:oMathPara>
                          </a14:m>
                          <a:endParaRPr lang="zh-CN" sz="1200" b="0" dirty="0">
                            <a:effectLst/>
                            <a:latin typeface="Arial" panose="020B0604020202020204" pitchFamily="34" charset="0"/>
                            <a:ea typeface="宋体" panose="02010600030101010101" pitchFamily="2" charset="-122"/>
                          </a:endParaRPr>
                        </a:p>
                      </a:txBody>
                      <a:tcPr marL="68580" marR="68580" marT="0" marB="0" anchor="ctr"/>
                    </a:tc>
                    <a:tc>
                      <a:txBody>
                        <a:bodyPr/>
                        <a:lstStyle/>
                        <a:p>
                          <a:pPr marL="0" algn="ctr" defTabSz="914400" rtl="0" eaLnBrk="1" latinLnBrk="0" hangingPunct="1">
                            <a:lnSpc>
                              <a:spcPct val="150000"/>
                            </a:lnSpc>
                          </a:pPr>
                          <a:r>
                            <a:rPr lang="en-US" sz="1400" b="1" kern="1200" dirty="0">
                              <a:solidFill>
                                <a:schemeClr val="dk1"/>
                              </a:solidFill>
                              <a:effectLst/>
                              <a:latin typeface="+mn-lt"/>
                              <a:ea typeface="+mn-ea"/>
                              <a:cs typeface="+mn-cs"/>
                            </a:rPr>
                            <a:t>10</a:t>
                          </a:r>
                          <a:endParaRPr lang="zh-CN" altLang="en-US" sz="1400" b="1" kern="1200" dirty="0">
                            <a:solidFill>
                              <a:schemeClr val="dk1"/>
                            </a:solidFill>
                            <a:effectLst/>
                            <a:latin typeface="+mn-lt"/>
                            <a:ea typeface="+mn-ea"/>
                            <a:cs typeface="+mn-cs"/>
                          </a:endParaRPr>
                        </a:p>
                      </a:txBody>
                      <a:tcPr marL="68580" marR="68580" marT="0" marB="0">
                        <a:solidFill>
                          <a:srgbClr val="E9EBF5"/>
                        </a:solidFill>
                      </a:tcPr>
                    </a:tc>
                    <a:extLst>
                      <a:ext uri="{0D108BD9-81ED-4DB2-BD59-A6C34878D82A}">
                        <a16:rowId xmlns:a16="http://schemas.microsoft.com/office/drawing/2014/main" val="2181784743"/>
                      </a:ext>
                    </a:extLst>
                  </a:tr>
                  <a:tr h="292164">
                    <a:tc>
                      <a:txBody>
                        <a:bodyPr/>
                        <a:lstStyle/>
                        <a:p>
                          <a:pPr algn="ctr">
                            <a:lnSpc>
                              <a:spcPct val="150000"/>
                            </a:lnSpc>
                          </a:pPr>
                          <a14:m>
                            <m:oMathPara xmlns:m="http://schemas.openxmlformats.org/officeDocument/2006/math">
                              <m:oMathParaPr>
                                <m:jc m:val="centerGroup"/>
                              </m:oMathParaPr>
                              <m:oMath xmlns:m="http://schemas.openxmlformats.org/officeDocument/2006/math">
                                <m:sSub>
                                  <m:sSubPr>
                                    <m:ctrlPr>
                                      <a:rPr lang="en-US" sz="1100" b="0" i="1">
                                        <a:effectLst/>
                                        <a:latin typeface="Cambria Math" panose="02040503050406030204" pitchFamily="18" charset="0"/>
                                      </a:rPr>
                                    </m:ctrlPr>
                                  </m:sSubPr>
                                  <m:e>
                                    <m:r>
                                      <m:rPr>
                                        <m:sty m:val="p"/>
                                      </m:rPr>
                                      <a:rPr lang="en-US" sz="1100" b="0" i="1">
                                        <a:effectLst/>
                                        <a:latin typeface="Cambria Math" panose="02040503050406030204" pitchFamily="18" charset="0"/>
                                      </a:rPr>
                                      <m:t>ϵ</m:t>
                                    </m:r>
                                  </m:e>
                                  <m:sub>
                                    <m:r>
                                      <m:rPr>
                                        <m:sty m:val="p"/>
                                      </m:rPr>
                                      <a:rPr lang="en-US" sz="1100" b="0" i="1">
                                        <a:effectLst/>
                                        <a:latin typeface="Cambria Math" panose="02040503050406030204" pitchFamily="18" charset="0"/>
                                      </a:rPr>
                                      <m:t>y</m:t>
                                    </m:r>
                                    <m:r>
                                      <a:rPr lang="en-US" sz="1100" b="0">
                                        <a:effectLst/>
                                        <a:latin typeface="Cambria Math" panose="02040503050406030204" pitchFamily="18" charset="0"/>
                                      </a:rPr>
                                      <m:t>0</m:t>
                                    </m:r>
                                  </m:sub>
                                </m:sSub>
                                <m:r>
                                  <a:rPr lang="en-US" sz="1100" b="0">
                                    <a:effectLst/>
                                    <a:latin typeface="Cambria Math" panose="02040503050406030204" pitchFamily="18" charset="0"/>
                                  </a:rPr>
                                  <m:t>/</m:t>
                                </m:r>
                                <m:r>
                                  <m:rPr>
                                    <m:sty m:val="p"/>
                                  </m:rPr>
                                  <a:rPr lang="en-US" sz="1100" b="0" i="1">
                                    <a:effectLst/>
                                    <a:latin typeface="Cambria Math" panose="02040503050406030204" pitchFamily="18" charset="0"/>
                                  </a:rPr>
                                  <m:t>π</m:t>
                                </m:r>
                                <m:r>
                                  <a:rPr lang="en-US" sz="1100" b="0">
                                    <a:effectLst/>
                                    <a:latin typeface="Cambria Math" panose="02040503050406030204" pitchFamily="18" charset="0"/>
                                  </a:rPr>
                                  <m:t> </m:t>
                                </m:r>
                                <m:r>
                                  <m:rPr>
                                    <m:sty m:val="p"/>
                                  </m:rPr>
                                  <a:rPr lang="en-US" sz="1100" b="0" i="1">
                                    <a:effectLst/>
                                    <a:latin typeface="Cambria Math" panose="02040503050406030204" pitchFamily="18" charset="0"/>
                                  </a:rPr>
                                  <m:t>mm</m:t>
                                </m:r>
                                <m:r>
                                  <a:rPr lang="en-US" sz="1100" b="0">
                                    <a:effectLst/>
                                    <a:latin typeface="Cambria Math" panose="02040503050406030204" pitchFamily="18" charset="0"/>
                                  </a:rPr>
                                  <m:t>⋅</m:t>
                                </m:r>
                                <m:r>
                                  <m:rPr>
                                    <m:sty m:val="p"/>
                                  </m:rPr>
                                  <a:rPr lang="en-US" sz="1100" b="0" i="1">
                                    <a:effectLst/>
                                    <a:latin typeface="Cambria Math" panose="02040503050406030204" pitchFamily="18" charset="0"/>
                                  </a:rPr>
                                  <m:t>mrad</m:t>
                                </m:r>
                              </m:oMath>
                            </m:oMathPara>
                          </a14:m>
                          <a:endParaRPr lang="zh-CN" sz="1200" b="0" dirty="0">
                            <a:effectLst/>
                            <a:latin typeface="Arial" panose="020B0604020202020204" pitchFamily="34" charset="0"/>
                            <a:ea typeface="宋体" panose="02010600030101010101" pitchFamily="2" charset="-122"/>
                          </a:endParaRPr>
                        </a:p>
                      </a:txBody>
                      <a:tcPr marL="68580" marR="68580" marT="0" marB="0"/>
                    </a:tc>
                    <a:tc>
                      <a:txBody>
                        <a:bodyPr/>
                        <a:lstStyle/>
                        <a:p>
                          <a:pPr algn="ctr">
                            <a:lnSpc>
                              <a:spcPct val="150000"/>
                            </a:lnSpc>
                          </a:pPr>
                          <a:r>
                            <a:rPr lang="en-US" sz="1400" b="1" dirty="0">
                              <a:effectLst/>
                            </a:rPr>
                            <a:t>10</a:t>
                          </a:r>
                          <a:endParaRPr lang="zh-CN" sz="1200" b="1" dirty="0">
                            <a:effectLst/>
                            <a:latin typeface="Arial" panose="020B0604020202020204" pitchFamily="34" charset="0"/>
                            <a:ea typeface="宋体" panose="02010600030101010101" pitchFamily="2" charset="-122"/>
                          </a:endParaRPr>
                        </a:p>
                      </a:txBody>
                      <a:tcPr marL="68580" marR="68580" marT="0" marB="0"/>
                    </a:tc>
                    <a:extLst>
                      <a:ext uri="{0D108BD9-81ED-4DB2-BD59-A6C34878D82A}">
                        <a16:rowId xmlns:a16="http://schemas.microsoft.com/office/drawing/2014/main" val="751839256"/>
                      </a:ext>
                    </a:extLst>
                  </a:tr>
                  <a:tr h="273466">
                    <a:tc>
                      <a:txBody>
                        <a:bodyPr/>
                        <a:lstStyle/>
                        <a:p>
                          <a:pPr algn="ctr">
                            <a:lnSpc>
                              <a:spcPct val="150000"/>
                            </a:lnSpc>
                          </a:pPr>
                          <a14:m>
                            <m:oMathPara xmlns:m="http://schemas.openxmlformats.org/officeDocument/2006/math">
                              <m:oMathParaPr>
                                <m:jc m:val="centerGroup"/>
                              </m:oMathParaPr>
                              <m:oMath xmlns:m="http://schemas.openxmlformats.org/officeDocument/2006/math">
                                <m:sSub>
                                  <m:sSubPr>
                                    <m:ctrlPr>
                                      <a:rPr lang="en-US" sz="1100" b="0" i="1">
                                        <a:effectLst/>
                                        <a:latin typeface="Cambria Math" panose="02040503050406030204" pitchFamily="18" charset="0"/>
                                      </a:rPr>
                                    </m:ctrlPr>
                                  </m:sSubPr>
                                  <m:e>
                                    <m:r>
                                      <m:rPr>
                                        <m:sty m:val="p"/>
                                      </m:rPr>
                                      <a:rPr lang="en-US" sz="1100" b="0" i="1">
                                        <a:effectLst/>
                                        <a:latin typeface="Cambria Math" panose="02040503050406030204" pitchFamily="18" charset="0"/>
                                      </a:rPr>
                                      <m:t>β</m:t>
                                    </m:r>
                                  </m:e>
                                  <m:sub>
                                    <m:r>
                                      <m:rPr>
                                        <m:sty m:val="p"/>
                                      </m:rPr>
                                      <a:rPr lang="en-US" sz="1100" b="0" i="1">
                                        <a:effectLst/>
                                        <a:latin typeface="Cambria Math" panose="02040503050406030204" pitchFamily="18" charset="0"/>
                                      </a:rPr>
                                      <m:t>x</m:t>
                                    </m:r>
                                  </m:sub>
                                </m:sSub>
                                <m:r>
                                  <a:rPr lang="en-US" sz="1100" b="0">
                                    <a:effectLst/>
                                    <a:latin typeface="Cambria Math" panose="02040503050406030204" pitchFamily="18" charset="0"/>
                                  </a:rPr>
                                  <m:t>/</m:t>
                                </m:r>
                                <m:r>
                                  <m:rPr>
                                    <m:sty m:val="p"/>
                                  </m:rPr>
                                  <a:rPr lang="en-US" sz="1100" b="0" i="1">
                                    <a:effectLst/>
                                    <a:latin typeface="Cambria Math" panose="02040503050406030204" pitchFamily="18" charset="0"/>
                                  </a:rPr>
                                  <m:t>m</m:t>
                                </m:r>
                              </m:oMath>
                            </m:oMathPara>
                          </a14:m>
                          <a:endParaRPr lang="zh-CN" sz="1200" b="0" dirty="0">
                            <a:effectLst/>
                            <a:latin typeface="Arial" panose="020B0604020202020204" pitchFamily="34" charset="0"/>
                            <a:ea typeface="宋体" panose="02010600030101010101" pitchFamily="2" charset="-122"/>
                          </a:endParaRPr>
                        </a:p>
                      </a:txBody>
                      <a:tcPr marL="68580" marR="68580" marT="0" marB="0" anchor="ctr"/>
                    </a:tc>
                    <a:tc>
                      <a:txBody>
                        <a:bodyPr/>
                        <a:lstStyle/>
                        <a:p>
                          <a:pPr algn="ctr">
                            <a:lnSpc>
                              <a:spcPct val="150000"/>
                            </a:lnSpc>
                          </a:pPr>
                          <a:r>
                            <a:rPr lang="en-US" sz="1400" b="1" dirty="0">
                              <a:effectLst/>
                            </a:rPr>
                            <a:t>0.31</a:t>
                          </a:r>
                          <a:endParaRPr lang="zh-CN" sz="1200" b="1" dirty="0">
                            <a:effectLst/>
                            <a:latin typeface="Arial" panose="020B0604020202020204" pitchFamily="34" charset="0"/>
                            <a:ea typeface="宋体" panose="02010600030101010101" pitchFamily="2" charset="-122"/>
                          </a:endParaRPr>
                        </a:p>
                      </a:txBody>
                      <a:tcPr marL="68580" marR="68580" marT="0" marB="0"/>
                    </a:tc>
                    <a:extLst>
                      <a:ext uri="{0D108BD9-81ED-4DB2-BD59-A6C34878D82A}">
                        <a16:rowId xmlns:a16="http://schemas.microsoft.com/office/drawing/2014/main" val="2657866217"/>
                      </a:ext>
                    </a:extLst>
                  </a:tr>
                  <a:tr h="273466">
                    <a:tc>
                      <a:txBody>
                        <a:bodyPr/>
                        <a:lstStyle/>
                        <a:p>
                          <a:pPr algn="ctr">
                            <a:lnSpc>
                              <a:spcPct val="150000"/>
                            </a:lnSpc>
                          </a:pPr>
                          <a14:m>
                            <m:oMathPara xmlns:m="http://schemas.openxmlformats.org/officeDocument/2006/math">
                              <m:oMathParaPr>
                                <m:jc m:val="centerGroup"/>
                              </m:oMathParaPr>
                              <m:oMath xmlns:m="http://schemas.openxmlformats.org/officeDocument/2006/math">
                                <m:sSub>
                                  <m:sSubPr>
                                    <m:ctrlPr>
                                      <a:rPr lang="en-US" sz="1100" b="0" i="1">
                                        <a:effectLst/>
                                        <a:latin typeface="Cambria Math" panose="02040503050406030204" pitchFamily="18" charset="0"/>
                                      </a:rPr>
                                    </m:ctrlPr>
                                  </m:sSubPr>
                                  <m:e>
                                    <m:r>
                                      <m:rPr>
                                        <m:sty m:val="p"/>
                                      </m:rPr>
                                      <a:rPr lang="en-US" sz="1100" b="0" i="1">
                                        <a:effectLst/>
                                        <a:latin typeface="Cambria Math" panose="02040503050406030204" pitchFamily="18" charset="0"/>
                                      </a:rPr>
                                      <m:t>α</m:t>
                                    </m:r>
                                  </m:e>
                                  <m:sub>
                                    <m:r>
                                      <m:rPr>
                                        <m:sty m:val="p"/>
                                      </m:rPr>
                                      <a:rPr lang="en-US" sz="1100" b="0" i="1">
                                        <a:effectLst/>
                                        <a:latin typeface="Cambria Math" panose="02040503050406030204" pitchFamily="18" charset="0"/>
                                      </a:rPr>
                                      <m:t>x</m:t>
                                    </m:r>
                                  </m:sub>
                                </m:sSub>
                              </m:oMath>
                            </m:oMathPara>
                          </a14:m>
                          <a:endParaRPr lang="zh-CN" sz="1200" b="0" dirty="0">
                            <a:effectLst/>
                            <a:latin typeface="Arial" panose="020B0604020202020204" pitchFamily="34" charset="0"/>
                            <a:ea typeface="宋体" panose="02010600030101010101" pitchFamily="2" charset="-122"/>
                          </a:endParaRPr>
                        </a:p>
                      </a:txBody>
                      <a:tcPr marL="68580" marR="68580" marT="0" marB="0"/>
                    </a:tc>
                    <a:tc>
                      <a:txBody>
                        <a:bodyPr/>
                        <a:lstStyle/>
                        <a:p>
                          <a:pPr algn="ctr">
                            <a:lnSpc>
                              <a:spcPct val="150000"/>
                            </a:lnSpc>
                          </a:pPr>
                          <a:r>
                            <a:rPr lang="en-US" sz="1400" b="1" dirty="0">
                              <a:effectLst/>
                            </a:rPr>
                            <a:t>0</a:t>
                          </a:r>
                          <a:endParaRPr lang="zh-CN" sz="1200" b="1" dirty="0">
                            <a:effectLst/>
                            <a:latin typeface="Arial" panose="020B0604020202020204" pitchFamily="34" charset="0"/>
                            <a:ea typeface="宋体" panose="02010600030101010101" pitchFamily="2" charset="-122"/>
                          </a:endParaRPr>
                        </a:p>
                      </a:txBody>
                      <a:tcPr marL="68580" marR="68580" marT="0" marB="0"/>
                    </a:tc>
                    <a:extLst>
                      <a:ext uri="{0D108BD9-81ED-4DB2-BD59-A6C34878D82A}">
                        <a16:rowId xmlns:a16="http://schemas.microsoft.com/office/drawing/2014/main" val="188842230"/>
                      </a:ext>
                    </a:extLst>
                  </a:tr>
                  <a:tr h="292164">
                    <a:tc>
                      <a:txBody>
                        <a:bodyPr/>
                        <a:lstStyle/>
                        <a:p>
                          <a:pPr algn="ctr">
                            <a:lnSpc>
                              <a:spcPct val="150000"/>
                            </a:lnSpc>
                          </a:pPr>
                          <a14:m>
                            <m:oMathPara xmlns:m="http://schemas.openxmlformats.org/officeDocument/2006/math">
                              <m:oMathParaPr>
                                <m:jc m:val="centerGroup"/>
                              </m:oMathParaPr>
                              <m:oMath xmlns:m="http://schemas.openxmlformats.org/officeDocument/2006/math">
                                <m:sSub>
                                  <m:sSubPr>
                                    <m:ctrlPr>
                                      <a:rPr lang="en-US" sz="1100" b="0" i="1">
                                        <a:effectLst/>
                                        <a:latin typeface="Cambria Math" panose="02040503050406030204" pitchFamily="18" charset="0"/>
                                      </a:rPr>
                                    </m:ctrlPr>
                                  </m:sSubPr>
                                  <m:e>
                                    <m:r>
                                      <m:rPr>
                                        <m:sty m:val="p"/>
                                      </m:rPr>
                                      <a:rPr lang="en-US" sz="1100" b="0" i="1">
                                        <a:effectLst/>
                                        <a:latin typeface="Cambria Math" panose="02040503050406030204" pitchFamily="18" charset="0"/>
                                      </a:rPr>
                                      <m:t>α</m:t>
                                    </m:r>
                                  </m:e>
                                  <m:sub>
                                    <m:r>
                                      <m:rPr>
                                        <m:sty m:val="p"/>
                                      </m:rPr>
                                      <a:rPr lang="en-US" sz="1100" b="0" i="1">
                                        <a:effectLst/>
                                        <a:latin typeface="Cambria Math" panose="02040503050406030204" pitchFamily="18" charset="0"/>
                                      </a:rPr>
                                      <m:t>y</m:t>
                                    </m:r>
                                  </m:sub>
                                </m:sSub>
                              </m:oMath>
                            </m:oMathPara>
                          </a14:m>
                          <a:endParaRPr lang="zh-CN" sz="1200" b="0" dirty="0">
                            <a:effectLst/>
                            <a:latin typeface="Arial" panose="020B0604020202020204" pitchFamily="34" charset="0"/>
                            <a:ea typeface="宋体" panose="02010600030101010101" pitchFamily="2" charset="-122"/>
                          </a:endParaRPr>
                        </a:p>
                      </a:txBody>
                      <a:tcPr marL="68580" marR="68580" marT="0" marB="0"/>
                    </a:tc>
                    <a:tc>
                      <a:txBody>
                        <a:bodyPr/>
                        <a:lstStyle/>
                        <a:p>
                          <a:pPr algn="ctr">
                            <a:lnSpc>
                              <a:spcPct val="150000"/>
                            </a:lnSpc>
                          </a:pPr>
                          <a:r>
                            <a:rPr lang="en-US" sz="1400" b="1" dirty="0">
                              <a:effectLst/>
                            </a:rPr>
                            <a:t>0</a:t>
                          </a:r>
                          <a:endParaRPr lang="zh-CN" sz="1200" b="1" dirty="0">
                            <a:effectLst/>
                            <a:latin typeface="Arial" panose="020B0604020202020204" pitchFamily="34" charset="0"/>
                            <a:ea typeface="宋体" panose="02010600030101010101" pitchFamily="2" charset="-122"/>
                          </a:endParaRPr>
                        </a:p>
                      </a:txBody>
                      <a:tcPr marL="68580" marR="68580" marT="0" marB="0"/>
                    </a:tc>
                    <a:extLst>
                      <a:ext uri="{0D108BD9-81ED-4DB2-BD59-A6C34878D82A}">
                        <a16:rowId xmlns:a16="http://schemas.microsoft.com/office/drawing/2014/main" val="2218864228"/>
                      </a:ext>
                    </a:extLst>
                  </a:tr>
                  <a:tr h="273466">
                    <a:tc>
                      <a:txBody>
                        <a:bodyPr/>
                        <a:lstStyle/>
                        <a:p>
                          <a:pPr algn="ctr">
                            <a:lnSpc>
                              <a:spcPct val="150000"/>
                            </a:lnSpc>
                          </a:pPr>
                          <a14:m>
                            <m:oMathPara xmlns:m="http://schemas.openxmlformats.org/officeDocument/2006/math">
                              <m:oMathParaPr>
                                <m:jc m:val="centerGroup"/>
                              </m:oMathParaPr>
                              <m:oMath xmlns:m="http://schemas.openxmlformats.org/officeDocument/2006/math">
                                <m:sSub>
                                  <m:sSubPr>
                                    <m:ctrlPr>
                                      <a:rPr lang="en-US" sz="1100" b="0" i="1">
                                        <a:effectLst/>
                                        <a:latin typeface="Cambria Math" panose="02040503050406030204" pitchFamily="18" charset="0"/>
                                      </a:rPr>
                                    </m:ctrlPr>
                                  </m:sSubPr>
                                  <m:e>
                                    <m:r>
                                      <m:rPr>
                                        <m:sty m:val="p"/>
                                      </m:rPr>
                                      <a:rPr lang="en-US" sz="1100" b="0" i="1">
                                        <a:effectLst/>
                                        <a:latin typeface="Cambria Math" panose="02040503050406030204" pitchFamily="18" charset="0"/>
                                      </a:rPr>
                                      <m:t>η</m:t>
                                    </m:r>
                                  </m:e>
                                  <m:sub>
                                    <m:r>
                                      <a:rPr lang="en-US" sz="1100" b="0">
                                        <a:effectLst/>
                                        <a:latin typeface="Cambria Math" panose="02040503050406030204" pitchFamily="18" charset="0"/>
                                      </a:rPr>
                                      <m:t>0</m:t>
                                    </m:r>
                                  </m:sub>
                                </m:sSub>
                                <m:r>
                                  <a:rPr lang="en-US" sz="1100" b="0">
                                    <a:effectLst/>
                                    <a:latin typeface="Cambria Math" panose="02040503050406030204" pitchFamily="18" charset="0"/>
                                  </a:rPr>
                                  <m:t>/</m:t>
                                </m:r>
                                <m:r>
                                  <m:rPr>
                                    <m:sty m:val="p"/>
                                  </m:rPr>
                                  <a:rPr lang="en-US" sz="1100" b="0" i="1">
                                    <a:effectLst/>
                                    <a:latin typeface="Cambria Math" panose="02040503050406030204" pitchFamily="18" charset="0"/>
                                  </a:rPr>
                                  <m:t>m</m:t>
                                </m:r>
                              </m:oMath>
                            </m:oMathPara>
                          </a14:m>
                          <a:endParaRPr lang="zh-CN" sz="1200" b="0" dirty="0">
                            <a:effectLst/>
                            <a:latin typeface="Arial" panose="020B0604020202020204" pitchFamily="34" charset="0"/>
                            <a:ea typeface="宋体" panose="02010600030101010101" pitchFamily="2" charset="-122"/>
                          </a:endParaRPr>
                        </a:p>
                      </a:txBody>
                      <a:tcPr marL="68580" marR="68580" marT="0" marB="0"/>
                    </a:tc>
                    <a:tc>
                      <a:txBody>
                        <a:bodyPr/>
                        <a:lstStyle/>
                        <a:p>
                          <a:pPr algn="ctr">
                            <a:lnSpc>
                              <a:spcPct val="150000"/>
                            </a:lnSpc>
                          </a:pPr>
                          <a:r>
                            <a:rPr lang="en-US" sz="1400" b="1" dirty="0">
                              <a:effectLst/>
                            </a:rPr>
                            <a:t>2.35/1.5</a:t>
                          </a:r>
                          <a:endParaRPr lang="zh-CN" sz="1200" b="1" dirty="0">
                            <a:effectLst/>
                            <a:latin typeface="Arial" panose="020B0604020202020204" pitchFamily="34" charset="0"/>
                            <a:ea typeface="宋体" panose="02010600030101010101" pitchFamily="2" charset="-122"/>
                          </a:endParaRPr>
                        </a:p>
                      </a:txBody>
                      <a:tcPr marL="68580" marR="68580" marT="0" marB="0"/>
                    </a:tc>
                    <a:extLst>
                      <a:ext uri="{0D108BD9-81ED-4DB2-BD59-A6C34878D82A}">
                        <a16:rowId xmlns:a16="http://schemas.microsoft.com/office/drawing/2014/main" val="1151137133"/>
                      </a:ext>
                    </a:extLst>
                  </a:tr>
                  <a:tr h="301300">
                    <a:tc>
                      <a:txBody>
                        <a:bodyPr/>
                        <a:lstStyle/>
                        <a:p>
                          <a:pPr algn="ctr">
                            <a:lnSpc>
                              <a:spcPct val="150000"/>
                            </a:lnSpc>
                          </a:pPr>
                          <a14:m>
                            <m:oMathPara xmlns:m="http://schemas.openxmlformats.org/officeDocument/2006/math">
                              <m:oMathParaPr>
                                <m:jc m:val="centerGroup"/>
                              </m:oMathParaPr>
                              <m:oMath xmlns:m="http://schemas.openxmlformats.org/officeDocument/2006/math">
                                <m:sSubSup>
                                  <m:sSubSupPr>
                                    <m:ctrlPr>
                                      <a:rPr lang="en-US" sz="1100" b="0" i="1">
                                        <a:effectLst/>
                                        <a:latin typeface="Cambria Math" panose="02040503050406030204" pitchFamily="18" charset="0"/>
                                      </a:rPr>
                                    </m:ctrlPr>
                                  </m:sSubSupPr>
                                  <m:e>
                                    <m:r>
                                      <m:rPr>
                                        <m:sty m:val="p"/>
                                      </m:rPr>
                                      <a:rPr lang="en-US" sz="1100" b="0" i="1">
                                        <a:effectLst/>
                                        <a:latin typeface="Cambria Math" panose="02040503050406030204" pitchFamily="18" charset="0"/>
                                      </a:rPr>
                                      <m:t>η</m:t>
                                    </m:r>
                                  </m:e>
                                  <m:sub>
                                    <m:r>
                                      <a:rPr lang="en-US" sz="1100" b="0">
                                        <a:effectLst/>
                                        <a:latin typeface="Cambria Math" panose="02040503050406030204" pitchFamily="18" charset="0"/>
                                      </a:rPr>
                                      <m:t>0</m:t>
                                    </m:r>
                                  </m:sub>
                                  <m:sup>
                                    <m:r>
                                      <a:rPr lang="en-US" sz="1100" b="0">
                                        <a:effectLst/>
                                        <a:latin typeface="Cambria Math" panose="02040503050406030204" pitchFamily="18" charset="0"/>
                                      </a:rPr>
                                      <m:t>′</m:t>
                                    </m:r>
                                  </m:sup>
                                </m:sSubSup>
                              </m:oMath>
                            </m:oMathPara>
                          </a14:m>
                          <a:endParaRPr lang="zh-CN" sz="1200" b="0" dirty="0">
                            <a:effectLst/>
                            <a:latin typeface="Arial" panose="020B0604020202020204" pitchFamily="34" charset="0"/>
                            <a:ea typeface="宋体" panose="02010600030101010101" pitchFamily="2" charset="-122"/>
                          </a:endParaRPr>
                        </a:p>
                      </a:txBody>
                      <a:tcPr marL="68580" marR="68580" marT="0" marB="0" anchor="ctr"/>
                    </a:tc>
                    <a:tc>
                      <a:txBody>
                        <a:bodyPr/>
                        <a:lstStyle/>
                        <a:p>
                          <a:pPr algn="ctr">
                            <a:lnSpc>
                              <a:spcPct val="150000"/>
                            </a:lnSpc>
                          </a:pPr>
                          <a:r>
                            <a:rPr lang="en-US" sz="1400" b="1" dirty="0">
                              <a:effectLst/>
                            </a:rPr>
                            <a:t>0</a:t>
                          </a:r>
                          <a:endParaRPr lang="zh-CN" sz="1200" b="1" dirty="0">
                            <a:effectLst/>
                            <a:latin typeface="Arial" panose="020B0604020202020204" pitchFamily="34" charset="0"/>
                            <a:ea typeface="宋体" panose="02010600030101010101" pitchFamily="2" charset="-122"/>
                          </a:endParaRPr>
                        </a:p>
                      </a:txBody>
                      <a:tcPr marL="68580" marR="68580" marT="0" marB="0"/>
                    </a:tc>
                    <a:extLst>
                      <a:ext uri="{0D108BD9-81ED-4DB2-BD59-A6C34878D82A}">
                        <a16:rowId xmlns:a16="http://schemas.microsoft.com/office/drawing/2014/main" val="1287879804"/>
                      </a:ext>
                    </a:extLst>
                  </a:tr>
                </a:tbl>
              </a:graphicData>
            </a:graphic>
          </p:graphicFrame>
        </mc:Choice>
        <mc:Fallback xmlns="">
          <p:graphicFrame>
            <p:nvGraphicFramePr>
              <p:cNvPr id="6" name="表格 5">
                <a:extLst>
                  <a:ext uri="{FF2B5EF4-FFF2-40B4-BE49-F238E27FC236}">
                    <a16:creationId xmlns:a16="http://schemas.microsoft.com/office/drawing/2014/main" id="{A2EDE53F-0DD6-46C9-BDD1-50D5142CB391}"/>
                  </a:ext>
                </a:extLst>
              </p:cNvPr>
              <p:cNvGraphicFramePr>
                <a:graphicFrameLocks noGrp="1"/>
              </p:cNvGraphicFramePr>
              <p:nvPr>
                <p:extLst>
                  <p:ext uri="{D42A27DB-BD31-4B8C-83A1-F6EECF244321}">
                    <p14:modId xmlns:p14="http://schemas.microsoft.com/office/powerpoint/2010/main" val="2622228305"/>
                  </p:ext>
                </p:extLst>
              </p:nvPr>
            </p:nvGraphicFramePr>
            <p:xfrm>
              <a:off x="5392263" y="4428730"/>
              <a:ext cx="2557736" cy="2031168"/>
            </p:xfrm>
            <a:graphic>
              <a:graphicData uri="http://schemas.openxmlformats.org/drawingml/2006/table">
                <a:tbl>
                  <a:tblPr firstRow="1" firstCol="1" bandRow="1">
                    <a:tableStyleId>{5C22544A-7EE6-4342-B048-85BDC9FD1C3A}</a:tableStyleId>
                  </a:tblPr>
                  <a:tblGrid>
                    <a:gridCol w="1327323">
                      <a:extLst>
                        <a:ext uri="{9D8B030D-6E8A-4147-A177-3AD203B41FA5}">
                          <a16:colId xmlns:a16="http://schemas.microsoft.com/office/drawing/2014/main" val="310975299"/>
                        </a:ext>
                      </a:extLst>
                    </a:gridCol>
                    <a:gridCol w="1230413">
                      <a:extLst>
                        <a:ext uri="{9D8B030D-6E8A-4147-A177-3AD203B41FA5}">
                          <a16:colId xmlns:a16="http://schemas.microsoft.com/office/drawing/2014/main" val="1998082417"/>
                        </a:ext>
                      </a:extLst>
                    </a:gridCol>
                  </a:tblGrid>
                  <a:tr h="287528">
                    <a:tc>
                      <a:txBody>
                        <a:bodyPr/>
                        <a:lstStyle/>
                        <a:p>
                          <a:endParaRPr lang="zh-CN"/>
                        </a:p>
                      </a:txBody>
                      <a:tcPr marL="68580" marR="68580" marT="0" marB="0" anchor="ctr">
                        <a:blipFill>
                          <a:blip r:embed="rId6"/>
                          <a:stretch>
                            <a:fillRect l="-459" t="-2128" r="-94954" b="-642553"/>
                          </a:stretch>
                        </a:blipFill>
                      </a:tcPr>
                    </a:tc>
                    <a:tc>
                      <a:txBody>
                        <a:bodyPr/>
                        <a:lstStyle/>
                        <a:p>
                          <a:pPr marL="0" algn="ctr" defTabSz="914400" rtl="0" eaLnBrk="1" latinLnBrk="0" hangingPunct="1">
                            <a:lnSpc>
                              <a:spcPct val="150000"/>
                            </a:lnSpc>
                          </a:pPr>
                          <a:r>
                            <a:rPr lang="en-US" sz="1400" b="1" kern="1200" dirty="0">
                              <a:solidFill>
                                <a:schemeClr val="dk1"/>
                              </a:solidFill>
                              <a:effectLst/>
                              <a:latin typeface="+mn-lt"/>
                              <a:ea typeface="+mn-ea"/>
                              <a:cs typeface="+mn-cs"/>
                            </a:rPr>
                            <a:t>10</a:t>
                          </a:r>
                          <a:endParaRPr lang="zh-CN" altLang="en-US" sz="1400" b="1" kern="1200" dirty="0">
                            <a:solidFill>
                              <a:schemeClr val="dk1"/>
                            </a:solidFill>
                            <a:effectLst/>
                            <a:latin typeface="+mn-lt"/>
                            <a:ea typeface="+mn-ea"/>
                            <a:cs typeface="+mn-cs"/>
                          </a:endParaRPr>
                        </a:p>
                      </a:txBody>
                      <a:tcPr marL="68580" marR="68580" marT="0" marB="0">
                        <a:solidFill>
                          <a:srgbClr val="E9EBF5"/>
                        </a:solidFill>
                      </a:tcPr>
                    </a:tc>
                    <a:extLst>
                      <a:ext uri="{0D108BD9-81ED-4DB2-BD59-A6C34878D82A}">
                        <a16:rowId xmlns:a16="http://schemas.microsoft.com/office/drawing/2014/main" val="2181784743"/>
                      </a:ext>
                    </a:extLst>
                  </a:tr>
                  <a:tr h="292164">
                    <a:tc>
                      <a:txBody>
                        <a:bodyPr/>
                        <a:lstStyle/>
                        <a:p>
                          <a:endParaRPr lang="zh-CN"/>
                        </a:p>
                      </a:txBody>
                      <a:tcPr marL="68580" marR="68580" marT="0" marB="0">
                        <a:blipFill>
                          <a:blip r:embed="rId6"/>
                          <a:stretch>
                            <a:fillRect l="-459" t="-100000" r="-94954" b="-529167"/>
                          </a:stretch>
                        </a:blipFill>
                      </a:tcPr>
                    </a:tc>
                    <a:tc>
                      <a:txBody>
                        <a:bodyPr/>
                        <a:lstStyle/>
                        <a:p>
                          <a:pPr algn="ctr">
                            <a:lnSpc>
                              <a:spcPct val="150000"/>
                            </a:lnSpc>
                          </a:pPr>
                          <a:r>
                            <a:rPr lang="en-US" sz="1400" b="1" dirty="0">
                              <a:effectLst/>
                            </a:rPr>
                            <a:t>10</a:t>
                          </a:r>
                          <a:endParaRPr lang="zh-CN" sz="1200" b="1" dirty="0">
                            <a:effectLst/>
                            <a:latin typeface="Arial" panose="020B0604020202020204" pitchFamily="34" charset="0"/>
                            <a:ea typeface="宋体" panose="02010600030101010101" pitchFamily="2" charset="-122"/>
                          </a:endParaRPr>
                        </a:p>
                      </a:txBody>
                      <a:tcPr marL="68580" marR="68580" marT="0" marB="0"/>
                    </a:tc>
                    <a:extLst>
                      <a:ext uri="{0D108BD9-81ED-4DB2-BD59-A6C34878D82A}">
                        <a16:rowId xmlns:a16="http://schemas.microsoft.com/office/drawing/2014/main" val="751839256"/>
                      </a:ext>
                    </a:extLst>
                  </a:tr>
                  <a:tr h="286004">
                    <a:tc>
                      <a:txBody>
                        <a:bodyPr/>
                        <a:lstStyle/>
                        <a:p>
                          <a:endParaRPr lang="zh-CN"/>
                        </a:p>
                      </a:txBody>
                      <a:tcPr marL="68580" marR="68580" marT="0" marB="0" anchor="ctr">
                        <a:blipFill>
                          <a:blip r:embed="rId6"/>
                          <a:stretch>
                            <a:fillRect l="-459" t="-204255" r="-94954" b="-440426"/>
                          </a:stretch>
                        </a:blipFill>
                      </a:tcPr>
                    </a:tc>
                    <a:tc>
                      <a:txBody>
                        <a:bodyPr/>
                        <a:lstStyle/>
                        <a:p>
                          <a:pPr algn="ctr">
                            <a:lnSpc>
                              <a:spcPct val="150000"/>
                            </a:lnSpc>
                          </a:pPr>
                          <a:r>
                            <a:rPr lang="en-US" sz="1400" b="1" dirty="0">
                              <a:effectLst/>
                            </a:rPr>
                            <a:t>0.31</a:t>
                          </a:r>
                          <a:endParaRPr lang="zh-CN" sz="1200" b="1" dirty="0">
                            <a:effectLst/>
                            <a:latin typeface="Arial" panose="020B0604020202020204" pitchFamily="34" charset="0"/>
                            <a:ea typeface="宋体" panose="02010600030101010101" pitchFamily="2" charset="-122"/>
                          </a:endParaRPr>
                        </a:p>
                      </a:txBody>
                      <a:tcPr marL="68580" marR="68580" marT="0" marB="0"/>
                    </a:tc>
                    <a:extLst>
                      <a:ext uri="{0D108BD9-81ED-4DB2-BD59-A6C34878D82A}">
                        <a16:rowId xmlns:a16="http://schemas.microsoft.com/office/drawing/2014/main" val="2657866217"/>
                      </a:ext>
                    </a:extLst>
                  </a:tr>
                  <a:tr h="286004">
                    <a:tc>
                      <a:txBody>
                        <a:bodyPr/>
                        <a:lstStyle/>
                        <a:p>
                          <a:endParaRPr lang="zh-CN"/>
                        </a:p>
                      </a:txBody>
                      <a:tcPr marL="68580" marR="68580" marT="0" marB="0">
                        <a:blipFill>
                          <a:blip r:embed="rId6"/>
                          <a:stretch>
                            <a:fillRect l="-459" t="-304255" r="-94954" b="-340426"/>
                          </a:stretch>
                        </a:blipFill>
                      </a:tcPr>
                    </a:tc>
                    <a:tc>
                      <a:txBody>
                        <a:bodyPr/>
                        <a:lstStyle/>
                        <a:p>
                          <a:pPr algn="ctr">
                            <a:lnSpc>
                              <a:spcPct val="150000"/>
                            </a:lnSpc>
                          </a:pPr>
                          <a:r>
                            <a:rPr lang="en-US" sz="1400" b="1" dirty="0">
                              <a:effectLst/>
                            </a:rPr>
                            <a:t>0</a:t>
                          </a:r>
                          <a:endParaRPr lang="zh-CN" sz="1200" b="1" dirty="0">
                            <a:effectLst/>
                            <a:latin typeface="Arial" panose="020B0604020202020204" pitchFamily="34" charset="0"/>
                            <a:ea typeface="宋体" panose="02010600030101010101" pitchFamily="2" charset="-122"/>
                          </a:endParaRPr>
                        </a:p>
                      </a:txBody>
                      <a:tcPr marL="68580" marR="68580" marT="0" marB="0"/>
                    </a:tc>
                    <a:extLst>
                      <a:ext uri="{0D108BD9-81ED-4DB2-BD59-A6C34878D82A}">
                        <a16:rowId xmlns:a16="http://schemas.microsoft.com/office/drawing/2014/main" val="188842230"/>
                      </a:ext>
                    </a:extLst>
                  </a:tr>
                  <a:tr h="292164">
                    <a:tc>
                      <a:txBody>
                        <a:bodyPr/>
                        <a:lstStyle/>
                        <a:p>
                          <a:endParaRPr lang="zh-CN"/>
                        </a:p>
                      </a:txBody>
                      <a:tcPr marL="68580" marR="68580" marT="0" marB="0">
                        <a:blipFill>
                          <a:blip r:embed="rId6"/>
                          <a:stretch>
                            <a:fillRect l="-459" t="-395833" r="-94954" b="-233333"/>
                          </a:stretch>
                        </a:blipFill>
                      </a:tcPr>
                    </a:tc>
                    <a:tc>
                      <a:txBody>
                        <a:bodyPr/>
                        <a:lstStyle/>
                        <a:p>
                          <a:pPr algn="ctr">
                            <a:lnSpc>
                              <a:spcPct val="150000"/>
                            </a:lnSpc>
                          </a:pPr>
                          <a:r>
                            <a:rPr lang="en-US" sz="1400" b="1" dirty="0">
                              <a:effectLst/>
                            </a:rPr>
                            <a:t>0</a:t>
                          </a:r>
                          <a:endParaRPr lang="zh-CN" sz="1200" b="1" dirty="0">
                            <a:effectLst/>
                            <a:latin typeface="Arial" panose="020B0604020202020204" pitchFamily="34" charset="0"/>
                            <a:ea typeface="宋体" panose="02010600030101010101" pitchFamily="2" charset="-122"/>
                          </a:endParaRPr>
                        </a:p>
                      </a:txBody>
                      <a:tcPr marL="68580" marR="68580" marT="0" marB="0"/>
                    </a:tc>
                    <a:extLst>
                      <a:ext uri="{0D108BD9-81ED-4DB2-BD59-A6C34878D82A}">
                        <a16:rowId xmlns:a16="http://schemas.microsoft.com/office/drawing/2014/main" val="2218864228"/>
                      </a:ext>
                    </a:extLst>
                  </a:tr>
                  <a:tr h="286004">
                    <a:tc>
                      <a:txBody>
                        <a:bodyPr/>
                        <a:lstStyle/>
                        <a:p>
                          <a:endParaRPr lang="zh-CN"/>
                        </a:p>
                      </a:txBody>
                      <a:tcPr marL="68580" marR="68580" marT="0" marB="0">
                        <a:blipFill>
                          <a:blip r:embed="rId6"/>
                          <a:stretch>
                            <a:fillRect l="-459" t="-506383" r="-94954" b="-138298"/>
                          </a:stretch>
                        </a:blipFill>
                      </a:tcPr>
                    </a:tc>
                    <a:tc>
                      <a:txBody>
                        <a:bodyPr/>
                        <a:lstStyle/>
                        <a:p>
                          <a:pPr algn="ctr">
                            <a:lnSpc>
                              <a:spcPct val="150000"/>
                            </a:lnSpc>
                          </a:pPr>
                          <a:r>
                            <a:rPr lang="en-US" sz="1400" b="1" dirty="0">
                              <a:effectLst/>
                            </a:rPr>
                            <a:t>2.35/1.5</a:t>
                          </a:r>
                          <a:endParaRPr lang="zh-CN" sz="1200" b="1" dirty="0">
                            <a:effectLst/>
                            <a:latin typeface="Arial" panose="020B0604020202020204" pitchFamily="34" charset="0"/>
                            <a:ea typeface="宋体" panose="02010600030101010101" pitchFamily="2" charset="-122"/>
                          </a:endParaRPr>
                        </a:p>
                      </a:txBody>
                      <a:tcPr marL="68580" marR="68580" marT="0" marB="0"/>
                    </a:tc>
                    <a:extLst>
                      <a:ext uri="{0D108BD9-81ED-4DB2-BD59-A6C34878D82A}">
                        <a16:rowId xmlns:a16="http://schemas.microsoft.com/office/drawing/2014/main" val="1151137133"/>
                      </a:ext>
                    </a:extLst>
                  </a:tr>
                  <a:tr h="301300">
                    <a:tc>
                      <a:txBody>
                        <a:bodyPr/>
                        <a:lstStyle/>
                        <a:p>
                          <a:endParaRPr lang="zh-CN"/>
                        </a:p>
                      </a:txBody>
                      <a:tcPr marL="68580" marR="68580" marT="0" marB="0" anchor="ctr">
                        <a:blipFill>
                          <a:blip r:embed="rId6"/>
                          <a:stretch>
                            <a:fillRect l="-459" t="-570000" r="-94954" b="-30000"/>
                          </a:stretch>
                        </a:blipFill>
                      </a:tcPr>
                    </a:tc>
                    <a:tc>
                      <a:txBody>
                        <a:bodyPr/>
                        <a:lstStyle/>
                        <a:p>
                          <a:pPr algn="ctr">
                            <a:lnSpc>
                              <a:spcPct val="150000"/>
                            </a:lnSpc>
                          </a:pPr>
                          <a:r>
                            <a:rPr lang="en-US" sz="1400" b="1" dirty="0">
                              <a:effectLst/>
                            </a:rPr>
                            <a:t>0</a:t>
                          </a:r>
                          <a:endParaRPr lang="zh-CN" sz="1200" b="1" dirty="0">
                            <a:effectLst/>
                            <a:latin typeface="Arial" panose="020B0604020202020204" pitchFamily="34" charset="0"/>
                            <a:ea typeface="宋体" panose="02010600030101010101" pitchFamily="2" charset="-122"/>
                          </a:endParaRPr>
                        </a:p>
                      </a:txBody>
                      <a:tcPr marL="68580" marR="68580" marT="0" marB="0"/>
                    </a:tc>
                    <a:extLst>
                      <a:ext uri="{0D108BD9-81ED-4DB2-BD59-A6C34878D82A}">
                        <a16:rowId xmlns:a16="http://schemas.microsoft.com/office/drawing/2014/main" val="1287879804"/>
                      </a:ext>
                    </a:extLst>
                  </a:tr>
                </a:tbl>
              </a:graphicData>
            </a:graphic>
          </p:graphicFrame>
        </mc:Fallback>
      </mc:AlternateContent>
      <p:sp>
        <p:nvSpPr>
          <p:cNvPr id="7" name="文本框 6">
            <a:extLst>
              <a:ext uri="{FF2B5EF4-FFF2-40B4-BE49-F238E27FC236}">
                <a16:creationId xmlns:a16="http://schemas.microsoft.com/office/drawing/2014/main" id="{41CA59C4-42ED-4677-AA38-5C3C82F54138}"/>
              </a:ext>
            </a:extLst>
          </p:cNvPr>
          <p:cNvSpPr txBox="1"/>
          <p:nvPr/>
        </p:nvSpPr>
        <p:spPr>
          <a:xfrm>
            <a:off x="9434563" y="4411440"/>
            <a:ext cx="1769920" cy="307777"/>
          </a:xfrm>
          <a:prstGeom prst="rect">
            <a:avLst/>
          </a:prstGeom>
          <a:noFill/>
        </p:spPr>
        <p:txBody>
          <a:bodyPr wrap="square" rtlCol="0">
            <a:spAutoFit/>
          </a:bodyPr>
          <a:lstStyle/>
          <a:p>
            <a:r>
              <a:rPr lang="zh-CN" altLang="en-US" sz="1400" b="1" dirty="0">
                <a:latin typeface="宋体" panose="02010600030101010101" pitchFamily="2" charset="-122"/>
                <a:ea typeface="宋体" panose="02010600030101010101" pitchFamily="2" charset="-122"/>
              </a:rPr>
              <a:t>楔形相关参数</a:t>
            </a:r>
          </a:p>
        </p:txBody>
      </p:sp>
      <p:sp>
        <p:nvSpPr>
          <p:cNvPr id="15" name="文本框 14">
            <a:extLst>
              <a:ext uri="{FF2B5EF4-FFF2-40B4-BE49-F238E27FC236}">
                <a16:creationId xmlns:a16="http://schemas.microsoft.com/office/drawing/2014/main" id="{8502CEB3-7309-44B5-A6A3-C29E17995F44}"/>
              </a:ext>
            </a:extLst>
          </p:cNvPr>
          <p:cNvSpPr txBox="1"/>
          <p:nvPr/>
        </p:nvSpPr>
        <p:spPr>
          <a:xfrm>
            <a:off x="6052161" y="4069289"/>
            <a:ext cx="3317358" cy="307777"/>
          </a:xfrm>
          <a:prstGeom prst="rect">
            <a:avLst/>
          </a:prstGeom>
          <a:noFill/>
        </p:spPr>
        <p:txBody>
          <a:bodyPr wrap="square" rtlCol="0">
            <a:spAutoFit/>
          </a:bodyPr>
          <a:lstStyle/>
          <a:p>
            <a:r>
              <a:rPr lang="zh-CN" altLang="en-US" sz="1400" b="1" dirty="0">
                <a:latin typeface="宋体" panose="02010600030101010101" pitchFamily="2" charset="-122"/>
                <a:ea typeface="宋体" panose="02010600030101010101" pitchFamily="2" charset="-122"/>
              </a:rPr>
              <a:t>楔形前束流参数</a:t>
            </a:r>
          </a:p>
        </p:txBody>
      </p:sp>
      <mc:AlternateContent xmlns:mc="http://schemas.openxmlformats.org/markup-compatibility/2006" xmlns:a14="http://schemas.microsoft.com/office/drawing/2010/main">
        <mc:Choice Requires="a14">
          <p:graphicFrame>
            <p:nvGraphicFramePr>
              <p:cNvPr id="3" name="表格 2">
                <a:extLst>
                  <a:ext uri="{FF2B5EF4-FFF2-40B4-BE49-F238E27FC236}">
                    <a16:creationId xmlns:a16="http://schemas.microsoft.com/office/drawing/2014/main" id="{EDDA4C48-D8AC-4431-BC26-DCE4D7787273}"/>
                  </a:ext>
                </a:extLst>
              </p:cNvPr>
              <p:cNvGraphicFramePr>
                <a:graphicFrameLocks noGrp="1"/>
              </p:cNvGraphicFramePr>
              <p:nvPr>
                <p:extLst>
                  <p:ext uri="{D42A27DB-BD31-4B8C-83A1-F6EECF244321}">
                    <p14:modId xmlns:p14="http://schemas.microsoft.com/office/powerpoint/2010/main" val="2382360328"/>
                  </p:ext>
                </p:extLst>
              </p:nvPr>
            </p:nvGraphicFramePr>
            <p:xfrm>
              <a:off x="200562" y="4405962"/>
              <a:ext cx="5108486" cy="2080057"/>
            </p:xfrm>
            <a:graphic>
              <a:graphicData uri="http://schemas.openxmlformats.org/drawingml/2006/table">
                <a:tbl>
                  <a:tblPr firstRow="1" firstCol="1" bandRow="1">
                    <a:tableStyleId>{5C22544A-7EE6-4342-B048-85BDC9FD1C3A}</a:tableStyleId>
                  </a:tblPr>
                  <a:tblGrid>
                    <a:gridCol w="1144828">
                      <a:extLst>
                        <a:ext uri="{9D8B030D-6E8A-4147-A177-3AD203B41FA5}">
                          <a16:colId xmlns:a16="http://schemas.microsoft.com/office/drawing/2014/main" val="3904391718"/>
                        </a:ext>
                      </a:extLst>
                    </a:gridCol>
                    <a:gridCol w="550906">
                      <a:extLst>
                        <a:ext uri="{9D8B030D-6E8A-4147-A177-3AD203B41FA5}">
                          <a16:colId xmlns:a16="http://schemas.microsoft.com/office/drawing/2014/main" val="2156444865"/>
                        </a:ext>
                      </a:extLst>
                    </a:gridCol>
                    <a:gridCol w="908175">
                      <a:extLst>
                        <a:ext uri="{9D8B030D-6E8A-4147-A177-3AD203B41FA5}">
                          <a16:colId xmlns:a16="http://schemas.microsoft.com/office/drawing/2014/main" val="4160569649"/>
                        </a:ext>
                      </a:extLst>
                    </a:gridCol>
                    <a:gridCol w="1310414">
                      <a:extLst>
                        <a:ext uri="{9D8B030D-6E8A-4147-A177-3AD203B41FA5}">
                          <a16:colId xmlns:a16="http://schemas.microsoft.com/office/drawing/2014/main" val="1167218588"/>
                        </a:ext>
                      </a:extLst>
                    </a:gridCol>
                    <a:gridCol w="1194163">
                      <a:extLst>
                        <a:ext uri="{9D8B030D-6E8A-4147-A177-3AD203B41FA5}">
                          <a16:colId xmlns:a16="http://schemas.microsoft.com/office/drawing/2014/main" val="3694289455"/>
                        </a:ext>
                      </a:extLst>
                    </a:gridCol>
                  </a:tblGrid>
                  <a:tr h="376555">
                    <a:tc>
                      <a:txBody>
                        <a:bodyPr/>
                        <a:lstStyle/>
                        <a:p>
                          <a:pPr algn="ctr"/>
                          <a:r>
                            <a:rPr lang="zh-CN" sz="1200">
                              <a:effectLst/>
                            </a:rPr>
                            <a:t>材料</a:t>
                          </a:r>
                          <a:endParaRPr lang="zh-CN" sz="1100">
                            <a:effectLst/>
                            <a:latin typeface="Arial" panose="020B0604020202020204" pitchFamily="34" charset="0"/>
                            <a:ea typeface="宋体" panose="02010600030101010101" pitchFamily="2" charset="-122"/>
                          </a:endParaRPr>
                        </a:p>
                      </a:txBody>
                      <a:tcPr marL="68580" marR="68580" marT="0" marB="0" anchor="ctr"/>
                    </a:tc>
                    <a:tc>
                      <a:txBody>
                        <a:bodyPr/>
                        <a:lstStyle/>
                        <a:p>
                          <a:pPr algn="ctr"/>
                          <a:r>
                            <a:rPr lang="zh-CN" sz="1200">
                              <a:effectLst/>
                            </a:rPr>
                            <a:t>密度 </a:t>
                          </a:r>
                          <a:endParaRPr lang="zh-CN" sz="1100">
                            <a:effectLst/>
                          </a:endParaRPr>
                        </a:p>
                        <a:p>
                          <a:pPr algn="ctr"/>
                          <a:r>
                            <a:rPr lang="en-US" sz="1200">
                              <a:effectLst/>
                            </a:rPr>
                            <a:t>(g/cm3)</a:t>
                          </a:r>
                          <a:endParaRPr lang="zh-CN" sz="1100">
                            <a:effectLst/>
                            <a:latin typeface="Arial" panose="020B0604020202020204" pitchFamily="34" charset="0"/>
                            <a:ea typeface="宋体" panose="02010600030101010101" pitchFamily="2" charset="-122"/>
                          </a:endParaRPr>
                        </a:p>
                      </a:txBody>
                      <a:tcPr marL="68580" marR="68580" marT="0" marB="0" anchor="ctr"/>
                    </a:tc>
                    <a:tc>
                      <a:txBody>
                        <a:bodyPr/>
                        <a:lstStyle/>
                        <a:p>
                          <a:pPr algn="ctr"/>
                          <a:r>
                            <a:rPr lang="zh-CN" sz="1200" dirty="0">
                              <a:effectLst/>
                            </a:rPr>
                            <a:t>辐射长度</a:t>
                          </a:r>
                          <a:endParaRPr lang="zh-CN" sz="1100" dirty="0">
                            <a:effectLst/>
                          </a:endParaRPr>
                        </a:p>
                        <a:p>
                          <a:pPr algn="ctr"/>
                          <a14:m>
                            <m:oMath xmlns:m="http://schemas.openxmlformats.org/officeDocument/2006/math">
                              <m:sSub>
                                <m:sSubPr>
                                  <m:ctrlPr>
                                    <a:rPr lang="en-US" sz="1200" i="1">
                                      <a:effectLst/>
                                      <a:latin typeface="Cambria Math" panose="02040503050406030204" pitchFamily="18" charset="0"/>
                                    </a:rPr>
                                  </m:ctrlPr>
                                </m:sSubPr>
                                <m:e>
                                  <m:r>
                                    <a:rPr lang="en-US" sz="1200">
                                      <a:effectLst/>
                                      <a:latin typeface="Cambria Math" panose="02040503050406030204" pitchFamily="18" charset="0"/>
                                    </a:rPr>
                                    <m:t>𝐿</m:t>
                                  </m:r>
                                </m:e>
                                <m:sub>
                                  <m:r>
                                    <a:rPr lang="en-US" sz="1200">
                                      <a:effectLst/>
                                      <a:latin typeface="Cambria Math" panose="02040503050406030204" pitchFamily="18" charset="0"/>
                                    </a:rPr>
                                    <m:t>𝑅</m:t>
                                  </m:r>
                                </m:sub>
                              </m:sSub>
                            </m:oMath>
                          </a14:m>
                          <a:r>
                            <a:rPr lang="en-US" sz="1200" dirty="0">
                              <a:effectLst/>
                            </a:rPr>
                            <a:t>(cm)</a:t>
                          </a:r>
                          <a:endParaRPr lang="zh-CN" sz="1100" dirty="0">
                            <a:effectLst/>
                            <a:latin typeface="Arial" panose="020B0604020202020204" pitchFamily="34" charset="0"/>
                            <a:ea typeface="宋体" panose="02010600030101010101" pitchFamily="2" charset="-122"/>
                          </a:endParaRPr>
                        </a:p>
                      </a:txBody>
                      <a:tcPr marL="68580" marR="68580" marT="0" marB="0" anchor="ctr"/>
                    </a:tc>
                    <a:tc>
                      <a:txBody>
                        <a:bodyPr/>
                        <a:lstStyle/>
                        <a:p>
                          <a:pPr algn="ctr"/>
                          <a:r>
                            <a:rPr lang="zh-CN" sz="1200" dirty="0">
                              <a:effectLst/>
                            </a:rPr>
                            <a:t>能量损失率</a:t>
                          </a:r>
                          <a:r>
                            <a:rPr lang="en-US" sz="1200" dirty="0">
                              <a:effectLst/>
                            </a:rPr>
                            <a:t>@70MeV</a:t>
                          </a:r>
                          <a:endParaRPr lang="zh-CN" sz="1100" dirty="0">
                            <a:effectLst/>
                          </a:endParaRPr>
                        </a:p>
                        <a:p>
                          <a:pPr algn="ctr"/>
                          <a:r>
                            <a:rPr lang="en-US" sz="1200" dirty="0">
                              <a:effectLst/>
                            </a:rPr>
                            <a:t>(</a:t>
                          </a:r>
                          <a:r>
                            <a:rPr lang="en-US" sz="1200" dirty="0" err="1">
                              <a:effectLst/>
                            </a:rPr>
                            <a:t>dE</a:t>
                          </a:r>
                          <a:r>
                            <a:rPr lang="en-US" sz="1200" dirty="0">
                              <a:effectLst/>
                            </a:rPr>
                            <a:t>/dx, MeV·cm²/g)</a:t>
                          </a:r>
                          <a:endParaRPr lang="zh-CN" sz="1100" dirty="0">
                            <a:effectLst/>
                            <a:latin typeface="Arial" panose="020B0604020202020204" pitchFamily="34" charset="0"/>
                            <a:ea typeface="宋体" panose="02010600030101010101" pitchFamily="2" charset="-122"/>
                          </a:endParaRPr>
                        </a:p>
                      </a:txBody>
                      <a:tcPr marL="68580" marR="68580" marT="0" marB="0" anchor="ctr"/>
                    </a:tc>
                    <a:tc>
                      <a:txBody>
                        <a:bodyPr/>
                        <a:lstStyle/>
                        <a:p>
                          <a:pPr algn="ctr"/>
                          <a:r>
                            <a:rPr lang="zh-CN" sz="1200" dirty="0">
                              <a:effectLst/>
                            </a:rPr>
                            <a:t>评价因子</a:t>
                          </a:r>
                          <a:endParaRPr lang="zh-CN" sz="1100" dirty="0">
                            <a:effectLst/>
                          </a:endParaRPr>
                        </a:p>
                        <a:p>
                          <a:pPr algn="ctr"/>
                          <a14:m>
                            <m:oMathPara xmlns:m="http://schemas.openxmlformats.org/officeDocument/2006/math">
                              <m:oMathParaPr>
                                <m:jc m:val="centerGroup"/>
                              </m:oMathParaPr>
                              <m:oMath xmlns:m="http://schemas.openxmlformats.org/officeDocument/2006/math">
                                <m:sSub>
                                  <m:sSubPr>
                                    <m:ctrlPr>
                                      <a:rPr lang="en-US" sz="1200" i="1">
                                        <a:effectLst/>
                                        <a:latin typeface="Cambria Math" panose="02040503050406030204" pitchFamily="18" charset="0"/>
                                      </a:rPr>
                                    </m:ctrlPr>
                                  </m:sSubPr>
                                  <m:e>
                                    <m:r>
                                      <a:rPr lang="en-US" sz="1200">
                                        <a:effectLst/>
                                        <a:latin typeface="Cambria Math" panose="02040503050406030204" pitchFamily="18" charset="0"/>
                                      </a:rPr>
                                      <m:t>𝐿</m:t>
                                    </m:r>
                                  </m:e>
                                  <m:sub>
                                    <m:r>
                                      <a:rPr lang="en-US" sz="1200">
                                        <a:effectLst/>
                                        <a:latin typeface="Cambria Math" panose="02040503050406030204" pitchFamily="18" charset="0"/>
                                      </a:rPr>
                                      <m:t>𝑅</m:t>
                                    </m:r>
                                  </m:sub>
                                </m:sSub>
                                <m:r>
                                  <a:rPr lang="en-US" sz="1200">
                                    <a:effectLst/>
                                    <a:latin typeface="Cambria Math" panose="02040503050406030204" pitchFamily="18" charset="0"/>
                                  </a:rPr>
                                  <m:t>⋅(</m:t>
                                </m:r>
                                <m:r>
                                  <a:rPr lang="en-US" sz="1200">
                                    <a:effectLst/>
                                    <a:latin typeface="Cambria Math" panose="02040503050406030204" pitchFamily="18" charset="0"/>
                                  </a:rPr>
                                  <m:t>𝑑𝐸</m:t>
                                </m:r>
                                <m:r>
                                  <a:rPr lang="en-US" sz="1200">
                                    <a:effectLst/>
                                    <a:latin typeface="Cambria Math" panose="02040503050406030204" pitchFamily="18" charset="0"/>
                                  </a:rPr>
                                  <m:t>/</m:t>
                                </m:r>
                                <m:r>
                                  <a:rPr lang="en-US" sz="1200">
                                    <a:effectLst/>
                                    <a:latin typeface="Cambria Math" panose="02040503050406030204" pitchFamily="18" charset="0"/>
                                  </a:rPr>
                                  <m:t>𝑑𝑥</m:t>
                                </m:r>
                                <m:r>
                                  <a:rPr lang="en-US" sz="1200">
                                    <a:effectLst/>
                                    <a:latin typeface="Cambria Math" panose="02040503050406030204" pitchFamily="18" charset="0"/>
                                  </a:rPr>
                                  <m:t>)</m:t>
                                </m:r>
                              </m:oMath>
                            </m:oMathPara>
                          </a14:m>
                          <a:endParaRPr lang="zh-CN" sz="1100" dirty="0">
                            <a:effectLst/>
                            <a:latin typeface="Arial" panose="020B0604020202020204" pitchFamily="34" charset="0"/>
                            <a:ea typeface="宋体" panose="02010600030101010101" pitchFamily="2" charset="-122"/>
                          </a:endParaRPr>
                        </a:p>
                      </a:txBody>
                      <a:tcPr marL="68580" marR="68580" marT="0" marB="0" anchor="ctr"/>
                    </a:tc>
                    <a:extLst>
                      <a:ext uri="{0D108BD9-81ED-4DB2-BD59-A6C34878D82A}">
                        <a16:rowId xmlns:a16="http://schemas.microsoft.com/office/drawing/2014/main" val="1372644435"/>
                      </a:ext>
                    </a:extLst>
                  </a:tr>
                  <a:tr h="230505">
                    <a:tc>
                      <a:txBody>
                        <a:bodyPr/>
                        <a:lstStyle/>
                        <a:p>
                          <a:pPr algn="ctr"/>
                          <a:r>
                            <a:rPr lang="zh-CN" sz="1200" dirty="0">
                              <a:effectLst/>
                            </a:rPr>
                            <a:t>液氢（</a:t>
                          </a:r>
                          <a14:m>
                            <m:oMath xmlns:m="http://schemas.openxmlformats.org/officeDocument/2006/math">
                              <m:sSub>
                                <m:sSubPr>
                                  <m:ctrlPr>
                                    <a:rPr lang="en-US" sz="1200" i="1">
                                      <a:effectLst/>
                                      <a:latin typeface="Cambria Math" panose="02040503050406030204" pitchFamily="18" charset="0"/>
                                    </a:rPr>
                                  </m:ctrlPr>
                                </m:sSubPr>
                                <m:e>
                                  <m:r>
                                    <a:rPr lang="en-US" sz="1200">
                                      <a:effectLst/>
                                      <a:latin typeface="Cambria Math" panose="02040503050406030204" pitchFamily="18" charset="0"/>
                                    </a:rPr>
                                    <m:t>𝐻</m:t>
                                  </m:r>
                                </m:e>
                                <m:sub>
                                  <m:r>
                                    <a:rPr lang="en-US" sz="1200">
                                      <a:effectLst/>
                                      <a:latin typeface="Cambria Math" panose="02040503050406030204" pitchFamily="18" charset="0"/>
                                    </a:rPr>
                                    <m:t>2</m:t>
                                  </m:r>
                                </m:sub>
                              </m:sSub>
                            </m:oMath>
                          </a14:m>
                          <a:r>
                            <a:rPr lang="zh-CN" sz="1200" dirty="0">
                              <a:effectLst/>
                            </a:rPr>
                            <a:t>）</a:t>
                          </a:r>
                          <a:endParaRPr lang="zh-CN" sz="1100" dirty="0">
                            <a:effectLst/>
                            <a:latin typeface="Arial" panose="020B0604020202020204" pitchFamily="34" charset="0"/>
                            <a:ea typeface="宋体" panose="02010600030101010101" pitchFamily="2" charset="-122"/>
                          </a:endParaRPr>
                        </a:p>
                      </a:txBody>
                      <a:tcPr marL="68580" marR="68580" marT="0" marB="0" anchor="ctr"/>
                    </a:tc>
                    <a:tc>
                      <a:txBody>
                        <a:bodyPr/>
                        <a:lstStyle/>
                        <a:p>
                          <a:pPr marL="0" algn="ctr" defTabSz="914400" rtl="0" eaLnBrk="1" latinLnBrk="0" hangingPunct="1">
                            <a:lnSpc>
                              <a:spcPct val="150000"/>
                            </a:lnSpc>
                          </a:pPr>
                          <a:r>
                            <a:rPr lang="en-US" sz="1200" b="1" kern="1200" dirty="0">
                              <a:solidFill>
                                <a:schemeClr val="dk1"/>
                              </a:solidFill>
                              <a:effectLst/>
                              <a:latin typeface="+mn-lt"/>
                              <a:ea typeface="+mn-ea"/>
                              <a:cs typeface="+mn-cs"/>
                            </a:rPr>
                            <a:t>0.07</a:t>
                          </a:r>
                          <a:endParaRPr lang="zh-CN" altLang="en-US" sz="1200" b="1" kern="1200" dirty="0">
                            <a:solidFill>
                              <a:schemeClr val="dk1"/>
                            </a:solidFill>
                            <a:effectLst/>
                            <a:latin typeface="+mn-lt"/>
                            <a:ea typeface="+mn-ea"/>
                            <a:cs typeface="+mn-cs"/>
                          </a:endParaRPr>
                        </a:p>
                      </a:txBody>
                      <a:tcPr marL="68580" marR="68580" marT="0" marB="0" anchor="ctr"/>
                    </a:tc>
                    <a:tc>
                      <a:txBody>
                        <a:bodyPr/>
                        <a:lstStyle/>
                        <a:p>
                          <a:pPr marL="0" algn="ctr" defTabSz="914400" rtl="0" eaLnBrk="1" latinLnBrk="0" hangingPunct="1">
                            <a:lnSpc>
                              <a:spcPct val="150000"/>
                            </a:lnSpc>
                          </a:pPr>
                          <a:r>
                            <a:rPr lang="en-US" sz="1200" b="1" kern="1200">
                              <a:solidFill>
                                <a:schemeClr val="dk1"/>
                              </a:solidFill>
                              <a:effectLst/>
                              <a:latin typeface="+mn-lt"/>
                              <a:ea typeface="+mn-ea"/>
                              <a:cs typeface="+mn-cs"/>
                            </a:rPr>
                            <a:t>890.4</a:t>
                          </a:r>
                          <a:endParaRPr lang="zh-CN" altLang="en-US" sz="1200" b="1" kern="1200">
                            <a:solidFill>
                              <a:schemeClr val="dk1"/>
                            </a:solidFill>
                            <a:effectLst/>
                            <a:latin typeface="+mn-lt"/>
                            <a:ea typeface="+mn-ea"/>
                            <a:cs typeface="+mn-cs"/>
                          </a:endParaRPr>
                        </a:p>
                      </a:txBody>
                      <a:tcPr marL="68580" marR="68580" marT="0" marB="0" anchor="ctr"/>
                    </a:tc>
                    <a:tc>
                      <a:txBody>
                        <a:bodyPr/>
                        <a:lstStyle/>
                        <a:p>
                          <a:pPr marL="0" algn="ctr" defTabSz="914400" rtl="0" eaLnBrk="1" latinLnBrk="0" hangingPunct="1">
                            <a:lnSpc>
                              <a:spcPct val="150000"/>
                            </a:lnSpc>
                          </a:pPr>
                          <a:r>
                            <a:rPr lang="en-US" sz="1200" b="1" kern="1200">
                              <a:solidFill>
                                <a:schemeClr val="dk1"/>
                              </a:solidFill>
                              <a:effectLst/>
                              <a:latin typeface="+mn-lt"/>
                              <a:ea typeface="+mn-ea"/>
                              <a:cs typeface="+mn-cs"/>
                            </a:rPr>
                            <a:t>4.10</a:t>
                          </a:r>
                          <a:endParaRPr lang="zh-CN" altLang="en-US" sz="1200" b="1" kern="1200">
                            <a:solidFill>
                              <a:schemeClr val="dk1"/>
                            </a:solidFill>
                            <a:effectLst/>
                            <a:latin typeface="+mn-lt"/>
                            <a:ea typeface="+mn-ea"/>
                            <a:cs typeface="+mn-cs"/>
                          </a:endParaRPr>
                        </a:p>
                      </a:txBody>
                      <a:tcPr marL="68580" marR="68580" marT="0" marB="0" anchor="ctr"/>
                    </a:tc>
                    <a:tc>
                      <a:txBody>
                        <a:bodyPr/>
                        <a:lstStyle/>
                        <a:p>
                          <a:pPr marL="0" algn="ctr" defTabSz="914400" rtl="0" eaLnBrk="1" latinLnBrk="0" hangingPunct="1">
                            <a:lnSpc>
                              <a:spcPct val="150000"/>
                            </a:lnSpc>
                          </a:pPr>
                          <a:r>
                            <a:rPr lang="en-US" sz="1200" b="1" kern="1200">
                              <a:solidFill>
                                <a:schemeClr val="dk1"/>
                              </a:solidFill>
                              <a:effectLst/>
                              <a:latin typeface="+mn-lt"/>
                              <a:ea typeface="+mn-ea"/>
                              <a:cs typeface="+mn-cs"/>
                            </a:rPr>
                            <a:t>3650</a:t>
                          </a:r>
                          <a:endParaRPr lang="zh-CN" altLang="en-US" sz="1200" b="1" kern="1200">
                            <a:solidFill>
                              <a:schemeClr val="dk1"/>
                            </a:solidFill>
                            <a:effectLst/>
                            <a:latin typeface="+mn-lt"/>
                            <a:ea typeface="+mn-ea"/>
                            <a:cs typeface="+mn-cs"/>
                          </a:endParaRPr>
                        </a:p>
                      </a:txBody>
                      <a:tcPr marL="68580" marR="68580" marT="0" marB="0"/>
                    </a:tc>
                    <a:extLst>
                      <a:ext uri="{0D108BD9-81ED-4DB2-BD59-A6C34878D82A}">
                        <a16:rowId xmlns:a16="http://schemas.microsoft.com/office/drawing/2014/main" val="2548630354"/>
                      </a:ext>
                    </a:extLst>
                  </a:tr>
                  <a:tr h="261620">
                    <a:tc>
                      <a:txBody>
                        <a:bodyPr/>
                        <a:lstStyle/>
                        <a:p>
                          <a:pPr algn="ctr"/>
                          <a:r>
                            <a:rPr lang="zh-CN" sz="1200" dirty="0">
                              <a:effectLst/>
                            </a:rPr>
                            <a:t>氢化锂</a:t>
                          </a:r>
                          <a:r>
                            <a:rPr lang="en-US" sz="1200" dirty="0">
                              <a:effectLst/>
                            </a:rPr>
                            <a:t> (</a:t>
                          </a:r>
                          <a:r>
                            <a:rPr lang="en-US" sz="1200" dirty="0" err="1">
                              <a:effectLst/>
                            </a:rPr>
                            <a:t>LiH</a:t>
                          </a:r>
                          <a:r>
                            <a:rPr lang="en-US" sz="1200" dirty="0">
                              <a:effectLst/>
                            </a:rPr>
                            <a:t>)</a:t>
                          </a:r>
                          <a:endParaRPr lang="zh-CN" sz="1100" dirty="0">
                            <a:effectLst/>
                            <a:latin typeface="Arial" panose="020B0604020202020204" pitchFamily="34" charset="0"/>
                            <a:ea typeface="宋体" panose="02010600030101010101" pitchFamily="2" charset="-122"/>
                          </a:endParaRPr>
                        </a:p>
                      </a:txBody>
                      <a:tcPr marL="68580" marR="68580" marT="0" marB="0" anchor="ctr"/>
                    </a:tc>
                    <a:tc>
                      <a:txBody>
                        <a:bodyPr/>
                        <a:lstStyle/>
                        <a:p>
                          <a:pPr marL="0" algn="ctr" defTabSz="914400" rtl="0" eaLnBrk="1" latinLnBrk="0" hangingPunct="1">
                            <a:lnSpc>
                              <a:spcPct val="150000"/>
                            </a:lnSpc>
                          </a:pPr>
                          <a:r>
                            <a:rPr lang="en-US" sz="1200" b="1" kern="1200" dirty="0">
                              <a:solidFill>
                                <a:schemeClr val="dk1"/>
                              </a:solidFill>
                              <a:effectLst/>
                              <a:latin typeface="+mn-lt"/>
                              <a:ea typeface="+mn-ea"/>
                              <a:cs typeface="+mn-cs"/>
                            </a:rPr>
                            <a:t>0.82</a:t>
                          </a:r>
                          <a:endParaRPr lang="zh-CN" altLang="en-US" sz="1200" b="1" kern="1200" dirty="0">
                            <a:solidFill>
                              <a:schemeClr val="dk1"/>
                            </a:solidFill>
                            <a:effectLst/>
                            <a:latin typeface="+mn-lt"/>
                            <a:ea typeface="+mn-ea"/>
                            <a:cs typeface="+mn-cs"/>
                          </a:endParaRPr>
                        </a:p>
                      </a:txBody>
                      <a:tcPr marL="68580" marR="68580" marT="0" marB="0" anchor="ctr"/>
                    </a:tc>
                    <a:tc>
                      <a:txBody>
                        <a:bodyPr/>
                        <a:lstStyle/>
                        <a:p>
                          <a:pPr marL="0" algn="ctr" defTabSz="914400" rtl="0" eaLnBrk="1" latinLnBrk="0" hangingPunct="1">
                            <a:lnSpc>
                              <a:spcPct val="150000"/>
                            </a:lnSpc>
                          </a:pPr>
                          <a:r>
                            <a:rPr lang="en-US" sz="1200" b="1" kern="1200" dirty="0">
                              <a:solidFill>
                                <a:schemeClr val="dk1"/>
                              </a:solidFill>
                              <a:effectLst/>
                              <a:latin typeface="+mn-lt"/>
                              <a:ea typeface="+mn-ea"/>
                              <a:cs typeface="+mn-cs"/>
                            </a:rPr>
                            <a:t>96.6</a:t>
                          </a:r>
                          <a:endParaRPr lang="zh-CN" altLang="en-US" sz="1200" b="1" kern="1200" dirty="0">
                            <a:solidFill>
                              <a:schemeClr val="dk1"/>
                            </a:solidFill>
                            <a:effectLst/>
                            <a:latin typeface="+mn-lt"/>
                            <a:ea typeface="+mn-ea"/>
                            <a:cs typeface="+mn-cs"/>
                          </a:endParaRPr>
                        </a:p>
                      </a:txBody>
                      <a:tcPr marL="68580" marR="68580" marT="0" marB="0" anchor="ctr"/>
                    </a:tc>
                    <a:tc>
                      <a:txBody>
                        <a:bodyPr/>
                        <a:lstStyle/>
                        <a:p>
                          <a:pPr marL="0" algn="ctr" defTabSz="914400" rtl="0" eaLnBrk="1" latinLnBrk="0" hangingPunct="1">
                            <a:lnSpc>
                              <a:spcPct val="150000"/>
                            </a:lnSpc>
                          </a:pPr>
                          <a:r>
                            <a:rPr lang="en-US" sz="1200" b="1" kern="1200">
                              <a:solidFill>
                                <a:schemeClr val="dk1"/>
                              </a:solidFill>
                              <a:effectLst/>
                              <a:latin typeface="+mn-lt"/>
                              <a:ea typeface="+mn-ea"/>
                              <a:cs typeface="+mn-cs"/>
                            </a:rPr>
                            <a:t>1.73</a:t>
                          </a:r>
                          <a:endParaRPr lang="zh-CN" altLang="en-US" sz="1200" b="1" kern="1200">
                            <a:solidFill>
                              <a:schemeClr val="dk1"/>
                            </a:solidFill>
                            <a:effectLst/>
                            <a:latin typeface="+mn-lt"/>
                            <a:ea typeface="+mn-ea"/>
                            <a:cs typeface="+mn-cs"/>
                          </a:endParaRPr>
                        </a:p>
                      </a:txBody>
                      <a:tcPr marL="68580" marR="68580" marT="0" marB="0" anchor="ctr"/>
                    </a:tc>
                    <a:tc>
                      <a:txBody>
                        <a:bodyPr/>
                        <a:lstStyle/>
                        <a:p>
                          <a:pPr marL="0" algn="ctr" defTabSz="914400" rtl="0" eaLnBrk="1" latinLnBrk="0" hangingPunct="1">
                            <a:lnSpc>
                              <a:spcPct val="150000"/>
                            </a:lnSpc>
                          </a:pPr>
                          <a:r>
                            <a:rPr lang="en-US" sz="1200" b="1" kern="1200">
                              <a:solidFill>
                                <a:schemeClr val="dk1"/>
                              </a:solidFill>
                              <a:effectLst/>
                              <a:latin typeface="+mn-lt"/>
                              <a:ea typeface="+mn-ea"/>
                              <a:cs typeface="+mn-cs"/>
                            </a:rPr>
                            <a:t>167</a:t>
                          </a:r>
                          <a:endParaRPr lang="zh-CN" altLang="en-US" sz="1200" b="1" kern="1200">
                            <a:solidFill>
                              <a:schemeClr val="dk1"/>
                            </a:solidFill>
                            <a:effectLst/>
                            <a:latin typeface="+mn-lt"/>
                            <a:ea typeface="+mn-ea"/>
                            <a:cs typeface="+mn-cs"/>
                          </a:endParaRPr>
                        </a:p>
                      </a:txBody>
                      <a:tcPr marL="68580" marR="68580" marT="0" marB="0"/>
                    </a:tc>
                    <a:extLst>
                      <a:ext uri="{0D108BD9-81ED-4DB2-BD59-A6C34878D82A}">
                        <a16:rowId xmlns:a16="http://schemas.microsoft.com/office/drawing/2014/main" val="1661118811"/>
                      </a:ext>
                    </a:extLst>
                  </a:tr>
                  <a:tr h="273685">
                    <a:tc>
                      <a:txBody>
                        <a:bodyPr/>
                        <a:lstStyle/>
                        <a:p>
                          <a:pPr algn="ctr"/>
                          <a:r>
                            <a:rPr lang="zh-CN" sz="1200">
                              <a:effectLst/>
                            </a:rPr>
                            <a:t>碳化硼</a:t>
                          </a:r>
                          <a:r>
                            <a:rPr lang="en-US" sz="1200">
                              <a:effectLst/>
                            </a:rPr>
                            <a:t>(B4C)</a:t>
                          </a:r>
                          <a:endParaRPr lang="zh-CN" sz="1100">
                            <a:effectLst/>
                            <a:latin typeface="Arial" panose="020B0604020202020204" pitchFamily="34" charset="0"/>
                            <a:ea typeface="宋体" panose="02010600030101010101" pitchFamily="2" charset="-122"/>
                          </a:endParaRPr>
                        </a:p>
                      </a:txBody>
                      <a:tcPr marL="68580" marR="68580" marT="0" marB="0" anchor="ctr"/>
                    </a:tc>
                    <a:tc>
                      <a:txBody>
                        <a:bodyPr/>
                        <a:lstStyle/>
                        <a:p>
                          <a:pPr marL="0" algn="ctr" defTabSz="914400" rtl="0" eaLnBrk="1" latinLnBrk="0" hangingPunct="1">
                            <a:lnSpc>
                              <a:spcPct val="150000"/>
                            </a:lnSpc>
                          </a:pPr>
                          <a:r>
                            <a:rPr lang="en-US" sz="1200" b="1" kern="1200">
                              <a:solidFill>
                                <a:schemeClr val="dk1"/>
                              </a:solidFill>
                              <a:effectLst/>
                              <a:latin typeface="+mn-lt"/>
                              <a:ea typeface="+mn-ea"/>
                              <a:cs typeface="+mn-cs"/>
                            </a:rPr>
                            <a:t>2.52</a:t>
                          </a:r>
                          <a:endParaRPr lang="zh-CN" altLang="en-US" sz="1200" b="1" kern="1200">
                            <a:solidFill>
                              <a:schemeClr val="dk1"/>
                            </a:solidFill>
                            <a:effectLst/>
                            <a:latin typeface="+mn-lt"/>
                            <a:ea typeface="+mn-ea"/>
                            <a:cs typeface="+mn-cs"/>
                          </a:endParaRPr>
                        </a:p>
                      </a:txBody>
                      <a:tcPr marL="68580" marR="68580" marT="0" marB="0" anchor="ctr"/>
                    </a:tc>
                    <a:tc>
                      <a:txBody>
                        <a:bodyPr/>
                        <a:lstStyle/>
                        <a:p>
                          <a:pPr marL="0" algn="ctr" defTabSz="914400" rtl="0" eaLnBrk="1" latinLnBrk="0" hangingPunct="1">
                            <a:lnSpc>
                              <a:spcPct val="150000"/>
                            </a:lnSpc>
                          </a:pPr>
                          <a:r>
                            <a:rPr lang="en-US" sz="1200" b="1" kern="1200" dirty="0">
                              <a:solidFill>
                                <a:schemeClr val="dk1"/>
                              </a:solidFill>
                              <a:effectLst/>
                              <a:latin typeface="+mn-lt"/>
                              <a:ea typeface="+mn-ea"/>
                              <a:cs typeface="+mn-cs"/>
                            </a:rPr>
                            <a:t>19.9</a:t>
                          </a:r>
                          <a:endParaRPr lang="zh-CN" altLang="en-US" sz="1200" b="1" kern="1200" dirty="0">
                            <a:solidFill>
                              <a:schemeClr val="dk1"/>
                            </a:solidFill>
                            <a:effectLst/>
                            <a:latin typeface="+mn-lt"/>
                            <a:ea typeface="+mn-ea"/>
                            <a:cs typeface="+mn-cs"/>
                          </a:endParaRPr>
                        </a:p>
                      </a:txBody>
                      <a:tcPr marL="68580" marR="68580" marT="0" marB="0" anchor="ctr"/>
                    </a:tc>
                    <a:tc>
                      <a:txBody>
                        <a:bodyPr/>
                        <a:lstStyle/>
                        <a:p>
                          <a:pPr marL="0" algn="ctr" defTabSz="914400" rtl="0" eaLnBrk="1" latinLnBrk="0" hangingPunct="1">
                            <a:lnSpc>
                              <a:spcPct val="150000"/>
                            </a:lnSpc>
                          </a:pPr>
                          <a:r>
                            <a:rPr lang="en-US" sz="1200" b="1" kern="1200">
                              <a:solidFill>
                                <a:schemeClr val="dk1"/>
                              </a:solidFill>
                              <a:effectLst/>
                              <a:latin typeface="+mn-lt"/>
                              <a:ea typeface="+mn-ea"/>
                              <a:cs typeface="+mn-cs"/>
                            </a:rPr>
                            <a:t>1.60</a:t>
                          </a:r>
                          <a:endParaRPr lang="zh-CN" altLang="en-US" sz="1200" b="1" kern="1200">
                            <a:solidFill>
                              <a:schemeClr val="dk1"/>
                            </a:solidFill>
                            <a:effectLst/>
                            <a:latin typeface="+mn-lt"/>
                            <a:ea typeface="+mn-ea"/>
                            <a:cs typeface="+mn-cs"/>
                          </a:endParaRPr>
                        </a:p>
                      </a:txBody>
                      <a:tcPr marL="68580" marR="68580" marT="0" marB="0" anchor="ctr"/>
                    </a:tc>
                    <a:tc>
                      <a:txBody>
                        <a:bodyPr/>
                        <a:lstStyle/>
                        <a:p>
                          <a:pPr marL="0" algn="ctr" defTabSz="914400" rtl="0" eaLnBrk="1" latinLnBrk="0" hangingPunct="1">
                            <a:lnSpc>
                              <a:spcPct val="150000"/>
                            </a:lnSpc>
                          </a:pPr>
                          <a:r>
                            <a:rPr lang="en-US" sz="1200" b="1" kern="1200">
                              <a:solidFill>
                                <a:schemeClr val="dk1"/>
                              </a:solidFill>
                              <a:effectLst/>
                              <a:latin typeface="+mn-lt"/>
                              <a:ea typeface="+mn-ea"/>
                              <a:cs typeface="+mn-cs"/>
                            </a:rPr>
                            <a:t>31.8</a:t>
                          </a:r>
                          <a:endParaRPr lang="zh-CN" altLang="en-US" sz="1200" b="1" kern="1200">
                            <a:solidFill>
                              <a:schemeClr val="dk1"/>
                            </a:solidFill>
                            <a:effectLst/>
                            <a:latin typeface="+mn-lt"/>
                            <a:ea typeface="+mn-ea"/>
                            <a:cs typeface="+mn-cs"/>
                          </a:endParaRPr>
                        </a:p>
                      </a:txBody>
                      <a:tcPr marL="68580" marR="68580" marT="0" marB="0"/>
                    </a:tc>
                    <a:extLst>
                      <a:ext uri="{0D108BD9-81ED-4DB2-BD59-A6C34878D82A}">
                        <a16:rowId xmlns:a16="http://schemas.microsoft.com/office/drawing/2014/main" val="3360062510"/>
                      </a:ext>
                    </a:extLst>
                  </a:tr>
                  <a:tr h="268605">
                    <a:tc>
                      <a:txBody>
                        <a:bodyPr/>
                        <a:lstStyle/>
                        <a:p>
                          <a:pPr algn="ctr"/>
                          <a:r>
                            <a:rPr lang="zh-CN" sz="1200">
                              <a:effectLst/>
                            </a:rPr>
                            <a:t>高密度石墨</a:t>
                          </a:r>
                          <a:r>
                            <a:rPr lang="en-US" sz="1200">
                              <a:effectLst/>
                            </a:rPr>
                            <a:t> (C)</a:t>
                          </a:r>
                          <a:endParaRPr lang="zh-CN" sz="1100">
                            <a:effectLst/>
                            <a:latin typeface="Arial" panose="020B0604020202020204" pitchFamily="34" charset="0"/>
                            <a:ea typeface="宋体" panose="02010600030101010101" pitchFamily="2" charset="-122"/>
                          </a:endParaRPr>
                        </a:p>
                      </a:txBody>
                      <a:tcPr marL="68580" marR="68580" marT="0" marB="0" anchor="ctr"/>
                    </a:tc>
                    <a:tc>
                      <a:txBody>
                        <a:bodyPr/>
                        <a:lstStyle/>
                        <a:p>
                          <a:pPr marL="0" algn="ctr" defTabSz="914400" rtl="0" eaLnBrk="1" latinLnBrk="0" hangingPunct="1">
                            <a:lnSpc>
                              <a:spcPct val="150000"/>
                            </a:lnSpc>
                          </a:pPr>
                          <a:r>
                            <a:rPr lang="en-US" sz="1200" b="1" kern="1200">
                              <a:solidFill>
                                <a:schemeClr val="dk1"/>
                              </a:solidFill>
                              <a:effectLst/>
                              <a:latin typeface="+mn-lt"/>
                              <a:ea typeface="+mn-ea"/>
                              <a:cs typeface="+mn-cs"/>
                            </a:rPr>
                            <a:t>1.95</a:t>
                          </a:r>
                          <a:endParaRPr lang="zh-CN" altLang="en-US" sz="1200" b="1" kern="1200">
                            <a:solidFill>
                              <a:schemeClr val="dk1"/>
                            </a:solidFill>
                            <a:effectLst/>
                            <a:latin typeface="+mn-lt"/>
                            <a:ea typeface="+mn-ea"/>
                            <a:cs typeface="+mn-cs"/>
                          </a:endParaRPr>
                        </a:p>
                      </a:txBody>
                      <a:tcPr marL="68580" marR="68580" marT="0" marB="0" anchor="ctr"/>
                    </a:tc>
                    <a:tc>
                      <a:txBody>
                        <a:bodyPr/>
                        <a:lstStyle/>
                        <a:p>
                          <a:pPr marL="0" algn="ctr" defTabSz="914400" rtl="0" eaLnBrk="1" latinLnBrk="0" hangingPunct="1">
                            <a:lnSpc>
                              <a:spcPct val="150000"/>
                            </a:lnSpc>
                          </a:pPr>
                          <a:r>
                            <a:rPr lang="en-US" sz="1200" b="1" kern="1200">
                              <a:solidFill>
                                <a:schemeClr val="dk1"/>
                              </a:solidFill>
                              <a:effectLst/>
                              <a:latin typeface="+mn-lt"/>
                              <a:ea typeface="+mn-ea"/>
                              <a:cs typeface="+mn-cs"/>
                            </a:rPr>
                            <a:t>21.8</a:t>
                          </a:r>
                          <a:endParaRPr lang="zh-CN" altLang="en-US" sz="1200" b="1" kern="1200">
                            <a:solidFill>
                              <a:schemeClr val="dk1"/>
                            </a:solidFill>
                            <a:effectLst/>
                            <a:latin typeface="+mn-lt"/>
                            <a:ea typeface="+mn-ea"/>
                            <a:cs typeface="+mn-cs"/>
                          </a:endParaRPr>
                        </a:p>
                      </a:txBody>
                      <a:tcPr marL="68580" marR="68580" marT="0" marB="0" anchor="ctr"/>
                    </a:tc>
                    <a:tc>
                      <a:txBody>
                        <a:bodyPr/>
                        <a:lstStyle/>
                        <a:p>
                          <a:pPr marL="0" algn="ctr" defTabSz="914400" rtl="0" eaLnBrk="1" latinLnBrk="0" hangingPunct="1">
                            <a:lnSpc>
                              <a:spcPct val="150000"/>
                            </a:lnSpc>
                          </a:pPr>
                          <a:r>
                            <a:rPr lang="en-US" sz="1200" b="1" kern="1200" dirty="0">
                              <a:solidFill>
                                <a:schemeClr val="dk1"/>
                              </a:solidFill>
                              <a:effectLst/>
                              <a:latin typeface="+mn-lt"/>
                              <a:ea typeface="+mn-ea"/>
                              <a:cs typeface="+mn-cs"/>
                            </a:rPr>
                            <a:t>1.70</a:t>
                          </a:r>
                          <a:endParaRPr lang="zh-CN" altLang="en-US" sz="1200" b="1" kern="1200" dirty="0">
                            <a:solidFill>
                              <a:schemeClr val="dk1"/>
                            </a:solidFill>
                            <a:effectLst/>
                            <a:latin typeface="+mn-lt"/>
                            <a:ea typeface="+mn-ea"/>
                            <a:cs typeface="+mn-cs"/>
                          </a:endParaRPr>
                        </a:p>
                      </a:txBody>
                      <a:tcPr marL="68580" marR="68580" marT="0" marB="0" anchor="ctr"/>
                    </a:tc>
                    <a:tc>
                      <a:txBody>
                        <a:bodyPr/>
                        <a:lstStyle/>
                        <a:p>
                          <a:pPr marL="0" algn="ctr" defTabSz="914400" rtl="0" eaLnBrk="1" latinLnBrk="0" hangingPunct="1">
                            <a:lnSpc>
                              <a:spcPct val="150000"/>
                            </a:lnSpc>
                          </a:pPr>
                          <a:r>
                            <a:rPr lang="en-US" sz="1200" b="1" kern="1200" dirty="0">
                              <a:solidFill>
                                <a:schemeClr val="dk1"/>
                              </a:solidFill>
                              <a:effectLst/>
                              <a:latin typeface="+mn-lt"/>
                              <a:ea typeface="+mn-ea"/>
                              <a:cs typeface="+mn-cs"/>
                            </a:rPr>
                            <a:t>37.1</a:t>
                          </a:r>
                          <a:endParaRPr lang="zh-CN" altLang="en-US" sz="1200" b="1" kern="1200" dirty="0">
                            <a:solidFill>
                              <a:schemeClr val="dk1"/>
                            </a:solidFill>
                            <a:effectLst/>
                            <a:latin typeface="+mn-lt"/>
                            <a:ea typeface="+mn-ea"/>
                            <a:cs typeface="+mn-cs"/>
                          </a:endParaRPr>
                        </a:p>
                      </a:txBody>
                      <a:tcPr marL="68580" marR="68580" marT="0" marB="0"/>
                    </a:tc>
                    <a:extLst>
                      <a:ext uri="{0D108BD9-81ED-4DB2-BD59-A6C34878D82A}">
                        <a16:rowId xmlns:a16="http://schemas.microsoft.com/office/drawing/2014/main" val="2111211889"/>
                      </a:ext>
                    </a:extLst>
                  </a:tr>
                  <a:tr h="298183">
                    <a:tc>
                      <a:txBody>
                        <a:bodyPr/>
                        <a:lstStyle/>
                        <a:p>
                          <a:pPr algn="ctr"/>
                          <a:r>
                            <a:rPr lang="zh-CN" sz="1200" dirty="0">
                              <a:solidFill>
                                <a:schemeClr val="bg1"/>
                              </a:solidFill>
                              <a:effectLst/>
                            </a:rPr>
                            <a:t>聚乙烯</a:t>
                          </a:r>
                          <a:r>
                            <a:rPr lang="en-US" sz="1200" dirty="0">
                              <a:solidFill>
                                <a:schemeClr val="bg1"/>
                              </a:solidFill>
                              <a:effectLst/>
                            </a:rPr>
                            <a:t>(</a:t>
                          </a:r>
                          <a14:m>
                            <m:oMath xmlns:m="http://schemas.openxmlformats.org/officeDocument/2006/math">
                              <m:sSub>
                                <m:sSubPr>
                                  <m:ctrlPr>
                                    <a:rPr lang="en-US" sz="1200" i="1">
                                      <a:solidFill>
                                        <a:schemeClr val="bg1"/>
                                      </a:solidFill>
                                      <a:effectLst/>
                                      <a:latin typeface="Cambria Math" panose="02040503050406030204" pitchFamily="18" charset="0"/>
                                    </a:rPr>
                                  </m:ctrlPr>
                                </m:sSubPr>
                                <m:e>
                                  <m:r>
                                    <a:rPr lang="en-US" sz="1200">
                                      <a:solidFill>
                                        <a:schemeClr val="bg1"/>
                                      </a:solidFill>
                                      <a:effectLst/>
                                      <a:latin typeface="Cambria Math" panose="02040503050406030204" pitchFamily="18" charset="0"/>
                                    </a:rPr>
                                    <m:t>𝐶</m:t>
                                  </m:r>
                                </m:e>
                                <m:sub>
                                  <m:r>
                                    <a:rPr lang="en-US" sz="1200">
                                      <a:solidFill>
                                        <a:schemeClr val="bg1"/>
                                      </a:solidFill>
                                      <a:effectLst/>
                                      <a:latin typeface="Cambria Math" panose="02040503050406030204" pitchFamily="18" charset="0"/>
                                    </a:rPr>
                                    <m:t>2</m:t>
                                  </m:r>
                                </m:sub>
                              </m:sSub>
                              <m:sSub>
                                <m:sSubPr>
                                  <m:ctrlPr>
                                    <a:rPr lang="en-US" sz="1200" i="1">
                                      <a:solidFill>
                                        <a:schemeClr val="bg1"/>
                                      </a:solidFill>
                                      <a:effectLst/>
                                      <a:latin typeface="Cambria Math" panose="02040503050406030204" pitchFamily="18" charset="0"/>
                                    </a:rPr>
                                  </m:ctrlPr>
                                </m:sSubPr>
                                <m:e>
                                  <m:r>
                                    <a:rPr lang="en-US" sz="1200">
                                      <a:solidFill>
                                        <a:schemeClr val="bg1"/>
                                      </a:solidFill>
                                      <a:effectLst/>
                                      <a:latin typeface="Cambria Math" panose="02040503050406030204" pitchFamily="18" charset="0"/>
                                    </a:rPr>
                                    <m:t>𝐻</m:t>
                                  </m:r>
                                </m:e>
                                <m:sub>
                                  <m:r>
                                    <a:rPr lang="en-US" sz="1200">
                                      <a:solidFill>
                                        <a:schemeClr val="bg1"/>
                                      </a:solidFill>
                                      <a:effectLst/>
                                      <a:latin typeface="Cambria Math" panose="02040503050406030204" pitchFamily="18" charset="0"/>
                                    </a:rPr>
                                    <m:t>4</m:t>
                                  </m:r>
                                </m:sub>
                              </m:sSub>
                            </m:oMath>
                          </a14:m>
                          <a:r>
                            <a:rPr lang="en-US" sz="1200" dirty="0">
                              <a:solidFill>
                                <a:schemeClr val="bg1"/>
                              </a:solidFill>
                              <a:effectLst/>
                            </a:rPr>
                            <a:t>)</a:t>
                          </a:r>
                          <a:endParaRPr lang="zh-CN" sz="1100" dirty="0">
                            <a:solidFill>
                              <a:schemeClr val="bg1"/>
                            </a:solidFill>
                            <a:effectLst/>
                            <a:latin typeface="Arial" panose="020B0604020202020204" pitchFamily="34" charset="0"/>
                            <a:ea typeface="宋体" panose="02010600030101010101" pitchFamily="2" charset="-122"/>
                          </a:endParaRPr>
                        </a:p>
                      </a:txBody>
                      <a:tcPr marL="68580" marR="68580" marT="0" marB="0" anchor="ctr"/>
                    </a:tc>
                    <a:tc>
                      <a:txBody>
                        <a:bodyPr/>
                        <a:lstStyle/>
                        <a:p>
                          <a:pPr marL="0" algn="ctr" defTabSz="914400" rtl="0" eaLnBrk="1" latinLnBrk="0" hangingPunct="1">
                            <a:lnSpc>
                              <a:spcPct val="150000"/>
                            </a:lnSpc>
                          </a:pPr>
                          <a:r>
                            <a:rPr lang="en-US" sz="1200" b="1" kern="1200" dirty="0">
                              <a:solidFill>
                                <a:srgbClr val="FF0000"/>
                              </a:solidFill>
                              <a:effectLst/>
                              <a:latin typeface="+mn-lt"/>
                              <a:ea typeface="+mn-ea"/>
                              <a:cs typeface="+mn-cs"/>
                            </a:rPr>
                            <a:t>0.94</a:t>
                          </a:r>
                          <a:endParaRPr lang="zh-CN" altLang="en-US" sz="1200" b="1" kern="1200" dirty="0">
                            <a:solidFill>
                              <a:srgbClr val="FF0000"/>
                            </a:solidFill>
                            <a:effectLst/>
                            <a:latin typeface="+mn-lt"/>
                            <a:ea typeface="+mn-ea"/>
                            <a:cs typeface="+mn-cs"/>
                          </a:endParaRPr>
                        </a:p>
                      </a:txBody>
                      <a:tcPr marL="68580" marR="68580" marT="0" marB="0" anchor="ctr"/>
                    </a:tc>
                    <a:tc>
                      <a:txBody>
                        <a:bodyPr/>
                        <a:lstStyle/>
                        <a:p>
                          <a:pPr marL="0" algn="ctr" defTabSz="914400" rtl="0" eaLnBrk="1" latinLnBrk="0" hangingPunct="1">
                            <a:lnSpc>
                              <a:spcPct val="150000"/>
                            </a:lnSpc>
                          </a:pPr>
                          <a:r>
                            <a:rPr lang="en-US" sz="1200" b="1" kern="1200">
                              <a:solidFill>
                                <a:srgbClr val="FF0000"/>
                              </a:solidFill>
                              <a:effectLst/>
                              <a:latin typeface="+mn-lt"/>
                              <a:ea typeface="+mn-ea"/>
                              <a:cs typeface="+mn-cs"/>
                            </a:rPr>
                            <a:t>44.6</a:t>
                          </a:r>
                          <a:endParaRPr lang="zh-CN" altLang="en-US" sz="1200" b="1" kern="1200">
                            <a:solidFill>
                              <a:srgbClr val="FF0000"/>
                            </a:solidFill>
                            <a:effectLst/>
                            <a:latin typeface="+mn-lt"/>
                            <a:ea typeface="+mn-ea"/>
                            <a:cs typeface="+mn-cs"/>
                          </a:endParaRPr>
                        </a:p>
                      </a:txBody>
                      <a:tcPr marL="68580" marR="68580" marT="0" marB="0" anchor="ctr"/>
                    </a:tc>
                    <a:tc>
                      <a:txBody>
                        <a:bodyPr/>
                        <a:lstStyle/>
                        <a:p>
                          <a:pPr marL="0" algn="ctr" defTabSz="914400" rtl="0" eaLnBrk="1" latinLnBrk="0" hangingPunct="1">
                            <a:lnSpc>
                              <a:spcPct val="150000"/>
                            </a:lnSpc>
                          </a:pPr>
                          <a:r>
                            <a:rPr lang="en-US" sz="1200" b="1" kern="1200">
                              <a:solidFill>
                                <a:srgbClr val="FF0000"/>
                              </a:solidFill>
                              <a:effectLst/>
                              <a:latin typeface="+mn-lt"/>
                              <a:ea typeface="+mn-ea"/>
                              <a:cs typeface="+mn-cs"/>
                            </a:rPr>
                            <a:t>2.16</a:t>
                          </a:r>
                          <a:endParaRPr lang="zh-CN" altLang="en-US" sz="1200" b="1" kern="1200">
                            <a:solidFill>
                              <a:srgbClr val="FF0000"/>
                            </a:solidFill>
                            <a:effectLst/>
                            <a:latin typeface="+mn-lt"/>
                            <a:ea typeface="+mn-ea"/>
                            <a:cs typeface="+mn-cs"/>
                          </a:endParaRPr>
                        </a:p>
                      </a:txBody>
                      <a:tcPr marL="68580" marR="68580" marT="0" marB="0" anchor="ctr"/>
                    </a:tc>
                    <a:tc>
                      <a:txBody>
                        <a:bodyPr/>
                        <a:lstStyle/>
                        <a:p>
                          <a:pPr marL="0" algn="ctr" defTabSz="914400" rtl="0" eaLnBrk="1" latinLnBrk="0" hangingPunct="1">
                            <a:lnSpc>
                              <a:spcPct val="150000"/>
                            </a:lnSpc>
                          </a:pPr>
                          <a:r>
                            <a:rPr lang="en-US" sz="1200" b="1" kern="1200" dirty="0">
                              <a:solidFill>
                                <a:srgbClr val="FF0000"/>
                              </a:solidFill>
                              <a:effectLst/>
                              <a:latin typeface="+mn-lt"/>
                              <a:ea typeface="+mn-ea"/>
                              <a:cs typeface="+mn-cs"/>
                            </a:rPr>
                            <a:t>96.3</a:t>
                          </a:r>
                          <a:endParaRPr lang="zh-CN" altLang="en-US" sz="1200" b="1" kern="1200" dirty="0">
                            <a:solidFill>
                              <a:srgbClr val="FF0000"/>
                            </a:solidFill>
                            <a:effectLst/>
                            <a:latin typeface="+mn-lt"/>
                            <a:ea typeface="+mn-ea"/>
                            <a:cs typeface="+mn-cs"/>
                          </a:endParaRPr>
                        </a:p>
                      </a:txBody>
                      <a:tcPr marL="68580" marR="68580" marT="0" marB="0"/>
                    </a:tc>
                    <a:extLst>
                      <a:ext uri="{0D108BD9-81ED-4DB2-BD59-A6C34878D82A}">
                        <a16:rowId xmlns:a16="http://schemas.microsoft.com/office/drawing/2014/main" val="2602831248"/>
                      </a:ext>
                    </a:extLst>
                  </a:tr>
                </a:tbl>
              </a:graphicData>
            </a:graphic>
          </p:graphicFrame>
        </mc:Choice>
        <mc:Fallback xmlns="">
          <p:graphicFrame>
            <p:nvGraphicFramePr>
              <p:cNvPr id="3" name="表格 2">
                <a:extLst>
                  <a:ext uri="{FF2B5EF4-FFF2-40B4-BE49-F238E27FC236}">
                    <a16:creationId xmlns:a16="http://schemas.microsoft.com/office/drawing/2014/main" id="{EDDA4C48-D8AC-4431-BC26-DCE4D7787273}"/>
                  </a:ext>
                </a:extLst>
              </p:cNvPr>
              <p:cNvGraphicFramePr>
                <a:graphicFrameLocks noGrp="1"/>
              </p:cNvGraphicFramePr>
              <p:nvPr>
                <p:extLst>
                  <p:ext uri="{D42A27DB-BD31-4B8C-83A1-F6EECF244321}">
                    <p14:modId xmlns:p14="http://schemas.microsoft.com/office/powerpoint/2010/main" val="2382360328"/>
                  </p:ext>
                </p:extLst>
              </p:nvPr>
            </p:nvGraphicFramePr>
            <p:xfrm>
              <a:off x="200562" y="4405962"/>
              <a:ext cx="5108486" cy="2080057"/>
            </p:xfrm>
            <a:graphic>
              <a:graphicData uri="http://schemas.openxmlformats.org/drawingml/2006/table">
                <a:tbl>
                  <a:tblPr firstRow="1" firstCol="1" bandRow="1">
                    <a:tableStyleId>{5C22544A-7EE6-4342-B048-85BDC9FD1C3A}</a:tableStyleId>
                  </a:tblPr>
                  <a:tblGrid>
                    <a:gridCol w="1144828">
                      <a:extLst>
                        <a:ext uri="{9D8B030D-6E8A-4147-A177-3AD203B41FA5}">
                          <a16:colId xmlns:a16="http://schemas.microsoft.com/office/drawing/2014/main" val="3904391718"/>
                        </a:ext>
                      </a:extLst>
                    </a:gridCol>
                    <a:gridCol w="550906">
                      <a:extLst>
                        <a:ext uri="{9D8B030D-6E8A-4147-A177-3AD203B41FA5}">
                          <a16:colId xmlns:a16="http://schemas.microsoft.com/office/drawing/2014/main" val="2156444865"/>
                        </a:ext>
                      </a:extLst>
                    </a:gridCol>
                    <a:gridCol w="908175">
                      <a:extLst>
                        <a:ext uri="{9D8B030D-6E8A-4147-A177-3AD203B41FA5}">
                          <a16:colId xmlns:a16="http://schemas.microsoft.com/office/drawing/2014/main" val="4160569649"/>
                        </a:ext>
                      </a:extLst>
                    </a:gridCol>
                    <a:gridCol w="1310414">
                      <a:extLst>
                        <a:ext uri="{9D8B030D-6E8A-4147-A177-3AD203B41FA5}">
                          <a16:colId xmlns:a16="http://schemas.microsoft.com/office/drawing/2014/main" val="1167218588"/>
                        </a:ext>
                      </a:extLst>
                    </a:gridCol>
                    <a:gridCol w="1194163">
                      <a:extLst>
                        <a:ext uri="{9D8B030D-6E8A-4147-A177-3AD203B41FA5}">
                          <a16:colId xmlns:a16="http://schemas.microsoft.com/office/drawing/2014/main" val="3694289455"/>
                        </a:ext>
                      </a:extLst>
                    </a:gridCol>
                  </a:tblGrid>
                  <a:tr h="731520">
                    <a:tc>
                      <a:txBody>
                        <a:bodyPr/>
                        <a:lstStyle/>
                        <a:p>
                          <a:pPr algn="ctr"/>
                          <a:r>
                            <a:rPr lang="zh-CN" sz="1200">
                              <a:effectLst/>
                            </a:rPr>
                            <a:t>材料</a:t>
                          </a:r>
                          <a:endParaRPr lang="zh-CN" sz="1100">
                            <a:effectLst/>
                            <a:latin typeface="Arial" panose="020B0604020202020204" pitchFamily="34" charset="0"/>
                            <a:ea typeface="宋体" panose="02010600030101010101" pitchFamily="2" charset="-122"/>
                          </a:endParaRPr>
                        </a:p>
                      </a:txBody>
                      <a:tcPr marL="68580" marR="68580" marT="0" marB="0" anchor="ctr"/>
                    </a:tc>
                    <a:tc>
                      <a:txBody>
                        <a:bodyPr/>
                        <a:lstStyle/>
                        <a:p>
                          <a:pPr algn="ctr"/>
                          <a:r>
                            <a:rPr lang="zh-CN" sz="1200">
                              <a:effectLst/>
                            </a:rPr>
                            <a:t>密度 </a:t>
                          </a:r>
                          <a:endParaRPr lang="zh-CN" sz="1100">
                            <a:effectLst/>
                          </a:endParaRPr>
                        </a:p>
                        <a:p>
                          <a:pPr algn="ctr"/>
                          <a:r>
                            <a:rPr lang="en-US" sz="1200">
                              <a:effectLst/>
                            </a:rPr>
                            <a:t>(g/cm3)</a:t>
                          </a:r>
                          <a:endParaRPr lang="zh-CN" sz="1100">
                            <a:effectLst/>
                            <a:latin typeface="Arial" panose="020B0604020202020204" pitchFamily="34" charset="0"/>
                            <a:ea typeface="宋体" panose="02010600030101010101" pitchFamily="2" charset="-122"/>
                          </a:endParaRPr>
                        </a:p>
                      </a:txBody>
                      <a:tcPr marL="68580" marR="68580" marT="0" marB="0" anchor="ctr"/>
                    </a:tc>
                    <a:tc>
                      <a:txBody>
                        <a:bodyPr/>
                        <a:lstStyle/>
                        <a:p>
                          <a:endParaRPr lang="zh-CN"/>
                        </a:p>
                      </a:txBody>
                      <a:tcPr marL="68580" marR="68580" marT="0" marB="0" anchor="ctr">
                        <a:blipFill>
                          <a:blip r:embed="rId7"/>
                          <a:stretch>
                            <a:fillRect l="-187919" t="-5833" r="-279195" b="-195000"/>
                          </a:stretch>
                        </a:blipFill>
                      </a:tcPr>
                    </a:tc>
                    <a:tc>
                      <a:txBody>
                        <a:bodyPr/>
                        <a:lstStyle/>
                        <a:p>
                          <a:pPr algn="ctr"/>
                          <a:r>
                            <a:rPr lang="zh-CN" sz="1200" dirty="0">
                              <a:effectLst/>
                            </a:rPr>
                            <a:t>能量损失率</a:t>
                          </a:r>
                          <a:r>
                            <a:rPr lang="en-US" sz="1200" dirty="0">
                              <a:effectLst/>
                            </a:rPr>
                            <a:t>@70MeV</a:t>
                          </a:r>
                          <a:endParaRPr lang="zh-CN" sz="1100" dirty="0">
                            <a:effectLst/>
                          </a:endParaRPr>
                        </a:p>
                        <a:p>
                          <a:pPr algn="ctr"/>
                          <a:r>
                            <a:rPr lang="en-US" sz="1200" dirty="0">
                              <a:effectLst/>
                            </a:rPr>
                            <a:t>(</a:t>
                          </a:r>
                          <a:r>
                            <a:rPr lang="en-US" sz="1200" dirty="0" err="1">
                              <a:effectLst/>
                            </a:rPr>
                            <a:t>dE</a:t>
                          </a:r>
                          <a:r>
                            <a:rPr lang="en-US" sz="1200" dirty="0">
                              <a:effectLst/>
                            </a:rPr>
                            <a:t>/dx, MeV·cm²/g)</a:t>
                          </a:r>
                          <a:endParaRPr lang="zh-CN" sz="1100" dirty="0">
                            <a:effectLst/>
                            <a:latin typeface="Arial" panose="020B0604020202020204" pitchFamily="34" charset="0"/>
                            <a:ea typeface="宋体" panose="02010600030101010101" pitchFamily="2" charset="-122"/>
                          </a:endParaRPr>
                        </a:p>
                      </a:txBody>
                      <a:tcPr marL="68580" marR="68580" marT="0" marB="0" anchor="ctr"/>
                    </a:tc>
                    <a:tc>
                      <a:txBody>
                        <a:bodyPr/>
                        <a:lstStyle/>
                        <a:p>
                          <a:endParaRPr lang="zh-CN"/>
                        </a:p>
                      </a:txBody>
                      <a:tcPr marL="68580" marR="68580" marT="0" marB="0" anchor="ctr">
                        <a:blipFill>
                          <a:blip r:embed="rId7"/>
                          <a:stretch>
                            <a:fillRect l="-328571" t="-5833" r="-2551" b="-195000"/>
                          </a:stretch>
                        </a:blipFill>
                      </a:tcPr>
                    </a:tc>
                    <a:extLst>
                      <a:ext uri="{0D108BD9-81ED-4DB2-BD59-A6C34878D82A}">
                        <a16:rowId xmlns:a16="http://schemas.microsoft.com/office/drawing/2014/main" val="1372644435"/>
                      </a:ext>
                    </a:extLst>
                  </a:tr>
                  <a:tr h="246444">
                    <a:tc>
                      <a:txBody>
                        <a:bodyPr/>
                        <a:lstStyle/>
                        <a:p>
                          <a:endParaRPr lang="zh-CN"/>
                        </a:p>
                      </a:txBody>
                      <a:tcPr marL="68580" marR="68580" marT="0" marB="0" anchor="ctr">
                        <a:blipFill>
                          <a:blip r:embed="rId7"/>
                          <a:stretch>
                            <a:fillRect l="-532" t="-309756" r="-348936" b="-470732"/>
                          </a:stretch>
                        </a:blipFill>
                      </a:tcPr>
                    </a:tc>
                    <a:tc>
                      <a:txBody>
                        <a:bodyPr/>
                        <a:lstStyle/>
                        <a:p>
                          <a:pPr marL="0" algn="ctr" defTabSz="914400" rtl="0" eaLnBrk="1" latinLnBrk="0" hangingPunct="1">
                            <a:lnSpc>
                              <a:spcPct val="150000"/>
                            </a:lnSpc>
                          </a:pPr>
                          <a:r>
                            <a:rPr lang="en-US" sz="1200" b="1" kern="1200" dirty="0">
                              <a:solidFill>
                                <a:schemeClr val="dk1"/>
                              </a:solidFill>
                              <a:effectLst/>
                              <a:latin typeface="+mn-lt"/>
                              <a:ea typeface="+mn-ea"/>
                              <a:cs typeface="+mn-cs"/>
                            </a:rPr>
                            <a:t>0.07</a:t>
                          </a:r>
                          <a:endParaRPr lang="zh-CN" altLang="en-US" sz="1200" b="1" kern="1200" dirty="0">
                            <a:solidFill>
                              <a:schemeClr val="dk1"/>
                            </a:solidFill>
                            <a:effectLst/>
                            <a:latin typeface="+mn-lt"/>
                            <a:ea typeface="+mn-ea"/>
                            <a:cs typeface="+mn-cs"/>
                          </a:endParaRPr>
                        </a:p>
                      </a:txBody>
                      <a:tcPr marL="68580" marR="68580" marT="0" marB="0" anchor="ctr"/>
                    </a:tc>
                    <a:tc>
                      <a:txBody>
                        <a:bodyPr/>
                        <a:lstStyle/>
                        <a:p>
                          <a:pPr marL="0" algn="ctr" defTabSz="914400" rtl="0" eaLnBrk="1" latinLnBrk="0" hangingPunct="1">
                            <a:lnSpc>
                              <a:spcPct val="150000"/>
                            </a:lnSpc>
                          </a:pPr>
                          <a:r>
                            <a:rPr lang="en-US" sz="1200" b="1" kern="1200">
                              <a:solidFill>
                                <a:schemeClr val="dk1"/>
                              </a:solidFill>
                              <a:effectLst/>
                              <a:latin typeface="+mn-lt"/>
                              <a:ea typeface="+mn-ea"/>
                              <a:cs typeface="+mn-cs"/>
                            </a:rPr>
                            <a:t>890.4</a:t>
                          </a:r>
                          <a:endParaRPr lang="zh-CN" altLang="en-US" sz="1200" b="1" kern="1200">
                            <a:solidFill>
                              <a:schemeClr val="dk1"/>
                            </a:solidFill>
                            <a:effectLst/>
                            <a:latin typeface="+mn-lt"/>
                            <a:ea typeface="+mn-ea"/>
                            <a:cs typeface="+mn-cs"/>
                          </a:endParaRPr>
                        </a:p>
                      </a:txBody>
                      <a:tcPr marL="68580" marR="68580" marT="0" marB="0" anchor="ctr"/>
                    </a:tc>
                    <a:tc>
                      <a:txBody>
                        <a:bodyPr/>
                        <a:lstStyle/>
                        <a:p>
                          <a:pPr marL="0" algn="ctr" defTabSz="914400" rtl="0" eaLnBrk="1" latinLnBrk="0" hangingPunct="1">
                            <a:lnSpc>
                              <a:spcPct val="150000"/>
                            </a:lnSpc>
                          </a:pPr>
                          <a:r>
                            <a:rPr lang="en-US" sz="1200" b="1" kern="1200">
                              <a:solidFill>
                                <a:schemeClr val="dk1"/>
                              </a:solidFill>
                              <a:effectLst/>
                              <a:latin typeface="+mn-lt"/>
                              <a:ea typeface="+mn-ea"/>
                              <a:cs typeface="+mn-cs"/>
                            </a:rPr>
                            <a:t>4.10</a:t>
                          </a:r>
                          <a:endParaRPr lang="zh-CN" altLang="en-US" sz="1200" b="1" kern="1200">
                            <a:solidFill>
                              <a:schemeClr val="dk1"/>
                            </a:solidFill>
                            <a:effectLst/>
                            <a:latin typeface="+mn-lt"/>
                            <a:ea typeface="+mn-ea"/>
                            <a:cs typeface="+mn-cs"/>
                          </a:endParaRPr>
                        </a:p>
                      </a:txBody>
                      <a:tcPr marL="68580" marR="68580" marT="0" marB="0" anchor="ctr"/>
                    </a:tc>
                    <a:tc>
                      <a:txBody>
                        <a:bodyPr/>
                        <a:lstStyle/>
                        <a:p>
                          <a:pPr marL="0" algn="ctr" defTabSz="914400" rtl="0" eaLnBrk="1" latinLnBrk="0" hangingPunct="1">
                            <a:lnSpc>
                              <a:spcPct val="150000"/>
                            </a:lnSpc>
                          </a:pPr>
                          <a:r>
                            <a:rPr lang="en-US" sz="1200" b="1" kern="1200">
                              <a:solidFill>
                                <a:schemeClr val="dk1"/>
                              </a:solidFill>
                              <a:effectLst/>
                              <a:latin typeface="+mn-lt"/>
                              <a:ea typeface="+mn-ea"/>
                              <a:cs typeface="+mn-cs"/>
                            </a:rPr>
                            <a:t>3650</a:t>
                          </a:r>
                          <a:endParaRPr lang="zh-CN" altLang="en-US" sz="1200" b="1" kern="1200">
                            <a:solidFill>
                              <a:schemeClr val="dk1"/>
                            </a:solidFill>
                            <a:effectLst/>
                            <a:latin typeface="+mn-lt"/>
                            <a:ea typeface="+mn-ea"/>
                            <a:cs typeface="+mn-cs"/>
                          </a:endParaRPr>
                        </a:p>
                      </a:txBody>
                      <a:tcPr marL="68580" marR="68580" marT="0" marB="0"/>
                    </a:tc>
                    <a:extLst>
                      <a:ext uri="{0D108BD9-81ED-4DB2-BD59-A6C34878D82A}">
                        <a16:rowId xmlns:a16="http://schemas.microsoft.com/office/drawing/2014/main" val="2548630354"/>
                      </a:ext>
                    </a:extLst>
                  </a:tr>
                  <a:tr h="261620">
                    <a:tc>
                      <a:txBody>
                        <a:bodyPr/>
                        <a:lstStyle/>
                        <a:p>
                          <a:pPr algn="ctr"/>
                          <a:r>
                            <a:rPr lang="zh-CN" sz="1200">
                              <a:effectLst/>
                            </a:rPr>
                            <a:t>氢化锂</a:t>
                          </a:r>
                          <a:r>
                            <a:rPr lang="en-US" sz="1200">
                              <a:effectLst/>
                            </a:rPr>
                            <a:t> (LiH)</a:t>
                          </a:r>
                          <a:endParaRPr lang="zh-CN" sz="1100">
                            <a:effectLst/>
                            <a:latin typeface="Arial" panose="020B0604020202020204" pitchFamily="34" charset="0"/>
                            <a:ea typeface="宋体" panose="02010600030101010101" pitchFamily="2" charset="-122"/>
                          </a:endParaRPr>
                        </a:p>
                      </a:txBody>
                      <a:tcPr marL="68580" marR="68580" marT="0" marB="0" anchor="ctr"/>
                    </a:tc>
                    <a:tc>
                      <a:txBody>
                        <a:bodyPr/>
                        <a:lstStyle/>
                        <a:p>
                          <a:pPr marL="0" algn="ctr" defTabSz="914400" rtl="0" eaLnBrk="1" latinLnBrk="0" hangingPunct="1">
                            <a:lnSpc>
                              <a:spcPct val="150000"/>
                            </a:lnSpc>
                          </a:pPr>
                          <a:r>
                            <a:rPr lang="en-US" sz="1200" b="1" kern="1200">
                              <a:solidFill>
                                <a:schemeClr val="dk1"/>
                              </a:solidFill>
                              <a:effectLst/>
                              <a:latin typeface="+mn-lt"/>
                              <a:ea typeface="+mn-ea"/>
                              <a:cs typeface="+mn-cs"/>
                            </a:rPr>
                            <a:t>0.82</a:t>
                          </a:r>
                          <a:endParaRPr lang="zh-CN" altLang="en-US" sz="1200" b="1" kern="1200">
                            <a:solidFill>
                              <a:schemeClr val="dk1"/>
                            </a:solidFill>
                            <a:effectLst/>
                            <a:latin typeface="+mn-lt"/>
                            <a:ea typeface="+mn-ea"/>
                            <a:cs typeface="+mn-cs"/>
                          </a:endParaRPr>
                        </a:p>
                      </a:txBody>
                      <a:tcPr marL="68580" marR="68580" marT="0" marB="0" anchor="ctr"/>
                    </a:tc>
                    <a:tc>
                      <a:txBody>
                        <a:bodyPr/>
                        <a:lstStyle/>
                        <a:p>
                          <a:pPr marL="0" algn="ctr" defTabSz="914400" rtl="0" eaLnBrk="1" latinLnBrk="0" hangingPunct="1">
                            <a:lnSpc>
                              <a:spcPct val="150000"/>
                            </a:lnSpc>
                          </a:pPr>
                          <a:r>
                            <a:rPr lang="en-US" sz="1200" b="1" kern="1200" dirty="0">
                              <a:solidFill>
                                <a:schemeClr val="dk1"/>
                              </a:solidFill>
                              <a:effectLst/>
                              <a:latin typeface="+mn-lt"/>
                              <a:ea typeface="+mn-ea"/>
                              <a:cs typeface="+mn-cs"/>
                            </a:rPr>
                            <a:t>96.6</a:t>
                          </a:r>
                          <a:endParaRPr lang="zh-CN" altLang="en-US" sz="1200" b="1" kern="1200" dirty="0">
                            <a:solidFill>
                              <a:schemeClr val="dk1"/>
                            </a:solidFill>
                            <a:effectLst/>
                            <a:latin typeface="+mn-lt"/>
                            <a:ea typeface="+mn-ea"/>
                            <a:cs typeface="+mn-cs"/>
                          </a:endParaRPr>
                        </a:p>
                      </a:txBody>
                      <a:tcPr marL="68580" marR="68580" marT="0" marB="0" anchor="ctr"/>
                    </a:tc>
                    <a:tc>
                      <a:txBody>
                        <a:bodyPr/>
                        <a:lstStyle/>
                        <a:p>
                          <a:pPr marL="0" algn="ctr" defTabSz="914400" rtl="0" eaLnBrk="1" latinLnBrk="0" hangingPunct="1">
                            <a:lnSpc>
                              <a:spcPct val="150000"/>
                            </a:lnSpc>
                          </a:pPr>
                          <a:r>
                            <a:rPr lang="en-US" sz="1200" b="1" kern="1200">
                              <a:solidFill>
                                <a:schemeClr val="dk1"/>
                              </a:solidFill>
                              <a:effectLst/>
                              <a:latin typeface="+mn-lt"/>
                              <a:ea typeface="+mn-ea"/>
                              <a:cs typeface="+mn-cs"/>
                            </a:rPr>
                            <a:t>1.73</a:t>
                          </a:r>
                          <a:endParaRPr lang="zh-CN" altLang="en-US" sz="1200" b="1" kern="1200">
                            <a:solidFill>
                              <a:schemeClr val="dk1"/>
                            </a:solidFill>
                            <a:effectLst/>
                            <a:latin typeface="+mn-lt"/>
                            <a:ea typeface="+mn-ea"/>
                            <a:cs typeface="+mn-cs"/>
                          </a:endParaRPr>
                        </a:p>
                      </a:txBody>
                      <a:tcPr marL="68580" marR="68580" marT="0" marB="0" anchor="ctr"/>
                    </a:tc>
                    <a:tc>
                      <a:txBody>
                        <a:bodyPr/>
                        <a:lstStyle/>
                        <a:p>
                          <a:pPr marL="0" algn="ctr" defTabSz="914400" rtl="0" eaLnBrk="1" latinLnBrk="0" hangingPunct="1">
                            <a:lnSpc>
                              <a:spcPct val="150000"/>
                            </a:lnSpc>
                          </a:pPr>
                          <a:r>
                            <a:rPr lang="en-US" sz="1200" b="1" kern="1200">
                              <a:solidFill>
                                <a:schemeClr val="dk1"/>
                              </a:solidFill>
                              <a:effectLst/>
                              <a:latin typeface="+mn-lt"/>
                              <a:ea typeface="+mn-ea"/>
                              <a:cs typeface="+mn-cs"/>
                            </a:rPr>
                            <a:t>167</a:t>
                          </a:r>
                          <a:endParaRPr lang="zh-CN" altLang="en-US" sz="1200" b="1" kern="1200">
                            <a:solidFill>
                              <a:schemeClr val="dk1"/>
                            </a:solidFill>
                            <a:effectLst/>
                            <a:latin typeface="+mn-lt"/>
                            <a:ea typeface="+mn-ea"/>
                            <a:cs typeface="+mn-cs"/>
                          </a:endParaRPr>
                        </a:p>
                      </a:txBody>
                      <a:tcPr marL="68580" marR="68580" marT="0" marB="0"/>
                    </a:tc>
                    <a:extLst>
                      <a:ext uri="{0D108BD9-81ED-4DB2-BD59-A6C34878D82A}">
                        <a16:rowId xmlns:a16="http://schemas.microsoft.com/office/drawing/2014/main" val="1661118811"/>
                      </a:ext>
                    </a:extLst>
                  </a:tr>
                  <a:tr h="273685">
                    <a:tc>
                      <a:txBody>
                        <a:bodyPr/>
                        <a:lstStyle/>
                        <a:p>
                          <a:pPr algn="ctr"/>
                          <a:r>
                            <a:rPr lang="zh-CN" sz="1200">
                              <a:effectLst/>
                            </a:rPr>
                            <a:t>碳化硼</a:t>
                          </a:r>
                          <a:r>
                            <a:rPr lang="en-US" sz="1200">
                              <a:effectLst/>
                            </a:rPr>
                            <a:t>(B4C)</a:t>
                          </a:r>
                          <a:endParaRPr lang="zh-CN" sz="1100">
                            <a:effectLst/>
                            <a:latin typeface="Arial" panose="020B0604020202020204" pitchFamily="34" charset="0"/>
                            <a:ea typeface="宋体" panose="02010600030101010101" pitchFamily="2" charset="-122"/>
                          </a:endParaRPr>
                        </a:p>
                      </a:txBody>
                      <a:tcPr marL="68580" marR="68580" marT="0" marB="0" anchor="ctr"/>
                    </a:tc>
                    <a:tc>
                      <a:txBody>
                        <a:bodyPr/>
                        <a:lstStyle/>
                        <a:p>
                          <a:pPr marL="0" algn="ctr" defTabSz="914400" rtl="0" eaLnBrk="1" latinLnBrk="0" hangingPunct="1">
                            <a:lnSpc>
                              <a:spcPct val="150000"/>
                            </a:lnSpc>
                          </a:pPr>
                          <a:r>
                            <a:rPr lang="en-US" sz="1200" b="1" kern="1200">
                              <a:solidFill>
                                <a:schemeClr val="dk1"/>
                              </a:solidFill>
                              <a:effectLst/>
                              <a:latin typeface="+mn-lt"/>
                              <a:ea typeface="+mn-ea"/>
                              <a:cs typeface="+mn-cs"/>
                            </a:rPr>
                            <a:t>2.52</a:t>
                          </a:r>
                          <a:endParaRPr lang="zh-CN" altLang="en-US" sz="1200" b="1" kern="1200">
                            <a:solidFill>
                              <a:schemeClr val="dk1"/>
                            </a:solidFill>
                            <a:effectLst/>
                            <a:latin typeface="+mn-lt"/>
                            <a:ea typeface="+mn-ea"/>
                            <a:cs typeface="+mn-cs"/>
                          </a:endParaRPr>
                        </a:p>
                      </a:txBody>
                      <a:tcPr marL="68580" marR="68580" marT="0" marB="0" anchor="ctr"/>
                    </a:tc>
                    <a:tc>
                      <a:txBody>
                        <a:bodyPr/>
                        <a:lstStyle/>
                        <a:p>
                          <a:pPr marL="0" algn="ctr" defTabSz="914400" rtl="0" eaLnBrk="1" latinLnBrk="0" hangingPunct="1">
                            <a:lnSpc>
                              <a:spcPct val="150000"/>
                            </a:lnSpc>
                          </a:pPr>
                          <a:r>
                            <a:rPr lang="en-US" sz="1200" b="1" kern="1200" dirty="0">
                              <a:solidFill>
                                <a:schemeClr val="dk1"/>
                              </a:solidFill>
                              <a:effectLst/>
                              <a:latin typeface="+mn-lt"/>
                              <a:ea typeface="+mn-ea"/>
                              <a:cs typeface="+mn-cs"/>
                            </a:rPr>
                            <a:t>19.9</a:t>
                          </a:r>
                          <a:endParaRPr lang="zh-CN" altLang="en-US" sz="1200" b="1" kern="1200" dirty="0">
                            <a:solidFill>
                              <a:schemeClr val="dk1"/>
                            </a:solidFill>
                            <a:effectLst/>
                            <a:latin typeface="+mn-lt"/>
                            <a:ea typeface="+mn-ea"/>
                            <a:cs typeface="+mn-cs"/>
                          </a:endParaRPr>
                        </a:p>
                      </a:txBody>
                      <a:tcPr marL="68580" marR="68580" marT="0" marB="0" anchor="ctr"/>
                    </a:tc>
                    <a:tc>
                      <a:txBody>
                        <a:bodyPr/>
                        <a:lstStyle/>
                        <a:p>
                          <a:pPr marL="0" algn="ctr" defTabSz="914400" rtl="0" eaLnBrk="1" latinLnBrk="0" hangingPunct="1">
                            <a:lnSpc>
                              <a:spcPct val="150000"/>
                            </a:lnSpc>
                          </a:pPr>
                          <a:r>
                            <a:rPr lang="en-US" sz="1200" b="1" kern="1200">
                              <a:solidFill>
                                <a:schemeClr val="dk1"/>
                              </a:solidFill>
                              <a:effectLst/>
                              <a:latin typeface="+mn-lt"/>
                              <a:ea typeface="+mn-ea"/>
                              <a:cs typeface="+mn-cs"/>
                            </a:rPr>
                            <a:t>1.60</a:t>
                          </a:r>
                          <a:endParaRPr lang="zh-CN" altLang="en-US" sz="1200" b="1" kern="1200">
                            <a:solidFill>
                              <a:schemeClr val="dk1"/>
                            </a:solidFill>
                            <a:effectLst/>
                            <a:latin typeface="+mn-lt"/>
                            <a:ea typeface="+mn-ea"/>
                            <a:cs typeface="+mn-cs"/>
                          </a:endParaRPr>
                        </a:p>
                      </a:txBody>
                      <a:tcPr marL="68580" marR="68580" marT="0" marB="0" anchor="ctr"/>
                    </a:tc>
                    <a:tc>
                      <a:txBody>
                        <a:bodyPr/>
                        <a:lstStyle/>
                        <a:p>
                          <a:pPr marL="0" algn="ctr" defTabSz="914400" rtl="0" eaLnBrk="1" latinLnBrk="0" hangingPunct="1">
                            <a:lnSpc>
                              <a:spcPct val="150000"/>
                            </a:lnSpc>
                          </a:pPr>
                          <a:r>
                            <a:rPr lang="en-US" sz="1200" b="1" kern="1200">
                              <a:solidFill>
                                <a:schemeClr val="dk1"/>
                              </a:solidFill>
                              <a:effectLst/>
                              <a:latin typeface="+mn-lt"/>
                              <a:ea typeface="+mn-ea"/>
                              <a:cs typeface="+mn-cs"/>
                            </a:rPr>
                            <a:t>31.8</a:t>
                          </a:r>
                          <a:endParaRPr lang="zh-CN" altLang="en-US" sz="1200" b="1" kern="1200">
                            <a:solidFill>
                              <a:schemeClr val="dk1"/>
                            </a:solidFill>
                            <a:effectLst/>
                            <a:latin typeface="+mn-lt"/>
                            <a:ea typeface="+mn-ea"/>
                            <a:cs typeface="+mn-cs"/>
                          </a:endParaRPr>
                        </a:p>
                      </a:txBody>
                      <a:tcPr marL="68580" marR="68580" marT="0" marB="0"/>
                    </a:tc>
                    <a:extLst>
                      <a:ext uri="{0D108BD9-81ED-4DB2-BD59-A6C34878D82A}">
                        <a16:rowId xmlns:a16="http://schemas.microsoft.com/office/drawing/2014/main" val="3360062510"/>
                      </a:ext>
                    </a:extLst>
                  </a:tr>
                  <a:tr h="268605">
                    <a:tc>
                      <a:txBody>
                        <a:bodyPr/>
                        <a:lstStyle/>
                        <a:p>
                          <a:pPr algn="ctr"/>
                          <a:r>
                            <a:rPr lang="zh-CN" sz="1200">
                              <a:effectLst/>
                            </a:rPr>
                            <a:t>高密度石墨</a:t>
                          </a:r>
                          <a:r>
                            <a:rPr lang="en-US" sz="1200">
                              <a:effectLst/>
                            </a:rPr>
                            <a:t> (C)</a:t>
                          </a:r>
                          <a:endParaRPr lang="zh-CN" sz="1100">
                            <a:effectLst/>
                            <a:latin typeface="Arial" panose="020B0604020202020204" pitchFamily="34" charset="0"/>
                            <a:ea typeface="宋体" panose="02010600030101010101" pitchFamily="2" charset="-122"/>
                          </a:endParaRPr>
                        </a:p>
                      </a:txBody>
                      <a:tcPr marL="68580" marR="68580" marT="0" marB="0" anchor="ctr"/>
                    </a:tc>
                    <a:tc>
                      <a:txBody>
                        <a:bodyPr/>
                        <a:lstStyle/>
                        <a:p>
                          <a:pPr marL="0" algn="ctr" defTabSz="914400" rtl="0" eaLnBrk="1" latinLnBrk="0" hangingPunct="1">
                            <a:lnSpc>
                              <a:spcPct val="150000"/>
                            </a:lnSpc>
                          </a:pPr>
                          <a:r>
                            <a:rPr lang="en-US" sz="1200" b="1" kern="1200">
                              <a:solidFill>
                                <a:schemeClr val="dk1"/>
                              </a:solidFill>
                              <a:effectLst/>
                              <a:latin typeface="+mn-lt"/>
                              <a:ea typeface="+mn-ea"/>
                              <a:cs typeface="+mn-cs"/>
                            </a:rPr>
                            <a:t>1.95</a:t>
                          </a:r>
                          <a:endParaRPr lang="zh-CN" altLang="en-US" sz="1200" b="1" kern="1200">
                            <a:solidFill>
                              <a:schemeClr val="dk1"/>
                            </a:solidFill>
                            <a:effectLst/>
                            <a:latin typeface="+mn-lt"/>
                            <a:ea typeface="+mn-ea"/>
                            <a:cs typeface="+mn-cs"/>
                          </a:endParaRPr>
                        </a:p>
                      </a:txBody>
                      <a:tcPr marL="68580" marR="68580" marT="0" marB="0" anchor="ctr"/>
                    </a:tc>
                    <a:tc>
                      <a:txBody>
                        <a:bodyPr/>
                        <a:lstStyle/>
                        <a:p>
                          <a:pPr marL="0" algn="ctr" defTabSz="914400" rtl="0" eaLnBrk="1" latinLnBrk="0" hangingPunct="1">
                            <a:lnSpc>
                              <a:spcPct val="150000"/>
                            </a:lnSpc>
                          </a:pPr>
                          <a:r>
                            <a:rPr lang="en-US" sz="1200" b="1" kern="1200">
                              <a:solidFill>
                                <a:schemeClr val="dk1"/>
                              </a:solidFill>
                              <a:effectLst/>
                              <a:latin typeface="+mn-lt"/>
                              <a:ea typeface="+mn-ea"/>
                              <a:cs typeface="+mn-cs"/>
                            </a:rPr>
                            <a:t>21.8</a:t>
                          </a:r>
                          <a:endParaRPr lang="zh-CN" altLang="en-US" sz="1200" b="1" kern="1200">
                            <a:solidFill>
                              <a:schemeClr val="dk1"/>
                            </a:solidFill>
                            <a:effectLst/>
                            <a:latin typeface="+mn-lt"/>
                            <a:ea typeface="+mn-ea"/>
                            <a:cs typeface="+mn-cs"/>
                          </a:endParaRPr>
                        </a:p>
                      </a:txBody>
                      <a:tcPr marL="68580" marR="68580" marT="0" marB="0" anchor="ctr"/>
                    </a:tc>
                    <a:tc>
                      <a:txBody>
                        <a:bodyPr/>
                        <a:lstStyle/>
                        <a:p>
                          <a:pPr marL="0" algn="ctr" defTabSz="914400" rtl="0" eaLnBrk="1" latinLnBrk="0" hangingPunct="1">
                            <a:lnSpc>
                              <a:spcPct val="150000"/>
                            </a:lnSpc>
                          </a:pPr>
                          <a:r>
                            <a:rPr lang="en-US" sz="1200" b="1" kern="1200" dirty="0">
                              <a:solidFill>
                                <a:schemeClr val="dk1"/>
                              </a:solidFill>
                              <a:effectLst/>
                              <a:latin typeface="+mn-lt"/>
                              <a:ea typeface="+mn-ea"/>
                              <a:cs typeface="+mn-cs"/>
                            </a:rPr>
                            <a:t>1.70</a:t>
                          </a:r>
                          <a:endParaRPr lang="zh-CN" altLang="en-US" sz="1200" b="1" kern="1200" dirty="0">
                            <a:solidFill>
                              <a:schemeClr val="dk1"/>
                            </a:solidFill>
                            <a:effectLst/>
                            <a:latin typeface="+mn-lt"/>
                            <a:ea typeface="+mn-ea"/>
                            <a:cs typeface="+mn-cs"/>
                          </a:endParaRPr>
                        </a:p>
                      </a:txBody>
                      <a:tcPr marL="68580" marR="68580" marT="0" marB="0" anchor="ctr"/>
                    </a:tc>
                    <a:tc>
                      <a:txBody>
                        <a:bodyPr/>
                        <a:lstStyle/>
                        <a:p>
                          <a:pPr marL="0" algn="ctr" defTabSz="914400" rtl="0" eaLnBrk="1" latinLnBrk="0" hangingPunct="1">
                            <a:lnSpc>
                              <a:spcPct val="150000"/>
                            </a:lnSpc>
                          </a:pPr>
                          <a:r>
                            <a:rPr lang="en-US" sz="1200" b="1" kern="1200">
                              <a:solidFill>
                                <a:schemeClr val="dk1"/>
                              </a:solidFill>
                              <a:effectLst/>
                              <a:latin typeface="+mn-lt"/>
                              <a:ea typeface="+mn-ea"/>
                              <a:cs typeface="+mn-cs"/>
                            </a:rPr>
                            <a:t>37.1</a:t>
                          </a:r>
                          <a:endParaRPr lang="zh-CN" altLang="en-US" sz="1200" b="1" kern="1200">
                            <a:solidFill>
                              <a:schemeClr val="dk1"/>
                            </a:solidFill>
                            <a:effectLst/>
                            <a:latin typeface="+mn-lt"/>
                            <a:ea typeface="+mn-ea"/>
                            <a:cs typeface="+mn-cs"/>
                          </a:endParaRPr>
                        </a:p>
                      </a:txBody>
                      <a:tcPr marL="68580" marR="68580" marT="0" marB="0"/>
                    </a:tc>
                    <a:extLst>
                      <a:ext uri="{0D108BD9-81ED-4DB2-BD59-A6C34878D82A}">
                        <a16:rowId xmlns:a16="http://schemas.microsoft.com/office/drawing/2014/main" val="2111211889"/>
                      </a:ext>
                    </a:extLst>
                  </a:tr>
                  <a:tr h="298183">
                    <a:tc>
                      <a:txBody>
                        <a:bodyPr/>
                        <a:lstStyle/>
                        <a:p>
                          <a:endParaRPr lang="zh-CN"/>
                        </a:p>
                      </a:txBody>
                      <a:tcPr marL="68580" marR="68580" marT="0" marB="0" anchor="ctr">
                        <a:blipFill>
                          <a:blip r:embed="rId7"/>
                          <a:stretch>
                            <a:fillRect l="-532" t="-612245" r="-348936" b="-24490"/>
                          </a:stretch>
                        </a:blipFill>
                      </a:tcPr>
                    </a:tc>
                    <a:tc>
                      <a:txBody>
                        <a:bodyPr/>
                        <a:lstStyle/>
                        <a:p>
                          <a:pPr marL="0" algn="ctr" defTabSz="914400" rtl="0" eaLnBrk="1" latinLnBrk="0" hangingPunct="1">
                            <a:lnSpc>
                              <a:spcPct val="150000"/>
                            </a:lnSpc>
                          </a:pPr>
                          <a:r>
                            <a:rPr lang="en-US" sz="1200" b="1" kern="1200" dirty="0">
                              <a:solidFill>
                                <a:srgbClr val="FF0000"/>
                              </a:solidFill>
                              <a:effectLst/>
                              <a:latin typeface="+mn-lt"/>
                              <a:ea typeface="+mn-ea"/>
                              <a:cs typeface="+mn-cs"/>
                            </a:rPr>
                            <a:t>0.94</a:t>
                          </a:r>
                          <a:endParaRPr lang="zh-CN" altLang="en-US" sz="1200" b="1" kern="1200" dirty="0">
                            <a:solidFill>
                              <a:srgbClr val="FF0000"/>
                            </a:solidFill>
                            <a:effectLst/>
                            <a:latin typeface="+mn-lt"/>
                            <a:ea typeface="+mn-ea"/>
                            <a:cs typeface="+mn-cs"/>
                          </a:endParaRPr>
                        </a:p>
                      </a:txBody>
                      <a:tcPr marL="68580" marR="68580" marT="0" marB="0" anchor="ctr"/>
                    </a:tc>
                    <a:tc>
                      <a:txBody>
                        <a:bodyPr/>
                        <a:lstStyle/>
                        <a:p>
                          <a:pPr marL="0" algn="ctr" defTabSz="914400" rtl="0" eaLnBrk="1" latinLnBrk="0" hangingPunct="1">
                            <a:lnSpc>
                              <a:spcPct val="150000"/>
                            </a:lnSpc>
                          </a:pPr>
                          <a:r>
                            <a:rPr lang="en-US" sz="1200" b="1" kern="1200">
                              <a:solidFill>
                                <a:srgbClr val="FF0000"/>
                              </a:solidFill>
                              <a:effectLst/>
                              <a:latin typeface="+mn-lt"/>
                              <a:ea typeface="+mn-ea"/>
                              <a:cs typeface="+mn-cs"/>
                            </a:rPr>
                            <a:t>44.6</a:t>
                          </a:r>
                          <a:endParaRPr lang="zh-CN" altLang="en-US" sz="1200" b="1" kern="1200">
                            <a:solidFill>
                              <a:srgbClr val="FF0000"/>
                            </a:solidFill>
                            <a:effectLst/>
                            <a:latin typeface="+mn-lt"/>
                            <a:ea typeface="+mn-ea"/>
                            <a:cs typeface="+mn-cs"/>
                          </a:endParaRPr>
                        </a:p>
                      </a:txBody>
                      <a:tcPr marL="68580" marR="68580" marT="0" marB="0" anchor="ctr"/>
                    </a:tc>
                    <a:tc>
                      <a:txBody>
                        <a:bodyPr/>
                        <a:lstStyle/>
                        <a:p>
                          <a:pPr marL="0" algn="ctr" defTabSz="914400" rtl="0" eaLnBrk="1" latinLnBrk="0" hangingPunct="1">
                            <a:lnSpc>
                              <a:spcPct val="150000"/>
                            </a:lnSpc>
                          </a:pPr>
                          <a:r>
                            <a:rPr lang="en-US" sz="1200" b="1" kern="1200">
                              <a:solidFill>
                                <a:srgbClr val="FF0000"/>
                              </a:solidFill>
                              <a:effectLst/>
                              <a:latin typeface="+mn-lt"/>
                              <a:ea typeface="+mn-ea"/>
                              <a:cs typeface="+mn-cs"/>
                            </a:rPr>
                            <a:t>2.16</a:t>
                          </a:r>
                          <a:endParaRPr lang="zh-CN" altLang="en-US" sz="1200" b="1" kern="1200">
                            <a:solidFill>
                              <a:srgbClr val="FF0000"/>
                            </a:solidFill>
                            <a:effectLst/>
                            <a:latin typeface="+mn-lt"/>
                            <a:ea typeface="+mn-ea"/>
                            <a:cs typeface="+mn-cs"/>
                          </a:endParaRPr>
                        </a:p>
                      </a:txBody>
                      <a:tcPr marL="68580" marR="68580" marT="0" marB="0" anchor="ctr"/>
                    </a:tc>
                    <a:tc>
                      <a:txBody>
                        <a:bodyPr/>
                        <a:lstStyle/>
                        <a:p>
                          <a:pPr marL="0" algn="ctr" defTabSz="914400" rtl="0" eaLnBrk="1" latinLnBrk="0" hangingPunct="1">
                            <a:lnSpc>
                              <a:spcPct val="150000"/>
                            </a:lnSpc>
                          </a:pPr>
                          <a:r>
                            <a:rPr lang="en-US" sz="1200" b="1" kern="1200" dirty="0">
                              <a:solidFill>
                                <a:srgbClr val="FF0000"/>
                              </a:solidFill>
                              <a:effectLst/>
                              <a:latin typeface="+mn-lt"/>
                              <a:ea typeface="+mn-ea"/>
                              <a:cs typeface="+mn-cs"/>
                            </a:rPr>
                            <a:t>96.3</a:t>
                          </a:r>
                          <a:endParaRPr lang="zh-CN" altLang="en-US" sz="1200" b="1" kern="1200" dirty="0">
                            <a:solidFill>
                              <a:srgbClr val="FF0000"/>
                            </a:solidFill>
                            <a:effectLst/>
                            <a:latin typeface="+mn-lt"/>
                            <a:ea typeface="+mn-ea"/>
                            <a:cs typeface="+mn-cs"/>
                          </a:endParaRPr>
                        </a:p>
                      </a:txBody>
                      <a:tcPr marL="68580" marR="68580" marT="0" marB="0"/>
                    </a:tc>
                    <a:extLst>
                      <a:ext uri="{0D108BD9-81ED-4DB2-BD59-A6C34878D82A}">
                        <a16:rowId xmlns:a16="http://schemas.microsoft.com/office/drawing/2014/main" val="2602831248"/>
                      </a:ext>
                    </a:extLst>
                  </a:tr>
                </a:tbl>
              </a:graphicData>
            </a:graphic>
          </p:graphicFrame>
        </mc:Fallback>
      </mc:AlternateContent>
      <p:sp>
        <p:nvSpPr>
          <p:cNvPr id="16" name="文本框 15">
            <a:extLst>
              <a:ext uri="{FF2B5EF4-FFF2-40B4-BE49-F238E27FC236}">
                <a16:creationId xmlns:a16="http://schemas.microsoft.com/office/drawing/2014/main" id="{C87B7E03-1BBC-44B4-A150-DFBB222DD751}"/>
              </a:ext>
            </a:extLst>
          </p:cNvPr>
          <p:cNvSpPr txBox="1"/>
          <p:nvPr/>
        </p:nvSpPr>
        <p:spPr>
          <a:xfrm>
            <a:off x="1991690" y="4065586"/>
            <a:ext cx="1468400" cy="307777"/>
          </a:xfrm>
          <a:prstGeom prst="rect">
            <a:avLst/>
          </a:prstGeom>
          <a:noFill/>
        </p:spPr>
        <p:txBody>
          <a:bodyPr wrap="square" rtlCol="0">
            <a:spAutoFit/>
          </a:bodyPr>
          <a:lstStyle/>
          <a:p>
            <a:r>
              <a:rPr lang="zh-CN" altLang="en-US" sz="1400" b="1" dirty="0">
                <a:latin typeface="宋体" panose="02010600030101010101" pitchFamily="2" charset="-122"/>
                <a:ea typeface="宋体" panose="02010600030101010101" pitchFamily="2" charset="-122"/>
              </a:rPr>
              <a:t>楔形材料选择</a:t>
            </a:r>
          </a:p>
        </p:txBody>
      </p:sp>
      <p:sp>
        <p:nvSpPr>
          <p:cNvPr id="17" name="灯片编号占位符 2">
            <a:extLst>
              <a:ext uri="{FF2B5EF4-FFF2-40B4-BE49-F238E27FC236}">
                <a16:creationId xmlns:a16="http://schemas.microsoft.com/office/drawing/2014/main" id="{E4EC7C6F-3C92-4994-926C-C5E52B05A793}"/>
              </a:ext>
            </a:extLst>
          </p:cNvPr>
          <p:cNvSpPr>
            <a:spLocks noGrp="1"/>
          </p:cNvSpPr>
          <p:nvPr>
            <p:ph type="sldNum" sz="quarter" idx="12"/>
          </p:nvPr>
        </p:nvSpPr>
        <p:spPr>
          <a:xfrm>
            <a:off x="9492000" y="6486019"/>
            <a:ext cx="2700000" cy="316800"/>
          </a:xfrm>
        </p:spPr>
        <p:txBody>
          <a:bodyPr>
            <a:normAutofit/>
          </a:bodyPr>
          <a:lstStyle/>
          <a:p>
            <a:fld id="{49AE70B2-8BF9-45C0-BB95-33D1B9D3A854}" type="slidenum">
              <a:rPr lang="zh-CN" altLang="en-US" smtClean="0"/>
              <a:pPr/>
              <a:t>10</a:t>
            </a:fld>
            <a:endParaRPr lang="zh-CN" altLang="en-US" dirty="0"/>
          </a:p>
        </p:txBody>
      </p:sp>
    </p:spTree>
    <p:extLst>
      <p:ext uri="{BB962C8B-B14F-4D97-AF65-F5344CB8AC3E}">
        <p14:creationId xmlns:p14="http://schemas.microsoft.com/office/powerpoint/2010/main" val="5167298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F652EC-868F-C35A-EB91-3DB9E58D6853}"/>
            </a:ext>
          </a:extLst>
        </p:cNvPr>
        <p:cNvGrpSpPr/>
        <p:nvPr/>
      </p:nvGrpSpPr>
      <p:grpSpPr>
        <a:xfrm>
          <a:off x="0" y="0"/>
          <a:ext cx="0" cy="0"/>
          <a:chOff x="0" y="0"/>
          <a:chExt cx="0" cy="0"/>
        </a:xfrm>
      </p:grpSpPr>
      <p:pic>
        <p:nvPicPr>
          <p:cNvPr id="36" name="图片 35">
            <a:extLst>
              <a:ext uri="{FF2B5EF4-FFF2-40B4-BE49-F238E27FC236}">
                <a16:creationId xmlns:a16="http://schemas.microsoft.com/office/drawing/2014/main" id="{DBE8F363-2993-434C-B351-5C0D813C8FA2}"/>
              </a:ext>
            </a:extLst>
          </p:cNvPr>
          <p:cNvPicPr>
            <a:picLocks noChangeAspect="1"/>
          </p:cNvPicPr>
          <p:nvPr/>
        </p:nvPicPr>
        <p:blipFill rotWithShape="1">
          <a:blip r:embed="rId3"/>
          <a:srcRect l="4465"/>
          <a:stretch/>
        </p:blipFill>
        <p:spPr>
          <a:xfrm>
            <a:off x="7766779" y="2743462"/>
            <a:ext cx="4353150" cy="3530536"/>
          </a:xfrm>
          <a:prstGeom prst="rect">
            <a:avLst/>
          </a:prstGeom>
        </p:spPr>
      </p:pic>
      <p:pic>
        <p:nvPicPr>
          <p:cNvPr id="2097160" name="图片 1">
            <a:extLst>
              <a:ext uri="{FF2B5EF4-FFF2-40B4-BE49-F238E27FC236}">
                <a16:creationId xmlns:a16="http://schemas.microsoft.com/office/drawing/2014/main" id="{E1B6F16B-09E2-B25E-C934-C2D0475E50BB}"/>
              </a:ext>
            </a:extLst>
          </p:cNvPr>
          <p:cNvPicPr>
            <a:picLocks noChangeAspect="1"/>
          </p:cNvPicPr>
          <p:nvPr/>
        </p:nvPicPr>
        <p:blipFill>
          <a:blip r:embed="rId4" cstate="print"/>
          <a:stretch>
            <a:fillRect/>
          </a:stretch>
        </p:blipFill>
        <p:spPr>
          <a:xfrm>
            <a:off x="10044112" y="66375"/>
            <a:ext cx="2060209" cy="696463"/>
          </a:xfrm>
          <a:prstGeom prst="rect">
            <a:avLst/>
          </a:prstGeom>
        </p:spPr>
      </p:pic>
      <p:grpSp>
        <p:nvGrpSpPr>
          <p:cNvPr id="40" name="组合 2">
            <a:extLst>
              <a:ext uri="{FF2B5EF4-FFF2-40B4-BE49-F238E27FC236}">
                <a16:creationId xmlns:a16="http://schemas.microsoft.com/office/drawing/2014/main" id="{C34F2B9E-3ED1-4578-6532-3F1435669C11}"/>
              </a:ext>
            </a:extLst>
          </p:cNvPr>
          <p:cNvGrpSpPr/>
          <p:nvPr/>
        </p:nvGrpSpPr>
        <p:grpSpPr>
          <a:xfrm flipH="1">
            <a:off x="0" y="168737"/>
            <a:ext cx="620110" cy="953739"/>
            <a:chOff x="3054828" y="607481"/>
            <a:chExt cx="474380" cy="1417783"/>
          </a:xfrm>
          <a:gradFill flip="none" rotWithShape="1">
            <a:gsLst>
              <a:gs pos="5000">
                <a:schemeClr val="accent5">
                  <a:lumMod val="75000"/>
                </a:schemeClr>
              </a:gs>
              <a:gs pos="56000">
                <a:schemeClr val="accent5">
                  <a:lumMod val="40000"/>
                  <a:lumOff val="60000"/>
                </a:schemeClr>
              </a:gs>
              <a:gs pos="80000">
                <a:schemeClr val="accent5">
                  <a:lumMod val="20000"/>
                  <a:lumOff val="80000"/>
                </a:schemeClr>
              </a:gs>
              <a:gs pos="100000">
                <a:schemeClr val="accent1">
                  <a:lumMod val="40000"/>
                  <a:lumOff val="60000"/>
                </a:schemeClr>
              </a:gs>
            </a:gsLst>
            <a:lin ang="2700000" scaled="1"/>
          </a:gradFill>
        </p:grpSpPr>
        <p:sp>
          <p:nvSpPr>
            <p:cNvPr id="1048620" name="平行四边形 4">
              <a:extLst>
                <a:ext uri="{FF2B5EF4-FFF2-40B4-BE49-F238E27FC236}">
                  <a16:creationId xmlns:a16="http://schemas.microsoft.com/office/drawing/2014/main" id="{89280AF1-1080-2F12-C043-592E9BFD890B}"/>
                </a:ext>
              </a:extLst>
            </p:cNvPr>
            <p:cNvSpPr/>
            <p:nvPr/>
          </p:nvSpPr>
          <p:spPr>
            <a:xfrm rot="5400000" flipH="1" flipV="1">
              <a:off x="2843643" y="1339700"/>
              <a:ext cx="896749" cy="474380"/>
            </a:xfrm>
            <a:custGeom>
              <a:avLst/>
              <a:gdLst>
                <a:gd name="connsiteX0" fmla="*/ 0 w 1515534"/>
                <a:gd name="connsiteY0" fmla="*/ 1540933 h 1540933"/>
                <a:gd name="connsiteX1" fmla="*/ 802218 w 1515534"/>
                <a:gd name="connsiteY1" fmla="*/ 0 h 1540933"/>
                <a:gd name="connsiteX2" fmla="*/ 1515534 w 1515534"/>
                <a:gd name="connsiteY2" fmla="*/ 0 h 1540933"/>
                <a:gd name="connsiteX3" fmla="*/ 713316 w 1515534"/>
                <a:gd name="connsiteY3" fmla="*/ 1540933 h 1540933"/>
                <a:gd name="connsiteX4" fmla="*/ 0 w 1515534"/>
                <a:gd name="connsiteY4" fmla="*/ 1540933 h 1540933"/>
                <a:gd name="connsiteX0" fmla="*/ 0 w 1515534"/>
                <a:gd name="connsiteY0" fmla="*/ 1540933 h 1540936"/>
                <a:gd name="connsiteX1" fmla="*/ 802218 w 1515534"/>
                <a:gd name="connsiteY1" fmla="*/ 0 h 1540936"/>
                <a:gd name="connsiteX2" fmla="*/ 1515534 w 1515534"/>
                <a:gd name="connsiteY2" fmla="*/ 0 h 1540936"/>
                <a:gd name="connsiteX3" fmla="*/ 823386 w 1515534"/>
                <a:gd name="connsiteY3" fmla="*/ 1540936 h 1540936"/>
                <a:gd name="connsiteX4" fmla="*/ 0 w 1515534"/>
                <a:gd name="connsiteY4" fmla="*/ 1540933 h 1540936"/>
                <a:gd name="connsiteX0" fmla="*/ 0 w 1794934"/>
                <a:gd name="connsiteY0" fmla="*/ 1540933 h 1540936"/>
                <a:gd name="connsiteX1" fmla="*/ 802218 w 1794934"/>
                <a:gd name="connsiteY1" fmla="*/ 0 h 1540936"/>
                <a:gd name="connsiteX2" fmla="*/ 1794934 w 1794934"/>
                <a:gd name="connsiteY2" fmla="*/ 609600 h 1540936"/>
                <a:gd name="connsiteX3" fmla="*/ 823386 w 1794934"/>
                <a:gd name="connsiteY3" fmla="*/ 1540936 h 1540936"/>
                <a:gd name="connsiteX4" fmla="*/ 0 w 1794934"/>
                <a:gd name="connsiteY4" fmla="*/ 1540933 h 1540936"/>
                <a:gd name="connsiteX0" fmla="*/ 0 w 1794934"/>
                <a:gd name="connsiteY0" fmla="*/ 931333 h 931336"/>
                <a:gd name="connsiteX1" fmla="*/ 785284 w 1794934"/>
                <a:gd name="connsiteY1" fmla="*/ 42333 h 931336"/>
                <a:gd name="connsiteX2" fmla="*/ 1794934 w 1794934"/>
                <a:gd name="connsiteY2" fmla="*/ 0 h 931336"/>
                <a:gd name="connsiteX3" fmla="*/ 823386 w 1794934"/>
                <a:gd name="connsiteY3" fmla="*/ 931336 h 931336"/>
                <a:gd name="connsiteX4" fmla="*/ 0 w 1794934"/>
                <a:gd name="connsiteY4" fmla="*/ 931333 h 931336"/>
                <a:gd name="connsiteX0" fmla="*/ 0 w 1794934"/>
                <a:gd name="connsiteY0" fmla="*/ 931333 h 931336"/>
                <a:gd name="connsiteX1" fmla="*/ 912284 w 1794934"/>
                <a:gd name="connsiteY1" fmla="*/ 16933 h 931336"/>
                <a:gd name="connsiteX2" fmla="*/ 1794934 w 1794934"/>
                <a:gd name="connsiteY2" fmla="*/ 0 h 931336"/>
                <a:gd name="connsiteX3" fmla="*/ 823386 w 1794934"/>
                <a:gd name="connsiteY3" fmla="*/ 931336 h 931336"/>
                <a:gd name="connsiteX4" fmla="*/ 0 w 1794934"/>
                <a:gd name="connsiteY4" fmla="*/ 931333 h 931336"/>
                <a:gd name="connsiteX0" fmla="*/ 0 w 1778000"/>
                <a:gd name="connsiteY0" fmla="*/ 931333 h 931336"/>
                <a:gd name="connsiteX1" fmla="*/ 895350 w 1778000"/>
                <a:gd name="connsiteY1" fmla="*/ 16933 h 931336"/>
                <a:gd name="connsiteX2" fmla="*/ 1778000 w 1778000"/>
                <a:gd name="connsiteY2" fmla="*/ 0 h 931336"/>
                <a:gd name="connsiteX3" fmla="*/ 806452 w 1778000"/>
                <a:gd name="connsiteY3" fmla="*/ 931336 h 931336"/>
                <a:gd name="connsiteX4" fmla="*/ 0 w 1778000"/>
                <a:gd name="connsiteY4" fmla="*/ 931333 h 931336"/>
                <a:gd name="connsiteX0" fmla="*/ 0 w 1778000"/>
                <a:gd name="connsiteY0" fmla="*/ 905933 h 931336"/>
                <a:gd name="connsiteX1" fmla="*/ 895350 w 1778000"/>
                <a:gd name="connsiteY1" fmla="*/ 16933 h 931336"/>
                <a:gd name="connsiteX2" fmla="*/ 1778000 w 1778000"/>
                <a:gd name="connsiteY2" fmla="*/ 0 h 931336"/>
                <a:gd name="connsiteX3" fmla="*/ 806452 w 1778000"/>
                <a:gd name="connsiteY3" fmla="*/ 931336 h 931336"/>
                <a:gd name="connsiteX4" fmla="*/ 0 w 1778000"/>
                <a:gd name="connsiteY4" fmla="*/ 905933 h 931336"/>
                <a:gd name="connsiteX0" fmla="*/ 0 w 1778000"/>
                <a:gd name="connsiteY0" fmla="*/ 905933 h 931336"/>
                <a:gd name="connsiteX1" fmla="*/ 895350 w 1778000"/>
                <a:gd name="connsiteY1" fmla="*/ 8466 h 931336"/>
                <a:gd name="connsiteX2" fmla="*/ 1778000 w 1778000"/>
                <a:gd name="connsiteY2" fmla="*/ 0 h 931336"/>
                <a:gd name="connsiteX3" fmla="*/ 806452 w 1778000"/>
                <a:gd name="connsiteY3" fmla="*/ 931336 h 931336"/>
                <a:gd name="connsiteX4" fmla="*/ 0 w 1778000"/>
                <a:gd name="connsiteY4" fmla="*/ 905933 h 931336"/>
                <a:gd name="connsiteX0" fmla="*/ 0 w 1778000"/>
                <a:gd name="connsiteY0" fmla="*/ 905933 h 931336"/>
                <a:gd name="connsiteX1" fmla="*/ 895350 w 1778000"/>
                <a:gd name="connsiteY1" fmla="*/ 8466 h 931336"/>
                <a:gd name="connsiteX2" fmla="*/ 1778000 w 1778000"/>
                <a:gd name="connsiteY2" fmla="*/ 0 h 931336"/>
                <a:gd name="connsiteX3" fmla="*/ 814919 w 1778000"/>
                <a:gd name="connsiteY3" fmla="*/ 931336 h 931336"/>
                <a:gd name="connsiteX4" fmla="*/ 0 w 1778000"/>
                <a:gd name="connsiteY4" fmla="*/ 905933 h 931336"/>
                <a:gd name="connsiteX0" fmla="*/ 0 w 1778000"/>
                <a:gd name="connsiteY0" fmla="*/ 931333 h 931336"/>
                <a:gd name="connsiteX1" fmla="*/ 895350 w 1778000"/>
                <a:gd name="connsiteY1" fmla="*/ 8466 h 931336"/>
                <a:gd name="connsiteX2" fmla="*/ 1778000 w 1778000"/>
                <a:gd name="connsiteY2" fmla="*/ 0 h 931336"/>
                <a:gd name="connsiteX3" fmla="*/ 814919 w 1778000"/>
                <a:gd name="connsiteY3" fmla="*/ 931336 h 931336"/>
                <a:gd name="connsiteX4" fmla="*/ 0 w 1778000"/>
                <a:gd name="connsiteY4" fmla="*/ 931333 h 931336"/>
                <a:gd name="connsiteX0" fmla="*/ 0 w 1778000"/>
                <a:gd name="connsiteY0" fmla="*/ 931333 h 931336"/>
                <a:gd name="connsiteX1" fmla="*/ 895350 w 1778000"/>
                <a:gd name="connsiteY1" fmla="*/ 8466 h 931336"/>
                <a:gd name="connsiteX2" fmla="*/ 1778000 w 1778000"/>
                <a:gd name="connsiteY2" fmla="*/ 0 h 931336"/>
                <a:gd name="connsiteX3" fmla="*/ 814919 w 1778000"/>
                <a:gd name="connsiteY3" fmla="*/ 931336 h 931336"/>
                <a:gd name="connsiteX4" fmla="*/ 0 w 1778000"/>
                <a:gd name="connsiteY4" fmla="*/ 931333 h 931336"/>
                <a:gd name="connsiteX0" fmla="*/ 0 w 1778000"/>
                <a:gd name="connsiteY0" fmla="*/ 932309 h 932312"/>
                <a:gd name="connsiteX1" fmla="*/ 914403 w 1778000"/>
                <a:gd name="connsiteY1" fmla="*/ 0 h 932312"/>
                <a:gd name="connsiteX2" fmla="*/ 1778000 w 1778000"/>
                <a:gd name="connsiteY2" fmla="*/ 976 h 932312"/>
                <a:gd name="connsiteX3" fmla="*/ 814919 w 1778000"/>
                <a:gd name="connsiteY3" fmla="*/ 932312 h 932312"/>
                <a:gd name="connsiteX4" fmla="*/ 0 w 1778000"/>
                <a:gd name="connsiteY4" fmla="*/ 932309 h 9323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8000" h="932312">
                  <a:moveTo>
                    <a:pt x="0" y="932309"/>
                  </a:moveTo>
                  <a:cubicBezTo>
                    <a:pt x="298450" y="616221"/>
                    <a:pt x="615953" y="307622"/>
                    <a:pt x="914403" y="0"/>
                  </a:cubicBezTo>
                  <a:lnTo>
                    <a:pt x="1778000" y="976"/>
                  </a:lnTo>
                  <a:lnTo>
                    <a:pt x="814919" y="932312"/>
                  </a:lnTo>
                  <a:lnTo>
                    <a:pt x="0" y="932309"/>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Times New Roman" panose="02020603050405020304" pitchFamily="18" charset="0"/>
                <a:cs typeface="Times New Roman" panose="02020603050405020304" pitchFamily="18" charset="0"/>
              </a:endParaRPr>
            </a:p>
          </p:txBody>
        </p:sp>
        <p:sp>
          <p:nvSpPr>
            <p:cNvPr id="1048621" name="平行四边形 4">
              <a:extLst>
                <a:ext uri="{FF2B5EF4-FFF2-40B4-BE49-F238E27FC236}">
                  <a16:creationId xmlns:a16="http://schemas.microsoft.com/office/drawing/2014/main" id="{8E055535-F94A-0237-2DB5-86E69A0683FC}"/>
                </a:ext>
              </a:extLst>
            </p:cNvPr>
            <p:cNvSpPr/>
            <p:nvPr/>
          </p:nvSpPr>
          <p:spPr>
            <a:xfrm rot="16200000" flipV="1">
              <a:off x="2811287" y="851023"/>
              <a:ext cx="960966" cy="473881"/>
            </a:xfrm>
            <a:custGeom>
              <a:avLst/>
              <a:gdLst>
                <a:gd name="connsiteX0" fmla="*/ 0 w 1515534"/>
                <a:gd name="connsiteY0" fmla="*/ 1540933 h 1540933"/>
                <a:gd name="connsiteX1" fmla="*/ 802218 w 1515534"/>
                <a:gd name="connsiteY1" fmla="*/ 0 h 1540933"/>
                <a:gd name="connsiteX2" fmla="*/ 1515534 w 1515534"/>
                <a:gd name="connsiteY2" fmla="*/ 0 h 1540933"/>
                <a:gd name="connsiteX3" fmla="*/ 713316 w 1515534"/>
                <a:gd name="connsiteY3" fmla="*/ 1540933 h 1540933"/>
                <a:gd name="connsiteX4" fmla="*/ 0 w 1515534"/>
                <a:gd name="connsiteY4" fmla="*/ 1540933 h 1540933"/>
                <a:gd name="connsiteX0" fmla="*/ 0 w 1515534"/>
                <a:gd name="connsiteY0" fmla="*/ 1540933 h 1540936"/>
                <a:gd name="connsiteX1" fmla="*/ 802218 w 1515534"/>
                <a:gd name="connsiteY1" fmla="*/ 0 h 1540936"/>
                <a:gd name="connsiteX2" fmla="*/ 1515534 w 1515534"/>
                <a:gd name="connsiteY2" fmla="*/ 0 h 1540936"/>
                <a:gd name="connsiteX3" fmla="*/ 823386 w 1515534"/>
                <a:gd name="connsiteY3" fmla="*/ 1540936 h 1540936"/>
                <a:gd name="connsiteX4" fmla="*/ 0 w 1515534"/>
                <a:gd name="connsiteY4" fmla="*/ 1540933 h 1540936"/>
                <a:gd name="connsiteX0" fmla="*/ 0 w 1794934"/>
                <a:gd name="connsiteY0" fmla="*/ 1540933 h 1540936"/>
                <a:gd name="connsiteX1" fmla="*/ 802218 w 1794934"/>
                <a:gd name="connsiteY1" fmla="*/ 0 h 1540936"/>
                <a:gd name="connsiteX2" fmla="*/ 1794934 w 1794934"/>
                <a:gd name="connsiteY2" fmla="*/ 609600 h 1540936"/>
                <a:gd name="connsiteX3" fmla="*/ 823386 w 1794934"/>
                <a:gd name="connsiteY3" fmla="*/ 1540936 h 1540936"/>
                <a:gd name="connsiteX4" fmla="*/ 0 w 1794934"/>
                <a:gd name="connsiteY4" fmla="*/ 1540933 h 1540936"/>
                <a:gd name="connsiteX0" fmla="*/ 0 w 1794934"/>
                <a:gd name="connsiteY0" fmla="*/ 931333 h 931336"/>
                <a:gd name="connsiteX1" fmla="*/ 785284 w 1794934"/>
                <a:gd name="connsiteY1" fmla="*/ 42333 h 931336"/>
                <a:gd name="connsiteX2" fmla="*/ 1794934 w 1794934"/>
                <a:gd name="connsiteY2" fmla="*/ 0 h 931336"/>
                <a:gd name="connsiteX3" fmla="*/ 823386 w 1794934"/>
                <a:gd name="connsiteY3" fmla="*/ 931336 h 931336"/>
                <a:gd name="connsiteX4" fmla="*/ 0 w 1794934"/>
                <a:gd name="connsiteY4" fmla="*/ 931333 h 931336"/>
                <a:gd name="connsiteX0" fmla="*/ 0 w 1794934"/>
                <a:gd name="connsiteY0" fmla="*/ 931333 h 931336"/>
                <a:gd name="connsiteX1" fmla="*/ 912284 w 1794934"/>
                <a:gd name="connsiteY1" fmla="*/ 16933 h 931336"/>
                <a:gd name="connsiteX2" fmla="*/ 1794934 w 1794934"/>
                <a:gd name="connsiteY2" fmla="*/ 0 h 931336"/>
                <a:gd name="connsiteX3" fmla="*/ 823386 w 1794934"/>
                <a:gd name="connsiteY3" fmla="*/ 931336 h 931336"/>
                <a:gd name="connsiteX4" fmla="*/ 0 w 1794934"/>
                <a:gd name="connsiteY4" fmla="*/ 931333 h 931336"/>
                <a:gd name="connsiteX0" fmla="*/ 0 w 1778000"/>
                <a:gd name="connsiteY0" fmla="*/ 931333 h 931336"/>
                <a:gd name="connsiteX1" fmla="*/ 895350 w 1778000"/>
                <a:gd name="connsiteY1" fmla="*/ 16933 h 931336"/>
                <a:gd name="connsiteX2" fmla="*/ 1778000 w 1778000"/>
                <a:gd name="connsiteY2" fmla="*/ 0 h 931336"/>
                <a:gd name="connsiteX3" fmla="*/ 806452 w 1778000"/>
                <a:gd name="connsiteY3" fmla="*/ 931336 h 931336"/>
                <a:gd name="connsiteX4" fmla="*/ 0 w 1778000"/>
                <a:gd name="connsiteY4" fmla="*/ 931333 h 931336"/>
                <a:gd name="connsiteX0" fmla="*/ 0 w 1778000"/>
                <a:gd name="connsiteY0" fmla="*/ 905933 h 931336"/>
                <a:gd name="connsiteX1" fmla="*/ 895350 w 1778000"/>
                <a:gd name="connsiteY1" fmla="*/ 16933 h 931336"/>
                <a:gd name="connsiteX2" fmla="*/ 1778000 w 1778000"/>
                <a:gd name="connsiteY2" fmla="*/ 0 h 931336"/>
                <a:gd name="connsiteX3" fmla="*/ 806452 w 1778000"/>
                <a:gd name="connsiteY3" fmla="*/ 931336 h 931336"/>
                <a:gd name="connsiteX4" fmla="*/ 0 w 1778000"/>
                <a:gd name="connsiteY4" fmla="*/ 905933 h 931336"/>
                <a:gd name="connsiteX0" fmla="*/ 0 w 1778000"/>
                <a:gd name="connsiteY0" fmla="*/ 905933 h 931336"/>
                <a:gd name="connsiteX1" fmla="*/ 895350 w 1778000"/>
                <a:gd name="connsiteY1" fmla="*/ 8466 h 931336"/>
                <a:gd name="connsiteX2" fmla="*/ 1778000 w 1778000"/>
                <a:gd name="connsiteY2" fmla="*/ 0 h 931336"/>
                <a:gd name="connsiteX3" fmla="*/ 806452 w 1778000"/>
                <a:gd name="connsiteY3" fmla="*/ 931336 h 931336"/>
                <a:gd name="connsiteX4" fmla="*/ 0 w 1778000"/>
                <a:gd name="connsiteY4" fmla="*/ 905933 h 931336"/>
                <a:gd name="connsiteX0" fmla="*/ 0 w 1778000"/>
                <a:gd name="connsiteY0" fmla="*/ 905933 h 931336"/>
                <a:gd name="connsiteX1" fmla="*/ 895350 w 1778000"/>
                <a:gd name="connsiteY1" fmla="*/ 8466 h 931336"/>
                <a:gd name="connsiteX2" fmla="*/ 1778000 w 1778000"/>
                <a:gd name="connsiteY2" fmla="*/ 0 h 931336"/>
                <a:gd name="connsiteX3" fmla="*/ 814919 w 1778000"/>
                <a:gd name="connsiteY3" fmla="*/ 931336 h 931336"/>
                <a:gd name="connsiteX4" fmla="*/ 0 w 1778000"/>
                <a:gd name="connsiteY4" fmla="*/ 905933 h 931336"/>
                <a:gd name="connsiteX0" fmla="*/ 0 w 1778000"/>
                <a:gd name="connsiteY0" fmla="*/ 931333 h 931336"/>
                <a:gd name="connsiteX1" fmla="*/ 895350 w 1778000"/>
                <a:gd name="connsiteY1" fmla="*/ 8466 h 931336"/>
                <a:gd name="connsiteX2" fmla="*/ 1778000 w 1778000"/>
                <a:gd name="connsiteY2" fmla="*/ 0 h 931336"/>
                <a:gd name="connsiteX3" fmla="*/ 814919 w 1778000"/>
                <a:gd name="connsiteY3" fmla="*/ 931336 h 931336"/>
                <a:gd name="connsiteX4" fmla="*/ 0 w 1778000"/>
                <a:gd name="connsiteY4" fmla="*/ 931333 h 931336"/>
                <a:gd name="connsiteX0" fmla="*/ 0 w 1778000"/>
                <a:gd name="connsiteY0" fmla="*/ 931333 h 931336"/>
                <a:gd name="connsiteX1" fmla="*/ 895350 w 1778000"/>
                <a:gd name="connsiteY1" fmla="*/ 8466 h 931336"/>
                <a:gd name="connsiteX2" fmla="*/ 1778000 w 1778000"/>
                <a:gd name="connsiteY2" fmla="*/ 0 h 931336"/>
                <a:gd name="connsiteX3" fmla="*/ 814919 w 1778000"/>
                <a:gd name="connsiteY3" fmla="*/ 931336 h 931336"/>
                <a:gd name="connsiteX4" fmla="*/ 0 w 1778000"/>
                <a:gd name="connsiteY4" fmla="*/ 931333 h 9313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8000" h="931336">
                  <a:moveTo>
                    <a:pt x="0" y="931333"/>
                  </a:moveTo>
                  <a:cubicBezTo>
                    <a:pt x="298450" y="615245"/>
                    <a:pt x="596900" y="316088"/>
                    <a:pt x="895350" y="8466"/>
                  </a:cubicBezTo>
                  <a:lnTo>
                    <a:pt x="1778000" y="0"/>
                  </a:lnTo>
                  <a:lnTo>
                    <a:pt x="814919" y="931336"/>
                  </a:lnTo>
                  <a:lnTo>
                    <a:pt x="0" y="931333"/>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grpSp>
      <p:cxnSp>
        <p:nvCxnSpPr>
          <p:cNvPr id="3145732" name="直接连接符 7">
            <a:extLst>
              <a:ext uri="{FF2B5EF4-FFF2-40B4-BE49-F238E27FC236}">
                <a16:creationId xmlns:a16="http://schemas.microsoft.com/office/drawing/2014/main" id="{8D763495-322D-55DE-CA1A-7E27B4E1B309}"/>
              </a:ext>
            </a:extLst>
          </p:cNvPr>
          <p:cNvCxnSpPr>
            <a:cxnSpLocks/>
          </p:cNvCxnSpPr>
          <p:nvPr/>
        </p:nvCxnSpPr>
        <p:spPr>
          <a:xfrm>
            <a:off x="620110" y="807291"/>
            <a:ext cx="11371262" cy="0"/>
          </a:xfrm>
          <a:prstGeom prst="line">
            <a:avLst/>
          </a:prstGeom>
          <a:ln>
            <a:solidFill>
              <a:srgbClr val="5B7899"/>
            </a:solidFill>
          </a:ln>
        </p:spPr>
        <p:style>
          <a:lnRef idx="3">
            <a:schemeClr val="accent1"/>
          </a:lnRef>
          <a:fillRef idx="0">
            <a:schemeClr val="accent1"/>
          </a:fillRef>
          <a:effectRef idx="2">
            <a:schemeClr val="accent1"/>
          </a:effectRef>
          <a:fontRef idx="minor">
            <a:schemeClr val="tx1"/>
          </a:fontRef>
        </p:style>
      </p:cxnSp>
      <p:sp>
        <p:nvSpPr>
          <p:cNvPr id="10" name="矩形 9">
            <a:extLst>
              <a:ext uri="{FF2B5EF4-FFF2-40B4-BE49-F238E27FC236}">
                <a16:creationId xmlns:a16="http://schemas.microsoft.com/office/drawing/2014/main" id="{76F90E2F-7680-4D72-8BC2-96B8C19F2639}"/>
              </a:ext>
            </a:extLst>
          </p:cNvPr>
          <p:cNvSpPr/>
          <p:nvPr/>
        </p:nvSpPr>
        <p:spPr>
          <a:xfrm>
            <a:off x="620108" y="231140"/>
            <a:ext cx="9176366" cy="584775"/>
          </a:xfrm>
          <a:prstGeom prst="rect">
            <a:avLst/>
          </a:prstGeom>
        </p:spPr>
        <p:txBody>
          <a:bodyPr wrap="square">
            <a:spAutoFit/>
          </a:bodyPr>
          <a:lstStyle/>
          <a:p>
            <a:r>
              <a:rPr lang="en-US" altLang="zh-CN" sz="3200" b="1" spc="300" dirty="0">
                <a:latin typeface="微软雅黑" panose="020B0503020204020204" charset="-122"/>
                <a:ea typeface="微软雅黑" panose="020B0503020204020204" charset="-122"/>
              </a:rPr>
              <a:t>2.3 </a:t>
            </a:r>
            <a:r>
              <a:rPr lang="zh-CN" altLang="en-US" sz="3200" b="1" spc="300" dirty="0">
                <a:latin typeface="微软雅黑" panose="020B0503020204020204" charset="-122"/>
                <a:ea typeface="微软雅黑" panose="020B0503020204020204" charset="-122"/>
              </a:rPr>
              <a:t>结果分析</a:t>
            </a:r>
          </a:p>
        </p:txBody>
      </p:sp>
      <p:sp>
        <p:nvSpPr>
          <p:cNvPr id="15" name="文本框 14">
            <a:extLst>
              <a:ext uri="{FF2B5EF4-FFF2-40B4-BE49-F238E27FC236}">
                <a16:creationId xmlns:a16="http://schemas.microsoft.com/office/drawing/2014/main" id="{14C56605-CDA2-4E65-816E-A26BE43EE3DA}"/>
              </a:ext>
            </a:extLst>
          </p:cNvPr>
          <p:cNvSpPr txBox="1"/>
          <p:nvPr/>
        </p:nvSpPr>
        <p:spPr>
          <a:xfrm>
            <a:off x="330090" y="898503"/>
            <a:ext cx="11571936" cy="1422441"/>
          </a:xfrm>
          <a:prstGeom prst="rect">
            <a:avLst/>
          </a:prstGeom>
          <a:noFill/>
        </p:spPr>
        <p:txBody>
          <a:bodyPr wrap="square">
            <a:spAutoFit/>
          </a:bodyPr>
          <a:lstStyle/>
          <a:p>
            <a:pPr marL="285750" indent="-285750">
              <a:lnSpc>
                <a:spcPct val="150000"/>
              </a:lnSpc>
              <a:buFont typeface="Arial" panose="020B0604020202020204" pitchFamily="34" charset="0"/>
              <a:buChar char="•"/>
            </a:pPr>
            <a:r>
              <a:rPr lang="en-US" altLang="zh-CN" sz="2000" b="1" dirty="0">
                <a:latin typeface="Arial" panose="020B0604020202020204" pitchFamily="34" charset="0"/>
                <a:ea typeface="微软雅黑" panose="020B0503020204020204" pitchFamily="34" charset="-122"/>
                <a:cs typeface="Arial" panose="020B0604020202020204" pitchFamily="34" charset="0"/>
              </a:rPr>
              <a:t> </a:t>
            </a:r>
            <a:r>
              <a:rPr lang="zh-CN" altLang="en-US" sz="2000" b="1" dirty="0">
                <a:latin typeface="Arial" panose="020B0604020202020204" pitchFamily="34" charset="0"/>
                <a:ea typeface="微软雅黑" panose="020B0503020204020204" pitchFamily="34" charset="-122"/>
                <a:cs typeface="Arial" panose="020B0604020202020204" pitchFamily="34" charset="0"/>
              </a:rPr>
              <a:t>基于上述模型，采用 </a:t>
            </a:r>
            <a:r>
              <a:rPr lang="en-US" altLang="zh-CN" sz="2000" b="1" dirty="0">
                <a:latin typeface="Arial" panose="020B0604020202020204" pitchFamily="34" charset="0"/>
                <a:ea typeface="微软雅黑" panose="020B0503020204020204" pitchFamily="34" charset="-122"/>
                <a:cs typeface="Arial" panose="020B0604020202020204" pitchFamily="34" charset="0"/>
              </a:rPr>
              <a:t>BDSIM </a:t>
            </a:r>
            <a:r>
              <a:rPr lang="zh-CN" altLang="en-US" sz="2000" b="1" dirty="0">
                <a:latin typeface="Arial" panose="020B0604020202020204" pitchFamily="34" charset="0"/>
                <a:ea typeface="微软雅黑" panose="020B0503020204020204" pitchFamily="34" charset="-122"/>
                <a:cs typeface="Arial" panose="020B0604020202020204" pitchFamily="34" charset="0"/>
              </a:rPr>
              <a:t>（基于</a:t>
            </a:r>
            <a:r>
              <a:rPr lang="en-US" altLang="zh-CN" sz="2000" b="1" dirty="0">
                <a:latin typeface="Arial" panose="020B0604020202020204" pitchFamily="34" charset="0"/>
                <a:ea typeface="微软雅黑" panose="020B0503020204020204" pitchFamily="34" charset="-122"/>
                <a:cs typeface="Arial" panose="020B0604020202020204" pitchFamily="34" charset="0"/>
              </a:rPr>
              <a:t>geant4</a:t>
            </a:r>
            <a:r>
              <a:rPr lang="zh-CN" altLang="en-US" sz="2000" b="1" dirty="0">
                <a:latin typeface="Arial" panose="020B0604020202020204" pitchFamily="34" charset="0"/>
                <a:ea typeface="微软雅黑" panose="020B0503020204020204" pitchFamily="34" charset="-122"/>
                <a:cs typeface="Arial" panose="020B0604020202020204" pitchFamily="34" charset="0"/>
              </a:rPr>
              <a:t>）进行蒙特卡洛模拟，以从回旋加速器引出的 </a:t>
            </a:r>
            <a:r>
              <a:rPr lang="en-US" altLang="zh-CN" sz="2000" b="1" dirty="0">
                <a:latin typeface="Arial" panose="020B0604020202020204" pitchFamily="34" charset="0"/>
                <a:ea typeface="微软雅黑" panose="020B0503020204020204" pitchFamily="34" charset="-122"/>
                <a:cs typeface="Arial" panose="020B0604020202020204" pitchFamily="34" charset="0"/>
              </a:rPr>
              <a:t>500,000 </a:t>
            </a:r>
            <a:r>
              <a:rPr lang="zh-CN" altLang="en-US" sz="2000" b="1" dirty="0">
                <a:latin typeface="Arial" panose="020B0604020202020204" pitchFamily="34" charset="0"/>
                <a:ea typeface="微软雅黑" panose="020B0503020204020204" pitchFamily="34" charset="-122"/>
                <a:cs typeface="Arial" panose="020B0604020202020204" pitchFamily="34" charset="0"/>
              </a:rPr>
              <a:t>个质子作为初始束流。束流依次经过降能器（</a:t>
            </a:r>
            <a:r>
              <a:rPr lang="en-US" altLang="zh-CN" sz="2000" b="1" dirty="0">
                <a:latin typeface="Arial" panose="020B0604020202020204" pitchFamily="34" charset="0"/>
                <a:ea typeface="微软雅黑" panose="020B0503020204020204" pitchFamily="34" charset="-122"/>
                <a:cs typeface="Arial" panose="020B0604020202020204" pitchFamily="34" charset="0"/>
              </a:rPr>
              <a:t>degrader</a:t>
            </a:r>
            <a:r>
              <a:rPr lang="zh-CN" altLang="en-US" sz="2000" b="1" dirty="0">
                <a:latin typeface="Arial" panose="020B0604020202020204" pitchFamily="34" charset="0"/>
                <a:ea typeface="微软雅黑" panose="020B0503020204020204" pitchFamily="34" charset="-122"/>
                <a:cs typeface="Arial" panose="020B0604020202020204" pitchFamily="34" charset="0"/>
              </a:rPr>
              <a:t>）和准直器（</a:t>
            </a:r>
            <a:r>
              <a:rPr lang="en-US" altLang="zh-CN" sz="2000" b="1" dirty="0">
                <a:latin typeface="Arial" panose="020B0604020202020204" pitchFamily="34" charset="0"/>
                <a:ea typeface="微软雅黑" panose="020B0503020204020204" pitchFamily="34" charset="-122"/>
                <a:cs typeface="Arial" panose="020B0604020202020204" pitchFamily="34" charset="0"/>
              </a:rPr>
              <a:t>collimator</a:t>
            </a:r>
            <a:r>
              <a:rPr lang="zh-CN" altLang="en-US" sz="2000" b="1" dirty="0">
                <a:latin typeface="Arial" panose="020B0604020202020204" pitchFamily="34" charset="0"/>
                <a:ea typeface="微软雅黑" panose="020B0503020204020204" pitchFamily="34" charset="-122"/>
                <a:cs typeface="Arial" panose="020B0604020202020204" pitchFamily="34" charset="0"/>
              </a:rPr>
              <a:t>）后，注入动量压缩段。楔形吸收体前后束流分布及相空间分布的对比结果如图所示。</a:t>
            </a:r>
          </a:p>
        </p:txBody>
      </p:sp>
      <p:graphicFrame>
        <p:nvGraphicFramePr>
          <p:cNvPr id="4" name="表格 3">
            <a:extLst>
              <a:ext uri="{FF2B5EF4-FFF2-40B4-BE49-F238E27FC236}">
                <a16:creationId xmlns:a16="http://schemas.microsoft.com/office/drawing/2014/main" id="{A2A58EB8-0F8D-4F36-AAFA-31C0EE0BEA14}"/>
              </a:ext>
            </a:extLst>
          </p:cNvPr>
          <p:cNvGraphicFramePr>
            <a:graphicFrameLocks noGrp="1"/>
          </p:cNvGraphicFramePr>
          <p:nvPr>
            <p:extLst>
              <p:ext uri="{D42A27DB-BD31-4B8C-83A1-F6EECF244321}">
                <p14:modId xmlns:p14="http://schemas.microsoft.com/office/powerpoint/2010/main" val="1665434657"/>
              </p:ext>
            </p:extLst>
          </p:nvPr>
        </p:nvGraphicFramePr>
        <p:xfrm>
          <a:off x="177676" y="5851162"/>
          <a:ext cx="3473302" cy="849465"/>
        </p:xfrm>
        <a:graphic>
          <a:graphicData uri="http://schemas.openxmlformats.org/drawingml/2006/table">
            <a:tbl>
              <a:tblPr firstRow="1" firstCol="1" bandRow="1">
                <a:tableStyleId>{5C22544A-7EE6-4342-B048-85BDC9FD1C3A}</a:tableStyleId>
              </a:tblPr>
              <a:tblGrid>
                <a:gridCol w="1135846">
                  <a:extLst>
                    <a:ext uri="{9D8B030D-6E8A-4147-A177-3AD203B41FA5}">
                      <a16:colId xmlns:a16="http://schemas.microsoft.com/office/drawing/2014/main" val="2295884842"/>
                    </a:ext>
                  </a:extLst>
                </a:gridCol>
                <a:gridCol w="1117390">
                  <a:extLst>
                    <a:ext uri="{9D8B030D-6E8A-4147-A177-3AD203B41FA5}">
                      <a16:colId xmlns:a16="http://schemas.microsoft.com/office/drawing/2014/main" val="3388640440"/>
                    </a:ext>
                  </a:extLst>
                </a:gridCol>
                <a:gridCol w="1220066">
                  <a:extLst>
                    <a:ext uri="{9D8B030D-6E8A-4147-A177-3AD203B41FA5}">
                      <a16:colId xmlns:a16="http://schemas.microsoft.com/office/drawing/2014/main" val="4106381905"/>
                    </a:ext>
                  </a:extLst>
                </a:gridCol>
              </a:tblGrid>
              <a:tr h="341283">
                <a:tc>
                  <a:txBody>
                    <a:bodyPr/>
                    <a:lstStyle/>
                    <a:p>
                      <a:pPr algn="ctr">
                        <a:lnSpc>
                          <a:spcPct val="120000"/>
                        </a:lnSpc>
                        <a:spcAft>
                          <a:spcPts val="1000"/>
                        </a:spcAft>
                      </a:pPr>
                      <a:r>
                        <a:rPr lang="zh-CN" altLang="en-US" sz="1400" dirty="0">
                          <a:effectLst/>
                          <a:latin typeface="Times New Roman" panose="02020603050405020304" pitchFamily="18" charset="0"/>
                          <a:cs typeface="Times New Roman" panose="02020603050405020304" pitchFamily="18" charset="0"/>
                        </a:rPr>
                        <a:t>楔形前动量分散</a:t>
                      </a:r>
                      <a:endParaRPr lang="zh-CN" sz="1600" dirty="0">
                        <a:solidFill>
                          <a:srgbClr val="1E2933"/>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68580" marR="68580" marT="0" marB="0" anchor="ctr"/>
                </a:tc>
                <a:tc>
                  <a:txBody>
                    <a:bodyPr/>
                    <a:lstStyle/>
                    <a:p>
                      <a:pPr algn="ctr">
                        <a:lnSpc>
                          <a:spcPct val="120000"/>
                        </a:lnSpc>
                        <a:spcAft>
                          <a:spcPts val="1000"/>
                        </a:spcAft>
                      </a:pPr>
                      <a:r>
                        <a:rPr lang="zh-CN" altLang="en-US" sz="1400" dirty="0">
                          <a:effectLst/>
                          <a:latin typeface="Times New Roman" panose="02020603050405020304" pitchFamily="18" charset="0"/>
                          <a:cs typeface="Times New Roman" panose="02020603050405020304" pitchFamily="18" charset="0"/>
                        </a:rPr>
                        <a:t>楔形后动量分散</a:t>
                      </a:r>
                      <a:endParaRPr lang="zh-CN" sz="1600" dirty="0">
                        <a:solidFill>
                          <a:srgbClr val="1E2933"/>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68580" marR="68580" marT="0" marB="0" anchor="ctr"/>
                </a:tc>
                <a:tc>
                  <a:txBody>
                    <a:bodyPr/>
                    <a:lstStyle/>
                    <a:p>
                      <a:pPr algn="ctr">
                        <a:lnSpc>
                          <a:spcPct val="120000"/>
                        </a:lnSpc>
                        <a:spcAft>
                          <a:spcPts val="1000"/>
                        </a:spcAft>
                      </a:pPr>
                      <a:r>
                        <a:rPr lang="zh-CN" altLang="en-US" sz="1400" dirty="0">
                          <a:effectLst/>
                          <a:latin typeface="Times New Roman" panose="02020603050405020304" pitchFamily="18" charset="0"/>
                          <a:cs typeface="Times New Roman" panose="02020603050405020304" pitchFamily="18" charset="0"/>
                        </a:rPr>
                        <a:t>传输效率</a:t>
                      </a:r>
                      <a:endParaRPr lang="zh-CN" sz="1600" dirty="0">
                        <a:solidFill>
                          <a:srgbClr val="1E2933"/>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68580" marR="68580" marT="0" marB="0" anchor="ctr"/>
                </a:tc>
                <a:extLst>
                  <a:ext uri="{0D108BD9-81ED-4DB2-BD59-A6C34878D82A}">
                    <a16:rowId xmlns:a16="http://schemas.microsoft.com/office/drawing/2014/main" val="3482934157"/>
                  </a:ext>
                </a:extLst>
              </a:tr>
              <a:tr h="355181">
                <a:tc>
                  <a:txBody>
                    <a:bodyPr/>
                    <a:lstStyle/>
                    <a:p>
                      <a:pPr marL="0" algn="ctr" defTabSz="914400" rtl="0" eaLnBrk="1" latinLnBrk="0" hangingPunct="1">
                        <a:lnSpc>
                          <a:spcPct val="120000"/>
                        </a:lnSpc>
                        <a:spcAft>
                          <a:spcPts val="1000"/>
                        </a:spcAft>
                      </a:pPr>
                      <a:r>
                        <a:rPr lang="en-US" sz="1400" kern="1200" dirty="0">
                          <a:solidFill>
                            <a:schemeClr val="dk1"/>
                          </a:solidFill>
                          <a:effectLst/>
                          <a:latin typeface="Times New Roman" panose="02020603050405020304" pitchFamily="18" charset="0"/>
                          <a:ea typeface="+mn-ea"/>
                          <a:cs typeface="Times New Roman" panose="02020603050405020304" pitchFamily="18" charset="0"/>
                        </a:rPr>
                        <a:t>1.1%</a:t>
                      </a:r>
                      <a:endParaRPr lang="zh-CN" altLang="en-US" sz="1400" kern="1200" dirty="0">
                        <a:solidFill>
                          <a:schemeClr val="dk1"/>
                        </a:solidFill>
                        <a:effectLst/>
                        <a:latin typeface="Times New Roman" panose="02020603050405020304" pitchFamily="18" charset="0"/>
                        <a:ea typeface="+mn-ea"/>
                        <a:cs typeface="Times New Roman" panose="02020603050405020304" pitchFamily="18" charset="0"/>
                      </a:endParaRPr>
                    </a:p>
                  </a:txBody>
                  <a:tcPr marL="68580" marR="68580" marT="0" marB="0" anchor="ctr">
                    <a:solidFill>
                      <a:srgbClr val="CFD5EA"/>
                    </a:solidFill>
                  </a:tcPr>
                </a:tc>
                <a:tc>
                  <a:txBody>
                    <a:bodyPr/>
                    <a:lstStyle/>
                    <a:p>
                      <a:pPr algn="ctr">
                        <a:lnSpc>
                          <a:spcPct val="120000"/>
                        </a:lnSpc>
                        <a:spcAft>
                          <a:spcPts val="1000"/>
                        </a:spcAft>
                      </a:pPr>
                      <a:r>
                        <a:rPr lang="en-US" sz="1400" dirty="0">
                          <a:effectLst/>
                          <a:latin typeface="Times New Roman" panose="02020603050405020304" pitchFamily="18" charset="0"/>
                          <a:cs typeface="Times New Roman" panose="02020603050405020304" pitchFamily="18" charset="0"/>
                        </a:rPr>
                        <a:t>0.27%</a:t>
                      </a:r>
                      <a:endParaRPr lang="zh-CN" sz="1600" dirty="0">
                        <a:solidFill>
                          <a:srgbClr val="1E2933"/>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68580" marR="68580" marT="0" marB="0" anchor="ctr">
                    <a:solidFill>
                      <a:srgbClr val="CFD5EA"/>
                    </a:solidFill>
                  </a:tcPr>
                </a:tc>
                <a:tc>
                  <a:txBody>
                    <a:bodyPr/>
                    <a:lstStyle/>
                    <a:p>
                      <a:pPr algn="ctr">
                        <a:lnSpc>
                          <a:spcPct val="120000"/>
                        </a:lnSpc>
                        <a:spcAft>
                          <a:spcPts val="1000"/>
                        </a:spcAft>
                      </a:pPr>
                      <a:r>
                        <a:rPr lang="en-US" sz="1400" dirty="0">
                          <a:solidFill>
                            <a:srgbClr val="FF0000"/>
                          </a:solidFill>
                          <a:effectLst/>
                          <a:latin typeface="Times New Roman" panose="02020603050405020304" pitchFamily="18" charset="0"/>
                          <a:cs typeface="Times New Roman" panose="02020603050405020304" pitchFamily="18" charset="0"/>
                        </a:rPr>
                        <a:t>0.35%</a:t>
                      </a:r>
                      <a:endParaRPr lang="zh-CN" sz="1600" dirty="0">
                        <a:solidFill>
                          <a:srgbClr val="FF0000"/>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68580" marR="68580" marT="0" marB="0" anchor="ctr"/>
                </a:tc>
                <a:extLst>
                  <a:ext uri="{0D108BD9-81ED-4DB2-BD59-A6C34878D82A}">
                    <a16:rowId xmlns:a16="http://schemas.microsoft.com/office/drawing/2014/main" val="3231964736"/>
                  </a:ext>
                </a:extLst>
              </a:tr>
            </a:tbl>
          </a:graphicData>
        </a:graphic>
      </p:graphicFrame>
      <p:pic>
        <p:nvPicPr>
          <p:cNvPr id="31" name="图片 30">
            <a:extLst>
              <a:ext uri="{FF2B5EF4-FFF2-40B4-BE49-F238E27FC236}">
                <a16:creationId xmlns:a16="http://schemas.microsoft.com/office/drawing/2014/main" id="{EB23F572-05EB-4B20-8662-F00901594A34}"/>
              </a:ext>
            </a:extLst>
          </p:cNvPr>
          <p:cNvPicPr/>
          <p:nvPr/>
        </p:nvPicPr>
        <p:blipFill rotWithShape="1">
          <a:blip r:embed="rId5"/>
          <a:srcRect l="21030" t="2030" r="11386" b="59735"/>
          <a:stretch/>
        </p:blipFill>
        <p:spPr>
          <a:xfrm>
            <a:off x="4308653" y="2320944"/>
            <a:ext cx="3490156" cy="1337056"/>
          </a:xfrm>
          <a:prstGeom prst="rect">
            <a:avLst/>
          </a:prstGeom>
          <a:ln>
            <a:noFill/>
          </a:ln>
        </p:spPr>
      </p:pic>
      <p:graphicFrame>
        <p:nvGraphicFramePr>
          <p:cNvPr id="32" name="表格 31">
            <a:extLst>
              <a:ext uri="{FF2B5EF4-FFF2-40B4-BE49-F238E27FC236}">
                <a16:creationId xmlns:a16="http://schemas.microsoft.com/office/drawing/2014/main" id="{413C2182-DCBC-4199-BBC0-2C676F46EC25}"/>
              </a:ext>
            </a:extLst>
          </p:cNvPr>
          <p:cNvGraphicFramePr>
            <a:graphicFrameLocks noGrp="1"/>
          </p:cNvGraphicFramePr>
          <p:nvPr>
            <p:extLst>
              <p:ext uri="{D42A27DB-BD31-4B8C-83A1-F6EECF244321}">
                <p14:modId xmlns:p14="http://schemas.microsoft.com/office/powerpoint/2010/main" val="3085160804"/>
              </p:ext>
            </p:extLst>
          </p:nvPr>
        </p:nvGraphicFramePr>
        <p:xfrm>
          <a:off x="4191871" y="5851162"/>
          <a:ext cx="3420803" cy="849465"/>
        </p:xfrm>
        <a:graphic>
          <a:graphicData uri="http://schemas.openxmlformats.org/drawingml/2006/table">
            <a:tbl>
              <a:tblPr firstRow="1" firstCol="1" bandRow="1">
                <a:tableStyleId>{5C22544A-7EE6-4342-B048-85BDC9FD1C3A}</a:tableStyleId>
              </a:tblPr>
              <a:tblGrid>
                <a:gridCol w="1147168">
                  <a:extLst>
                    <a:ext uri="{9D8B030D-6E8A-4147-A177-3AD203B41FA5}">
                      <a16:colId xmlns:a16="http://schemas.microsoft.com/office/drawing/2014/main" val="2295884842"/>
                    </a:ext>
                  </a:extLst>
                </a:gridCol>
                <a:gridCol w="1153254">
                  <a:extLst>
                    <a:ext uri="{9D8B030D-6E8A-4147-A177-3AD203B41FA5}">
                      <a16:colId xmlns:a16="http://schemas.microsoft.com/office/drawing/2014/main" val="3388640440"/>
                    </a:ext>
                  </a:extLst>
                </a:gridCol>
                <a:gridCol w="1120381">
                  <a:extLst>
                    <a:ext uri="{9D8B030D-6E8A-4147-A177-3AD203B41FA5}">
                      <a16:colId xmlns:a16="http://schemas.microsoft.com/office/drawing/2014/main" val="4106381905"/>
                    </a:ext>
                  </a:extLst>
                </a:gridCol>
              </a:tblGrid>
              <a:tr h="341282">
                <a:tc>
                  <a:txBody>
                    <a:bodyPr/>
                    <a:lstStyle/>
                    <a:p>
                      <a:pPr algn="ctr">
                        <a:lnSpc>
                          <a:spcPct val="120000"/>
                        </a:lnSpc>
                        <a:spcAft>
                          <a:spcPts val="1000"/>
                        </a:spcAft>
                      </a:pPr>
                      <a:r>
                        <a:rPr lang="zh-CN" altLang="en-US" sz="1400" dirty="0">
                          <a:effectLst/>
                          <a:latin typeface="Times New Roman" panose="02020603050405020304" pitchFamily="18" charset="0"/>
                          <a:cs typeface="Times New Roman" panose="02020603050405020304" pitchFamily="18" charset="0"/>
                        </a:rPr>
                        <a:t>楔形前动量分散</a:t>
                      </a:r>
                      <a:endParaRPr lang="zh-CN" altLang="zh-CN" sz="1600" dirty="0">
                        <a:solidFill>
                          <a:srgbClr val="1E2933"/>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68580" marR="68580" marT="0" marB="0" anchor="ctr"/>
                </a:tc>
                <a:tc>
                  <a:txBody>
                    <a:bodyPr/>
                    <a:lstStyle/>
                    <a:p>
                      <a:pPr algn="ctr">
                        <a:lnSpc>
                          <a:spcPct val="120000"/>
                        </a:lnSpc>
                        <a:spcAft>
                          <a:spcPts val="1000"/>
                        </a:spcAft>
                      </a:pPr>
                      <a:r>
                        <a:rPr lang="zh-CN" altLang="en-US" sz="1400" dirty="0">
                          <a:effectLst/>
                          <a:latin typeface="Times New Roman" panose="02020603050405020304" pitchFamily="18" charset="0"/>
                          <a:cs typeface="Times New Roman" panose="02020603050405020304" pitchFamily="18" charset="0"/>
                        </a:rPr>
                        <a:t>楔形后动量分散</a:t>
                      </a:r>
                      <a:endParaRPr lang="zh-CN" altLang="zh-CN" sz="1600" dirty="0">
                        <a:solidFill>
                          <a:srgbClr val="1E2933"/>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68580" marR="68580" marT="0" marB="0" anchor="ctr"/>
                </a:tc>
                <a:tc>
                  <a:txBody>
                    <a:bodyPr/>
                    <a:lstStyle/>
                    <a:p>
                      <a:pPr algn="ctr">
                        <a:lnSpc>
                          <a:spcPct val="120000"/>
                        </a:lnSpc>
                        <a:spcAft>
                          <a:spcPts val="1000"/>
                        </a:spcAft>
                      </a:pPr>
                      <a:r>
                        <a:rPr lang="zh-CN" altLang="en-US" sz="1400" dirty="0">
                          <a:effectLst/>
                        </a:rPr>
                        <a:t>传输效率</a:t>
                      </a:r>
                      <a:endParaRPr lang="zh-CN" sz="1600" dirty="0">
                        <a:solidFill>
                          <a:srgbClr val="1E2933"/>
                        </a:solidFill>
                        <a:effectLst/>
                        <a:latin typeface="Arial" panose="020B0604020202020204" pitchFamily="34" charset="0"/>
                        <a:ea typeface="MS Mincho" panose="02020609040205080304" pitchFamily="49" charset="-128"/>
                        <a:cs typeface="Times New Roman" panose="02020603050405020304" pitchFamily="18" charset="0"/>
                      </a:endParaRPr>
                    </a:p>
                  </a:txBody>
                  <a:tcPr marL="68580" marR="68580" marT="0" marB="0" anchor="ctr"/>
                </a:tc>
                <a:extLst>
                  <a:ext uri="{0D108BD9-81ED-4DB2-BD59-A6C34878D82A}">
                    <a16:rowId xmlns:a16="http://schemas.microsoft.com/office/drawing/2014/main" val="3482934157"/>
                  </a:ext>
                </a:extLst>
              </a:tr>
              <a:tr h="355181">
                <a:tc>
                  <a:txBody>
                    <a:bodyPr/>
                    <a:lstStyle/>
                    <a:p>
                      <a:pPr algn="ctr">
                        <a:lnSpc>
                          <a:spcPct val="120000"/>
                        </a:lnSpc>
                        <a:spcAft>
                          <a:spcPts val="1000"/>
                        </a:spcAft>
                      </a:pPr>
                      <a:r>
                        <a:rPr lang="en-US" sz="1400" dirty="0">
                          <a:solidFill>
                            <a:schemeClr val="tx1"/>
                          </a:solidFill>
                          <a:effectLst/>
                        </a:rPr>
                        <a:t>3.2%</a:t>
                      </a:r>
                      <a:endParaRPr lang="zh-CN" sz="1600" dirty="0">
                        <a:solidFill>
                          <a:schemeClr val="tx1"/>
                        </a:solidFill>
                        <a:effectLst/>
                        <a:latin typeface="Arial" panose="020B0604020202020204" pitchFamily="34" charset="0"/>
                        <a:ea typeface="MS Mincho" panose="02020609040205080304" pitchFamily="49" charset="-128"/>
                        <a:cs typeface="Times New Roman" panose="02020603050405020304" pitchFamily="18" charset="0"/>
                      </a:endParaRPr>
                    </a:p>
                  </a:txBody>
                  <a:tcPr marL="68580" marR="68580" marT="0" marB="0" anchor="ctr">
                    <a:solidFill>
                      <a:srgbClr val="CFD5EA"/>
                    </a:solidFill>
                  </a:tcPr>
                </a:tc>
                <a:tc>
                  <a:txBody>
                    <a:bodyPr/>
                    <a:lstStyle/>
                    <a:p>
                      <a:pPr algn="ctr">
                        <a:lnSpc>
                          <a:spcPct val="120000"/>
                        </a:lnSpc>
                        <a:spcAft>
                          <a:spcPts val="1000"/>
                        </a:spcAft>
                      </a:pPr>
                      <a:r>
                        <a:rPr lang="en-US" sz="1400" dirty="0">
                          <a:effectLst/>
                        </a:rPr>
                        <a:t>0.48%</a:t>
                      </a:r>
                      <a:endParaRPr lang="zh-CN" sz="1600" dirty="0">
                        <a:solidFill>
                          <a:srgbClr val="1E2933"/>
                        </a:solidFill>
                        <a:effectLst/>
                        <a:latin typeface="Arial" panose="020B0604020202020204" pitchFamily="34" charset="0"/>
                        <a:ea typeface="MS Mincho" panose="02020609040205080304" pitchFamily="49" charset="-128"/>
                        <a:cs typeface="Times New Roman" panose="02020603050405020304" pitchFamily="18" charset="0"/>
                      </a:endParaRPr>
                    </a:p>
                  </a:txBody>
                  <a:tcPr marL="68580" marR="68580" marT="0" marB="0" anchor="ctr">
                    <a:solidFill>
                      <a:srgbClr val="CFD5EA"/>
                    </a:solidFill>
                  </a:tcPr>
                </a:tc>
                <a:tc>
                  <a:txBody>
                    <a:bodyPr/>
                    <a:lstStyle/>
                    <a:p>
                      <a:pPr algn="ctr">
                        <a:lnSpc>
                          <a:spcPct val="120000"/>
                        </a:lnSpc>
                        <a:spcAft>
                          <a:spcPts val="1000"/>
                        </a:spcAft>
                      </a:pPr>
                      <a:r>
                        <a:rPr lang="en-US" sz="1400" dirty="0">
                          <a:solidFill>
                            <a:srgbClr val="FF0000"/>
                          </a:solidFill>
                          <a:effectLst/>
                        </a:rPr>
                        <a:t>0.88%</a:t>
                      </a:r>
                      <a:endParaRPr lang="zh-CN" sz="1600" dirty="0">
                        <a:solidFill>
                          <a:srgbClr val="FF0000"/>
                        </a:solidFill>
                        <a:effectLst/>
                        <a:latin typeface="Arial" panose="020B0604020202020204" pitchFamily="34" charset="0"/>
                        <a:ea typeface="MS Mincho" panose="02020609040205080304" pitchFamily="49" charset="-128"/>
                        <a:cs typeface="Times New Roman" panose="02020603050405020304" pitchFamily="18" charset="0"/>
                      </a:endParaRPr>
                    </a:p>
                  </a:txBody>
                  <a:tcPr marL="68580" marR="68580" marT="0" marB="0" anchor="ctr"/>
                </a:tc>
                <a:extLst>
                  <a:ext uri="{0D108BD9-81ED-4DB2-BD59-A6C34878D82A}">
                    <a16:rowId xmlns:a16="http://schemas.microsoft.com/office/drawing/2014/main" val="3231964736"/>
                  </a:ext>
                </a:extLst>
              </a:tr>
            </a:tbl>
          </a:graphicData>
        </a:graphic>
      </p:graphicFrame>
      <p:pic>
        <p:nvPicPr>
          <p:cNvPr id="25" name="图片 24">
            <a:extLst>
              <a:ext uri="{FF2B5EF4-FFF2-40B4-BE49-F238E27FC236}">
                <a16:creationId xmlns:a16="http://schemas.microsoft.com/office/drawing/2014/main" id="{D5778A2E-73DD-47E7-BE18-139A5DADAF92}"/>
              </a:ext>
            </a:extLst>
          </p:cNvPr>
          <p:cNvPicPr>
            <a:picLocks noChangeAspect="1"/>
          </p:cNvPicPr>
          <p:nvPr/>
        </p:nvPicPr>
        <p:blipFill>
          <a:blip r:embed="rId6"/>
          <a:stretch>
            <a:fillRect/>
          </a:stretch>
        </p:blipFill>
        <p:spPr>
          <a:xfrm>
            <a:off x="438911" y="2266792"/>
            <a:ext cx="3013125" cy="1552877"/>
          </a:xfrm>
          <a:prstGeom prst="rect">
            <a:avLst/>
          </a:prstGeom>
        </p:spPr>
      </p:pic>
      <p:pic>
        <p:nvPicPr>
          <p:cNvPr id="35" name="图片 34">
            <a:extLst>
              <a:ext uri="{FF2B5EF4-FFF2-40B4-BE49-F238E27FC236}">
                <a16:creationId xmlns:a16="http://schemas.microsoft.com/office/drawing/2014/main" id="{6B036B0D-5450-4578-A9B7-883CE2BFC34A}"/>
              </a:ext>
            </a:extLst>
          </p:cNvPr>
          <p:cNvPicPr>
            <a:picLocks noChangeAspect="1"/>
          </p:cNvPicPr>
          <p:nvPr/>
        </p:nvPicPr>
        <p:blipFill rotWithShape="1">
          <a:blip r:embed="rId7"/>
          <a:srcRect l="1077"/>
          <a:stretch/>
        </p:blipFill>
        <p:spPr>
          <a:xfrm>
            <a:off x="4073794" y="3655930"/>
            <a:ext cx="3656959" cy="2046288"/>
          </a:xfrm>
          <a:prstGeom prst="rect">
            <a:avLst/>
          </a:prstGeom>
        </p:spPr>
      </p:pic>
      <p:pic>
        <p:nvPicPr>
          <p:cNvPr id="13" name="图片 12">
            <a:extLst>
              <a:ext uri="{FF2B5EF4-FFF2-40B4-BE49-F238E27FC236}">
                <a16:creationId xmlns:a16="http://schemas.microsoft.com/office/drawing/2014/main" id="{71756174-0F47-43A5-B126-2F25DC288829}"/>
              </a:ext>
            </a:extLst>
          </p:cNvPr>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14153" y="3697345"/>
            <a:ext cx="3338686" cy="2035763"/>
          </a:xfrm>
          <a:prstGeom prst="rect">
            <a:avLst/>
          </a:prstGeom>
          <a:noFill/>
          <a:ln>
            <a:noFill/>
          </a:ln>
        </p:spPr>
      </p:pic>
      <p:sp>
        <p:nvSpPr>
          <p:cNvPr id="18" name="灯片编号占位符 2">
            <a:extLst>
              <a:ext uri="{FF2B5EF4-FFF2-40B4-BE49-F238E27FC236}">
                <a16:creationId xmlns:a16="http://schemas.microsoft.com/office/drawing/2014/main" id="{E72C8775-3388-4EBA-BFA9-626EADD23F07}"/>
              </a:ext>
            </a:extLst>
          </p:cNvPr>
          <p:cNvSpPr>
            <a:spLocks noGrp="1"/>
          </p:cNvSpPr>
          <p:nvPr>
            <p:ph type="sldNum" sz="quarter" idx="12"/>
          </p:nvPr>
        </p:nvSpPr>
        <p:spPr>
          <a:xfrm>
            <a:off x="9492000" y="6541200"/>
            <a:ext cx="2700000" cy="316800"/>
          </a:xfrm>
        </p:spPr>
        <p:txBody>
          <a:bodyPr>
            <a:normAutofit/>
          </a:bodyPr>
          <a:lstStyle/>
          <a:p>
            <a:fld id="{49AE70B2-8BF9-45C0-BB95-33D1B9D3A854}" type="slidenum">
              <a:rPr lang="zh-CN" altLang="en-US" smtClean="0"/>
              <a:pPr/>
              <a:t>11</a:t>
            </a:fld>
            <a:endParaRPr lang="zh-CN" altLang="en-US" dirty="0"/>
          </a:p>
        </p:txBody>
      </p:sp>
      <p:sp>
        <p:nvSpPr>
          <p:cNvPr id="2" name="文本框 1">
            <a:extLst>
              <a:ext uri="{FF2B5EF4-FFF2-40B4-BE49-F238E27FC236}">
                <a16:creationId xmlns:a16="http://schemas.microsoft.com/office/drawing/2014/main" id="{1930E455-336E-4CF8-9519-CC902F312E29}"/>
              </a:ext>
            </a:extLst>
          </p:cNvPr>
          <p:cNvSpPr txBox="1"/>
          <p:nvPr/>
        </p:nvSpPr>
        <p:spPr>
          <a:xfrm>
            <a:off x="1563395" y="3160655"/>
            <a:ext cx="1375954" cy="369332"/>
          </a:xfrm>
          <a:prstGeom prst="rect">
            <a:avLst/>
          </a:prstGeom>
          <a:noFill/>
        </p:spPr>
        <p:txBody>
          <a:bodyPr wrap="square" rtlCol="0">
            <a:spAutoFit/>
          </a:bodyPr>
          <a:lstStyle/>
          <a:p>
            <a:r>
              <a:rPr lang="en-US" altLang="zh-CN" dirty="0"/>
              <a:t>60°</a:t>
            </a:r>
            <a:r>
              <a:rPr lang="zh-CN" altLang="en-US" dirty="0"/>
              <a:t>弯铁</a:t>
            </a:r>
          </a:p>
        </p:txBody>
      </p:sp>
      <p:sp>
        <p:nvSpPr>
          <p:cNvPr id="19" name="文本框 18">
            <a:extLst>
              <a:ext uri="{FF2B5EF4-FFF2-40B4-BE49-F238E27FC236}">
                <a16:creationId xmlns:a16="http://schemas.microsoft.com/office/drawing/2014/main" id="{79A4F732-0E11-4719-96C7-71D3A989D68A}"/>
              </a:ext>
            </a:extLst>
          </p:cNvPr>
          <p:cNvSpPr txBox="1"/>
          <p:nvPr/>
        </p:nvSpPr>
        <p:spPr>
          <a:xfrm>
            <a:off x="5617764" y="3154998"/>
            <a:ext cx="1375954" cy="369332"/>
          </a:xfrm>
          <a:prstGeom prst="rect">
            <a:avLst/>
          </a:prstGeom>
          <a:noFill/>
        </p:spPr>
        <p:txBody>
          <a:bodyPr wrap="square" rtlCol="0">
            <a:spAutoFit/>
          </a:bodyPr>
          <a:lstStyle/>
          <a:p>
            <a:r>
              <a:rPr lang="en-US" altLang="zh-CN" dirty="0"/>
              <a:t>20°</a:t>
            </a:r>
            <a:r>
              <a:rPr lang="zh-CN" altLang="en-US" dirty="0"/>
              <a:t>弯铁</a:t>
            </a:r>
          </a:p>
        </p:txBody>
      </p:sp>
    </p:spTree>
    <p:extLst>
      <p:ext uri="{BB962C8B-B14F-4D97-AF65-F5344CB8AC3E}">
        <p14:creationId xmlns:p14="http://schemas.microsoft.com/office/powerpoint/2010/main" val="37062004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F652EC-868F-C35A-EB91-3DB9E58D6853}"/>
            </a:ext>
          </a:extLst>
        </p:cNvPr>
        <p:cNvGrpSpPr/>
        <p:nvPr/>
      </p:nvGrpSpPr>
      <p:grpSpPr>
        <a:xfrm>
          <a:off x="0" y="0"/>
          <a:ext cx="0" cy="0"/>
          <a:chOff x="0" y="0"/>
          <a:chExt cx="0" cy="0"/>
        </a:xfrm>
      </p:grpSpPr>
      <p:pic>
        <p:nvPicPr>
          <p:cNvPr id="16" name="Picture 5">
            <a:extLst>
              <a:ext uri="{FF2B5EF4-FFF2-40B4-BE49-F238E27FC236}">
                <a16:creationId xmlns:a16="http://schemas.microsoft.com/office/drawing/2014/main" id="{76B78297-8D67-41EF-9651-8F5C8ED48AA3}"/>
              </a:ext>
            </a:extLst>
          </p:cNvPr>
          <p:cNvPicPr/>
          <p:nvPr/>
        </p:nvPicPr>
        <p:blipFill>
          <a:blip r:embed="rId3"/>
          <a:stretch>
            <a:fillRect/>
          </a:stretch>
        </p:blipFill>
        <p:spPr>
          <a:xfrm>
            <a:off x="310055" y="4173832"/>
            <a:ext cx="5755982" cy="2367368"/>
          </a:xfrm>
          <a:prstGeom prst="rect">
            <a:avLst/>
          </a:prstGeom>
        </p:spPr>
      </p:pic>
      <p:pic>
        <p:nvPicPr>
          <p:cNvPr id="2097160" name="图片 1">
            <a:extLst>
              <a:ext uri="{FF2B5EF4-FFF2-40B4-BE49-F238E27FC236}">
                <a16:creationId xmlns:a16="http://schemas.microsoft.com/office/drawing/2014/main" id="{E1B6F16B-09E2-B25E-C934-C2D0475E50BB}"/>
              </a:ext>
            </a:extLst>
          </p:cNvPr>
          <p:cNvPicPr>
            <a:picLocks noChangeAspect="1"/>
          </p:cNvPicPr>
          <p:nvPr/>
        </p:nvPicPr>
        <p:blipFill>
          <a:blip r:embed="rId4" cstate="print"/>
          <a:stretch>
            <a:fillRect/>
          </a:stretch>
        </p:blipFill>
        <p:spPr>
          <a:xfrm>
            <a:off x="10044112" y="66375"/>
            <a:ext cx="2060209" cy="696463"/>
          </a:xfrm>
          <a:prstGeom prst="rect">
            <a:avLst/>
          </a:prstGeom>
        </p:spPr>
      </p:pic>
      <p:grpSp>
        <p:nvGrpSpPr>
          <p:cNvPr id="40" name="组合 2">
            <a:extLst>
              <a:ext uri="{FF2B5EF4-FFF2-40B4-BE49-F238E27FC236}">
                <a16:creationId xmlns:a16="http://schemas.microsoft.com/office/drawing/2014/main" id="{C34F2B9E-3ED1-4578-6532-3F1435669C11}"/>
              </a:ext>
            </a:extLst>
          </p:cNvPr>
          <p:cNvGrpSpPr/>
          <p:nvPr/>
        </p:nvGrpSpPr>
        <p:grpSpPr>
          <a:xfrm flipH="1">
            <a:off x="0" y="168737"/>
            <a:ext cx="620110" cy="953739"/>
            <a:chOff x="3054828" y="607481"/>
            <a:chExt cx="474380" cy="1417783"/>
          </a:xfrm>
          <a:gradFill flip="none" rotWithShape="1">
            <a:gsLst>
              <a:gs pos="5000">
                <a:schemeClr val="accent5">
                  <a:lumMod val="75000"/>
                </a:schemeClr>
              </a:gs>
              <a:gs pos="56000">
                <a:schemeClr val="accent5">
                  <a:lumMod val="40000"/>
                  <a:lumOff val="60000"/>
                </a:schemeClr>
              </a:gs>
              <a:gs pos="80000">
                <a:schemeClr val="accent5">
                  <a:lumMod val="20000"/>
                  <a:lumOff val="80000"/>
                </a:schemeClr>
              </a:gs>
              <a:gs pos="100000">
                <a:schemeClr val="accent1">
                  <a:lumMod val="40000"/>
                  <a:lumOff val="60000"/>
                </a:schemeClr>
              </a:gs>
            </a:gsLst>
            <a:lin ang="2700000" scaled="1"/>
          </a:gradFill>
        </p:grpSpPr>
        <p:sp>
          <p:nvSpPr>
            <p:cNvPr id="1048620" name="平行四边形 4">
              <a:extLst>
                <a:ext uri="{FF2B5EF4-FFF2-40B4-BE49-F238E27FC236}">
                  <a16:creationId xmlns:a16="http://schemas.microsoft.com/office/drawing/2014/main" id="{89280AF1-1080-2F12-C043-592E9BFD890B}"/>
                </a:ext>
              </a:extLst>
            </p:cNvPr>
            <p:cNvSpPr/>
            <p:nvPr/>
          </p:nvSpPr>
          <p:spPr>
            <a:xfrm rot="5400000" flipH="1" flipV="1">
              <a:off x="2843643" y="1339700"/>
              <a:ext cx="896749" cy="474380"/>
            </a:xfrm>
            <a:custGeom>
              <a:avLst/>
              <a:gdLst>
                <a:gd name="connsiteX0" fmla="*/ 0 w 1515534"/>
                <a:gd name="connsiteY0" fmla="*/ 1540933 h 1540933"/>
                <a:gd name="connsiteX1" fmla="*/ 802218 w 1515534"/>
                <a:gd name="connsiteY1" fmla="*/ 0 h 1540933"/>
                <a:gd name="connsiteX2" fmla="*/ 1515534 w 1515534"/>
                <a:gd name="connsiteY2" fmla="*/ 0 h 1540933"/>
                <a:gd name="connsiteX3" fmla="*/ 713316 w 1515534"/>
                <a:gd name="connsiteY3" fmla="*/ 1540933 h 1540933"/>
                <a:gd name="connsiteX4" fmla="*/ 0 w 1515534"/>
                <a:gd name="connsiteY4" fmla="*/ 1540933 h 1540933"/>
                <a:gd name="connsiteX0" fmla="*/ 0 w 1515534"/>
                <a:gd name="connsiteY0" fmla="*/ 1540933 h 1540936"/>
                <a:gd name="connsiteX1" fmla="*/ 802218 w 1515534"/>
                <a:gd name="connsiteY1" fmla="*/ 0 h 1540936"/>
                <a:gd name="connsiteX2" fmla="*/ 1515534 w 1515534"/>
                <a:gd name="connsiteY2" fmla="*/ 0 h 1540936"/>
                <a:gd name="connsiteX3" fmla="*/ 823386 w 1515534"/>
                <a:gd name="connsiteY3" fmla="*/ 1540936 h 1540936"/>
                <a:gd name="connsiteX4" fmla="*/ 0 w 1515534"/>
                <a:gd name="connsiteY4" fmla="*/ 1540933 h 1540936"/>
                <a:gd name="connsiteX0" fmla="*/ 0 w 1794934"/>
                <a:gd name="connsiteY0" fmla="*/ 1540933 h 1540936"/>
                <a:gd name="connsiteX1" fmla="*/ 802218 w 1794934"/>
                <a:gd name="connsiteY1" fmla="*/ 0 h 1540936"/>
                <a:gd name="connsiteX2" fmla="*/ 1794934 w 1794934"/>
                <a:gd name="connsiteY2" fmla="*/ 609600 h 1540936"/>
                <a:gd name="connsiteX3" fmla="*/ 823386 w 1794934"/>
                <a:gd name="connsiteY3" fmla="*/ 1540936 h 1540936"/>
                <a:gd name="connsiteX4" fmla="*/ 0 w 1794934"/>
                <a:gd name="connsiteY4" fmla="*/ 1540933 h 1540936"/>
                <a:gd name="connsiteX0" fmla="*/ 0 w 1794934"/>
                <a:gd name="connsiteY0" fmla="*/ 931333 h 931336"/>
                <a:gd name="connsiteX1" fmla="*/ 785284 w 1794934"/>
                <a:gd name="connsiteY1" fmla="*/ 42333 h 931336"/>
                <a:gd name="connsiteX2" fmla="*/ 1794934 w 1794934"/>
                <a:gd name="connsiteY2" fmla="*/ 0 h 931336"/>
                <a:gd name="connsiteX3" fmla="*/ 823386 w 1794934"/>
                <a:gd name="connsiteY3" fmla="*/ 931336 h 931336"/>
                <a:gd name="connsiteX4" fmla="*/ 0 w 1794934"/>
                <a:gd name="connsiteY4" fmla="*/ 931333 h 931336"/>
                <a:gd name="connsiteX0" fmla="*/ 0 w 1794934"/>
                <a:gd name="connsiteY0" fmla="*/ 931333 h 931336"/>
                <a:gd name="connsiteX1" fmla="*/ 912284 w 1794934"/>
                <a:gd name="connsiteY1" fmla="*/ 16933 h 931336"/>
                <a:gd name="connsiteX2" fmla="*/ 1794934 w 1794934"/>
                <a:gd name="connsiteY2" fmla="*/ 0 h 931336"/>
                <a:gd name="connsiteX3" fmla="*/ 823386 w 1794934"/>
                <a:gd name="connsiteY3" fmla="*/ 931336 h 931336"/>
                <a:gd name="connsiteX4" fmla="*/ 0 w 1794934"/>
                <a:gd name="connsiteY4" fmla="*/ 931333 h 931336"/>
                <a:gd name="connsiteX0" fmla="*/ 0 w 1778000"/>
                <a:gd name="connsiteY0" fmla="*/ 931333 h 931336"/>
                <a:gd name="connsiteX1" fmla="*/ 895350 w 1778000"/>
                <a:gd name="connsiteY1" fmla="*/ 16933 h 931336"/>
                <a:gd name="connsiteX2" fmla="*/ 1778000 w 1778000"/>
                <a:gd name="connsiteY2" fmla="*/ 0 h 931336"/>
                <a:gd name="connsiteX3" fmla="*/ 806452 w 1778000"/>
                <a:gd name="connsiteY3" fmla="*/ 931336 h 931336"/>
                <a:gd name="connsiteX4" fmla="*/ 0 w 1778000"/>
                <a:gd name="connsiteY4" fmla="*/ 931333 h 931336"/>
                <a:gd name="connsiteX0" fmla="*/ 0 w 1778000"/>
                <a:gd name="connsiteY0" fmla="*/ 905933 h 931336"/>
                <a:gd name="connsiteX1" fmla="*/ 895350 w 1778000"/>
                <a:gd name="connsiteY1" fmla="*/ 16933 h 931336"/>
                <a:gd name="connsiteX2" fmla="*/ 1778000 w 1778000"/>
                <a:gd name="connsiteY2" fmla="*/ 0 h 931336"/>
                <a:gd name="connsiteX3" fmla="*/ 806452 w 1778000"/>
                <a:gd name="connsiteY3" fmla="*/ 931336 h 931336"/>
                <a:gd name="connsiteX4" fmla="*/ 0 w 1778000"/>
                <a:gd name="connsiteY4" fmla="*/ 905933 h 931336"/>
                <a:gd name="connsiteX0" fmla="*/ 0 w 1778000"/>
                <a:gd name="connsiteY0" fmla="*/ 905933 h 931336"/>
                <a:gd name="connsiteX1" fmla="*/ 895350 w 1778000"/>
                <a:gd name="connsiteY1" fmla="*/ 8466 h 931336"/>
                <a:gd name="connsiteX2" fmla="*/ 1778000 w 1778000"/>
                <a:gd name="connsiteY2" fmla="*/ 0 h 931336"/>
                <a:gd name="connsiteX3" fmla="*/ 806452 w 1778000"/>
                <a:gd name="connsiteY3" fmla="*/ 931336 h 931336"/>
                <a:gd name="connsiteX4" fmla="*/ 0 w 1778000"/>
                <a:gd name="connsiteY4" fmla="*/ 905933 h 931336"/>
                <a:gd name="connsiteX0" fmla="*/ 0 w 1778000"/>
                <a:gd name="connsiteY0" fmla="*/ 905933 h 931336"/>
                <a:gd name="connsiteX1" fmla="*/ 895350 w 1778000"/>
                <a:gd name="connsiteY1" fmla="*/ 8466 h 931336"/>
                <a:gd name="connsiteX2" fmla="*/ 1778000 w 1778000"/>
                <a:gd name="connsiteY2" fmla="*/ 0 h 931336"/>
                <a:gd name="connsiteX3" fmla="*/ 814919 w 1778000"/>
                <a:gd name="connsiteY3" fmla="*/ 931336 h 931336"/>
                <a:gd name="connsiteX4" fmla="*/ 0 w 1778000"/>
                <a:gd name="connsiteY4" fmla="*/ 905933 h 931336"/>
                <a:gd name="connsiteX0" fmla="*/ 0 w 1778000"/>
                <a:gd name="connsiteY0" fmla="*/ 931333 h 931336"/>
                <a:gd name="connsiteX1" fmla="*/ 895350 w 1778000"/>
                <a:gd name="connsiteY1" fmla="*/ 8466 h 931336"/>
                <a:gd name="connsiteX2" fmla="*/ 1778000 w 1778000"/>
                <a:gd name="connsiteY2" fmla="*/ 0 h 931336"/>
                <a:gd name="connsiteX3" fmla="*/ 814919 w 1778000"/>
                <a:gd name="connsiteY3" fmla="*/ 931336 h 931336"/>
                <a:gd name="connsiteX4" fmla="*/ 0 w 1778000"/>
                <a:gd name="connsiteY4" fmla="*/ 931333 h 931336"/>
                <a:gd name="connsiteX0" fmla="*/ 0 w 1778000"/>
                <a:gd name="connsiteY0" fmla="*/ 931333 h 931336"/>
                <a:gd name="connsiteX1" fmla="*/ 895350 w 1778000"/>
                <a:gd name="connsiteY1" fmla="*/ 8466 h 931336"/>
                <a:gd name="connsiteX2" fmla="*/ 1778000 w 1778000"/>
                <a:gd name="connsiteY2" fmla="*/ 0 h 931336"/>
                <a:gd name="connsiteX3" fmla="*/ 814919 w 1778000"/>
                <a:gd name="connsiteY3" fmla="*/ 931336 h 931336"/>
                <a:gd name="connsiteX4" fmla="*/ 0 w 1778000"/>
                <a:gd name="connsiteY4" fmla="*/ 931333 h 931336"/>
                <a:gd name="connsiteX0" fmla="*/ 0 w 1778000"/>
                <a:gd name="connsiteY0" fmla="*/ 932309 h 932312"/>
                <a:gd name="connsiteX1" fmla="*/ 914403 w 1778000"/>
                <a:gd name="connsiteY1" fmla="*/ 0 h 932312"/>
                <a:gd name="connsiteX2" fmla="*/ 1778000 w 1778000"/>
                <a:gd name="connsiteY2" fmla="*/ 976 h 932312"/>
                <a:gd name="connsiteX3" fmla="*/ 814919 w 1778000"/>
                <a:gd name="connsiteY3" fmla="*/ 932312 h 932312"/>
                <a:gd name="connsiteX4" fmla="*/ 0 w 1778000"/>
                <a:gd name="connsiteY4" fmla="*/ 932309 h 9323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8000" h="932312">
                  <a:moveTo>
                    <a:pt x="0" y="932309"/>
                  </a:moveTo>
                  <a:cubicBezTo>
                    <a:pt x="298450" y="616221"/>
                    <a:pt x="615953" y="307622"/>
                    <a:pt x="914403" y="0"/>
                  </a:cubicBezTo>
                  <a:lnTo>
                    <a:pt x="1778000" y="976"/>
                  </a:lnTo>
                  <a:lnTo>
                    <a:pt x="814919" y="932312"/>
                  </a:lnTo>
                  <a:lnTo>
                    <a:pt x="0" y="932309"/>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Times New Roman" panose="02020603050405020304" pitchFamily="18" charset="0"/>
                <a:cs typeface="Times New Roman" panose="02020603050405020304" pitchFamily="18" charset="0"/>
              </a:endParaRPr>
            </a:p>
          </p:txBody>
        </p:sp>
        <p:sp>
          <p:nvSpPr>
            <p:cNvPr id="1048621" name="平行四边形 4">
              <a:extLst>
                <a:ext uri="{FF2B5EF4-FFF2-40B4-BE49-F238E27FC236}">
                  <a16:creationId xmlns:a16="http://schemas.microsoft.com/office/drawing/2014/main" id="{8E055535-F94A-0237-2DB5-86E69A0683FC}"/>
                </a:ext>
              </a:extLst>
            </p:cNvPr>
            <p:cNvSpPr/>
            <p:nvPr/>
          </p:nvSpPr>
          <p:spPr>
            <a:xfrm rot="16200000" flipV="1">
              <a:off x="2811287" y="851023"/>
              <a:ext cx="960966" cy="473881"/>
            </a:xfrm>
            <a:custGeom>
              <a:avLst/>
              <a:gdLst>
                <a:gd name="connsiteX0" fmla="*/ 0 w 1515534"/>
                <a:gd name="connsiteY0" fmla="*/ 1540933 h 1540933"/>
                <a:gd name="connsiteX1" fmla="*/ 802218 w 1515534"/>
                <a:gd name="connsiteY1" fmla="*/ 0 h 1540933"/>
                <a:gd name="connsiteX2" fmla="*/ 1515534 w 1515534"/>
                <a:gd name="connsiteY2" fmla="*/ 0 h 1540933"/>
                <a:gd name="connsiteX3" fmla="*/ 713316 w 1515534"/>
                <a:gd name="connsiteY3" fmla="*/ 1540933 h 1540933"/>
                <a:gd name="connsiteX4" fmla="*/ 0 w 1515534"/>
                <a:gd name="connsiteY4" fmla="*/ 1540933 h 1540933"/>
                <a:gd name="connsiteX0" fmla="*/ 0 w 1515534"/>
                <a:gd name="connsiteY0" fmla="*/ 1540933 h 1540936"/>
                <a:gd name="connsiteX1" fmla="*/ 802218 w 1515534"/>
                <a:gd name="connsiteY1" fmla="*/ 0 h 1540936"/>
                <a:gd name="connsiteX2" fmla="*/ 1515534 w 1515534"/>
                <a:gd name="connsiteY2" fmla="*/ 0 h 1540936"/>
                <a:gd name="connsiteX3" fmla="*/ 823386 w 1515534"/>
                <a:gd name="connsiteY3" fmla="*/ 1540936 h 1540936"/>
                <a:gd name="connsiteX4" fmla="*/ 0 w 1515534"/>
                <a:gd name="connsiteY4" fmla="*/ 1540933 h 1540936"/>
                <a:gd name="connsiteX0" fmla="*/ 0 w 1794934"/>
                <a:gd name="connsiteY0" fmla="*/ 1540933 h 1540936"/>
                <a:gd name="connsiteX1" fmla="*/ 802218 w 1794934"/>
                <a:gd name="connsiteY1" fmla="*/ 0 h 1540936"/>
                <a:gd name="connsiteX2" fmla="*/ 1794934 w 1794934"/>
                <a:gd name="connsiteY2" fmla="*/ 609600 h 1540936"/>
                <a:gd name="connsiteX3" fmla="*/ 823386 w 1794934"/>
                <a:gd name="connsiteY3" fmla="*/ 1540936 h 1540936"/>
                <a:gd name="connsiteX4" fmla="*/ 0 w 1794934"/>
                <a:gd name="connsiteY4" fmla="*/ 1540933 h 1540936"/>
                <a:gd name="connsiteX0" fmla="*/ 0 w 1794934"/>
                <a:gd name="connsiteY0" fmla="*/ 931333 h 931336"/>
                <a:gd name="connsiteX1" fmla="*/ 785284 w 1794934"/>
                <a:gd name="connsiteY1" fmla="*/ 42333 h 931336"/>
                <a:gd name="connsiteX2" fmla="*/ 1794934 w 1794934"/>
                <a:gd name="connsiteY2" fmla="*/ 0 h 931336"/>
                <a:gd name="connsiteX3" fmla="*/ 823386 w 1794934"/>
                <a:gd name="connsiteY3" fmla="*/ 931336 h 931336"/>
                <a:gd name="connsiteX4" fmla="*/ 0 w 1794934"/>
                <a:gd name="connsiteY4" fmla="*/ 931333 h 931336"/>
                <a:gd name="connsiteX0" fmla="*/ 0 w 1794934"/>
                <a:gd name="connsiteY0" fmla="*/ 931333 h 931336"/>
                <a:gd name="connsiteX1" fmla="*/ 912284 w 1794934"/>
                <a:gd name="connsiteY1" fmla="*/ 16933 h 931336"/>
                <a:gd name="connsiteX2" fmla="*/ 1794934 w 1794934"/>
                <a:gd name="connsiteY2" fmla="*/ 0 h 931336"/>
                <a:gd name="connsiteX3" fmla="*/ 823386 w 1794934"/>
                <a:gd name="connsiteY3" fmla="*/ 931336 h 931336"/>
                <a:gd name="connsiteX4" fmla="*/ 0 w 1794934"/>
                <a:gd name="connsiteY4" fmla="*/ 931333 h 931336"/>
                <a:gd name="connsiteX0" fmla="*/ 0 w 1778000"/>
                <a:gd name="connsiteY0" fmla="*/ 931333 h 931336"/>
                <a:gd name="connsiteX1" fmla="*/ 895350 w 1778000"/>
                <a:gd name="connsiteY1" fmla="*/ 16933 h 931336"/>
                <a:gd name="connsiteX2" fmla="*/ 1778000 w 1778000"/>
                <a:gd name="connsiteY2" fmla="*/ 0 h 931336"/>
                <a:gd name="connsiteX3" fmla="*/ 806452 w 1778000"/>
                <a:gd name="connsiteY3" fmla="*/ 931336 h 931336"/>
                <a:gd name="connsiteX4" fmla="*/ 0 w 1778000"/>
                <a:gd name="connsiteY4" fmla="*/ 931333 h 931336"/>
                <a:gd name="connsiteX0" fmla="*/ 0 w 1778000"/>
                <a:gd name="connsiteY0" fmla="*/ 905933 h 931336"/>
                <a:gd name="connsiteX1" fmla="*/ 895350 w 1778000"/>
                <a:gd name="connsiteY1" fmla="*/ 16933 h 931336"/>
                <a:gd name="connsiteX2" fmla="*/ 1778000 w 1778000"/>
                <a:gd name="connsiteY2" fmla="*/ 0 h 931336"/>
                <a:gd name="connsiteX3" fmla="*/ 806452 w 1778000"/>
                <a:gd name="connsiteY3" fmla="*/ 931336 h 931336"/>
                <a:gd name="connsiteX4" fmla="*/ 0 w 1778000"/>
                <a:gd name="connsiteY4" fmla="*/ 905933 h 931336"/>
                <a:gd name="connsiteX0" fmla="*/ 0 w 1778000"/>
                <a:gd name="connsiteY0" fmla="*/ 905933 h 931336"/>
                <a:gd name="connsiteX1" fmla="*/ 895350 w 1778000"/>
                <a:gd name="connsiteY1" fmla="*/ 8466 h 931336"/>
                <a:gd name="connsiteX2" fmla="*/ 1778000 w 1778000"/>
                <a:gd name="connsiteY2" fmla="*/ 0 h 931336"/>
                <a:gd name="connsiteX3" fmla="*/ 806452 w 1778000"/>
                <a:gd name="connsiteY3" fmla="*/ 931336 h 931336"/>
                <a:gd name="connsiteX4" fmla="*/ 0 w 1778000"/>
                <a:gd name="connsiteY4" fmla="*/ 905933 h 931336"/>
                <a:gd name="connsiteX0" fmla="*/ 0 w 1778000"/>
                <a:gd name="connsiteY0" fmla="*/ 905933 h 931336"/>
                <a:gd name="connsiteX1" fmla="*/ 895350 w 1778000"/>
                <a:gd name="connsiteY1" fmla="*/ 8466 h 931336"/>
                <a:gd name="connsiteX2" fmla="*/ 1778000 w 1778000"/>
                <a:gd name="connsiteY2" fmla="*/ 0 h 931336"/>
                <a:gd name="connsiteX3" fmla="*/ 814919 w 1778000"/>
                <a:gd name="connsiteY3" fmla="*/ 931336 h 931336"/>
                <a:gd name="connsiteX4" fmla="*/ 0 w 1778000"/>
                <a:gd name="connsiteY4" fmla="*/ 905933 h 931336"/>
                <a:gd name="connsiteX0" fmla="*/ 0 w 1778000"/>
                <a:gd name="connsiteY0" fmla="*/ 931333 h 931336"/>
                <a:gd name="connsiteX1" fmla="*/ 895350 w 1778000"/>
                <a:gd name="connsiteY1" fmla="*/ 8466 h 931336"/>
                <a:gd name="connsiteX2" fmla="*/ 1778000 w 1778000"/>
                <a:gd name="connsiteY2" fmla="*/ 0 h 931336"/>
                <a:gd name="connsiteX3" fmla="*/ 814919 w 1778000"/>
                <a:gd name="connsiteY3" fmla="*/ 931336 h 931336"/>
                <a:gd name="connsiteX4" fmla="*/ 0 w 1778000"/>
                <a:gd name="connsiteY4" fmla="*/ 931333 h 931336"/>
                <a:gd name="connsiteX0" fmla="*/ 0 w 1778000"/>
                <a:gd name="connsiteY0" fmla="*/ 931333 h 931336"/>
                <a:gd name="connsiteX1" fmla="*/ 895350 w 1778000"/>
                <a:gd name="connsiteY1" fmla="*/ 8466 h 931336"/>
                <a:gd name="connsiteX2" fmla="*/ 1778000 w 1778000"/>
                <a:gd name="connsiteY2" fmla="*/ 0 h 931336"/>
                <a:gd name="connsiteX3" fmla="*/ 814919 w 1778000"/>
                <a:gd name="connsiteY3" fmla="*/ 931336 h 931336"/>
                <a:gd name="connsiteX4" fmla="*/ 0 w 1778000"/>
                <a:gd name="connsiteY4" fmla="*/ 931333 h 9313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8000" h="931336">
                  <a:moveTo>
                    <a:pt x="0" y="931333"/>
                  </a:moveTo>
                  <a:cubicBezTo>
                    <a:pt x="298450" y="615245"/>
                    <a:pt x="596900" y="316088"/>
                    <a:pt x="895350" y="8466"/>
                  </a:cubicBezTo>
                  <a:lnTo>
                    <a:pt x="1778000" y="0"/>
                  </a:lnTo>
                  <a:lnTo>
                    <a:pt x="814919" y="931336"/>
                  </a:lnTo>
                  <a:lnTo>
                    <a:pt x="0" y="931333"/>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grpSp>
      <p:cxnSp>
        <p:nvCxnSpPr>
          <p:cNvPr id="3145732" name="直接连接符 7">
            <a:extLst>
              <a:ext uri="{FF2B5EF4-FFF2-40B4-BE49-F238E27FC236}">
                <a16:creationId xmlns:a16="http://schemas.microsoft.com/office/drawing/2014/main" id="{8D763495-322D-55DE-CA1A-7E27B4E1B309}"/>
              </a:ext>
            </a:extLst>
          </p:cNvPr>
          <p:cNvCxnSpPr>
            <a:cxnSpLocks/>
          </p:cNvCxnSpPr>
          <p:nvPr/>
        </p:nvCxnSpPr>
        <p:spPr>
          <a:xfrm>
            <a:off x="620110" y="807291"/>
            <a:ext cx="11371262" cy="0"/>
          </a:xfrm>
          <a:prstGeom prst="line">
            <a:avLst/>
          </a:prstGeom>
          <a:ln>
            <a:solidFill>
              <a:srgbClr val="5B7899"/>
            </a:solidFill>
          </a:ln>
        </p:spPr>
        <p:style>
          <a:lnRef idx="3">
            <a:schemeClr val="accent1"/>
          </a:lnRef>
          <a:fillRef idx="0">
            <a:schemeClr val="accent1"/>
          </a:fillRef>
          <a:effectRef idx="2">
            <a:schemeClr val="accent1"/>
          </a:effectRef>
          <a:fontRef idx="minor">
            <a:schemeClr val="tx1"/>
          </a:fontRef>
        </p:style>
      </p:cxnSp>
      <p:sp>
        <p:nvSpPr>
          <p:cNvPr id="10" name="矩形 9">
            <a:extLst>
              <a:ext uri="{FF2B5EF4-FFF2-40B4-BE49-F238E27FC236}">
                <a16:creationId xmlns:a16="http://schemas.microsoft.com/office/drawing/2014/main" id="{76F90E2F-7680-4D72-8BC2-96B8C19F2639}"/>
              </a:ext>
            </a:extLst>
          </p:cNvPr>
          <p:cNvSpPr/>
          <p:nvPr/>
        </p:nvSpPr>
        <p:spPr>
          <a:xfrm>
            <a:off x="620108" y="231140"/>
            <a:ext cx="9176366" cy="584775"/>
          </a:xfrm>
          <a:prstGeom prst="rect">
            <a:avLst/>
          </a:prstGeom>
        </p:spPr>
        <p:txBody>
          <a:bodyPr wrap="square">
            <a:spAutoFit/>
          </a:bodyPr>
          <a:lstStyle/>
          <a:p>
            <a:r>
              <a:rPr lang="en-US" altLang="zh-CN" sz="3200" b="1" spc="300" dirty="0">
                <a:latin typeface="微软雅黑" panose="020B0503020204020204" charset="-122"/>
                <a:ea typeface="微软雅黑" panose="020B0503020204020204" charset="-122"/>
              </a:rPr>
              <a:t>2.3 </a:t>
            </a:r>
            <a:r>
              <a:rPr lang="zh-CN" altLang="en-US" sz="3200" b="1" spc="300" dirty="0">
                <a:latin typeface="微软雅黑" panose="020B0503020204020204" charset="-122"/>
                <a:ea typeface="微软雅黑" panose="020B0503020204020204" charset="-122"/>
              </a:rPr>
              <a:t>结果分析</a:t>
            </a:r>
          </a:p>
        </p:txBody>
      </p:sp>
      <p:pic>
        <p:nvPicPr>
          <p:cNvPr id="17" name="图片 16">
            <a:extLst>
              <a:ext uri="{FF2B5EF4-FFF2-40B4-BE49-F238E27FC236}">
                <a16:creationId xmlns:a16="http://schemas.microsoft.com/office/drawing/2014/main" id="{B984F685-FE00-4A6D-8C40-206F9E3AB77C}"/>
              </a:ext>
            </a:extLst>
          </p:cNvPr>
          <p:cNvPicPr/>
          <p:nvPr/>
        </p:nvPicPr>
        <p:blipFill>
          <a:blip r:embed="rId5"/>
          <a:stretch>
            <a:fillRect/>
          </a:stretch>
        </p:blipFill>
        <p:spPr>
          <a:xfrm>
            <a:off x="282447" y="910187"/>
            <a:ext cx="3375154" cy="3023860"/>
          </a:xfrm>
          <a:prstGeom prst="rect">
            <a:avLst/>
          </a:prstGeom>
        </p:spPr>
      </p:pic>
      <p:sp>
        <p:nvSpPr>
          <p:cNvPr id="19" name="文本框 18">
            <a:extLst>
              <a:ext uri="{FF2B5EF4-FFF2-40B4-BE49-F238E27FC236}">
                <a16:creationId xmlns:a16="http://schemas.microsoft.com/office/drawing/2014/main" id="{0186A366-24A6-476A-B257-CC8FF8815B73}"/>
              </a:ext>
            </a:extLst>
          </p:cNvPr>
          <p:cNvSpPr txBox="1"/>
          <p:nvPr/>
        </p:nvSpPr>
        <p:spPr>
          <a:xfrm>
            <a:off x="3508746" y="1392066"/>
            <a:ext cx="8251952" cy="1886927"/>
          </a:xfrm>
          <a:prstGeom prst="rect">
            <a:avLst/>
          </a:prstGeom>
          <a:noFill/>
        </p:spPr>
        <p:txBody>
          <a:bodyPr wrap="square">
            <a:spAutoFit/>
          </a:bodyPr>
          <a:lstStyle/>
          <a:p>
            <a:pPr marL="285750" indent="-285750">
              <a:lnSpc>
                <a:spcPct val="150000"/>
              </a:lnSpc>
              <a:buFont typeface="Arial" panose="020B0604020202020204" pitchFamily="34" charset="0"/>
              <a:buChar char="•"/>
            </a:pPr>
            <a:r>
              <a:rPr lang="zh-CN" altLang="en-US" sz="2000" b="1" dirty="0">
                <a:latin typeface="Arial" panose="020B0604020202020204" pitchFamily="34" charset="0"/>
                <a:ea typeface="微软雅黑" panose="020B0503020204020204" pitchFamily="34" charset="-122"/>
                <a:cs typeface="Arial" panose="020B0604020202020204" pitchFamily="34" charset="0"/>
              </a:rPr>
              <a:t>        由于</a:t>
            </a:r>
            <a:r>
              <a:rPr lang="zh-CN" altLang="en-US" sz="2000" b="1" dirty="0">
                <a:solidFill>
                  <a:srgbClr val="FF0000"/>
                </a:solidFill>
                <a:latin typeface="Arial" panose="020B0604020202020204" pitchFamily="34" charset="0"/>
                <a:ea typeface="微软雅黑" panose="020B0503020204020204" pitchFamily="34" charset="-122"/>
                <a:cs typeface="Arial" panose="020B0604020202020204" pitchFamily="34" charset="0"/>
              </a:rPr>
              <a:t>质子能损与散射效应随能量非线性变化</a:t>
            </a:r>
            <a:r>
              <a:rPr lang="zh-CN" altLang="en-US" sz="2000" b="1" dirty="0">
                <a:latin typeface="Arial" panose="020B0604020202020204" pitchFamily="34" charset="0"/>
                <a:ea typeface="微软雅黑" panose="020B0503020204020204" pitchFamily="34" charset="-122"/>
                <a:cs typeface="Arial" panose="020B0604020202020204" pitchFamily="34" charset="0"/>
              </a:rPr>
              <a:t>，单一楔形难以在不同能量范范围内实现最优动量压缩。</a:t>
            </a:r>
            <a:endParaRPr lang="en-US" altLang="zh-CN" sz="2000" b="1" dirty="0">
              <a:latin typeface="Arial" panose="020B0604020202020204" pitchFamily="34" charset="0"/>
              <a:ea typeface="微软雅黑" panose="020B0503020204020204" pitchFamily="34" charset="-122"/>
              <a:cs typeface="Arial" panose="020B0604020202020204" pitchFamily="34" charset="0"/>
            </a:endParaRPr>
          </a:p>
          <a:p>
            <a:pPr marL="285750" indent="-285750">
              <a:lnSpc>
                <a:spcPct val="150000"/>
              </a:lnSpc>
              <a:buFont typeface="Arial" panose="020B0604020202020204" pitchFamily="34" charset="0"/>
              <a:buChar char="•"/>
            </a:pPr>
            <a:r>
              <a:rPr lang="en-US" altLang="zh-CN" sz="2000" b="1" dirty="0">
                <a:latin typeface="Arial" panose="020B0604020202020204" pitchFamily="34" charset="0"/>
                <a:ea typeface="微软雅黑" panose="020B0503020204020204" pitchFamily="34" charset="-122"/>
                <a:cs typeface="Arial" panose="020B0604020202020204" pitchFamily="34" charset="0"/>
              </a:rPr>
              <a:t>        </a:t>
            </a:r>
            <a:r>
              <a:rPr lang="zh-CN" altLang="en-US" sz="2000" b="1" dirty="0">
                <a:latin typeface="Arial" panose="020B0604020202020204" pitchFamily="34" charset="0"/>
                <a:ea typeface="微软雅黑" panose="020B0503020204020204" pitchFamily="34" charset="-122"/>
                <a:cs typeface="Arial" panose="020B0604020202020204" pitchFamily="34" charset="0"/>
              </a:rPr>
              <a:t>因此，拟采用多块等高、中心厚度不同的补偿楔形，暂按每间隔 </a:t>
            </a:r>
            <a:r>
              <a:rPr lang="en-US" altLang="zh-CN" sz="2000" b="1" dirty="0">
                <a:latin typeface="Arial" panose="020B0604020202020204" pitchFamily="34" charset="0"/>
                <a:ea typeface="微软雅黑" panose="020B0503020204020204" pitchFamily="34" charset="-122"/>
                <a:cs typeface="Arial" panose="020B0604020202020204" pitchFamily="34" charset="0"/>
              </a:rPr>
              <a:t>10 MeV </a:t>
            </a:r>
            <a:r>
              <a:rPr lang="zh-CN" altLang="en-US" sz="2000" b="1" dirty="0">
                <a:latin typeface="Arial" panose="020B0604020202020204" pitchFamily="34" charset="0"/>
                <a:ea typeface="微软雅黑" panose="020B0503020204020204" pitchFamily="34" charset="-122"/>
                <a:cs typeface="Arial" panose="020B0604020202020204" pitchFamily="34" charset="0"/>
              </a:rPr>
              <a:t>切换一块，以适应不同能量下的动量分散补偿需求。 </a:t>
            </a:r>
          </a:p>
        </p:txBody>
      </p:sp>
      <p:sp>
        <p:nvSpPr>
          <p:cNvPr id="12" name="灯片编号占位符 2">
            <a:extLst>
              <a:ext uri="{FF2B5EF4-FFF2-40B4-BE49-F238E27FC236}">
                <a16:creationId xmlns:a16="http://schemas.microsoft.com/office/drawing/2014/main" id="{BB5C08C4-FAD7-47AF-9241-1E6B1673541B}"/>
              </a:ext>
            </a:extLst>
          </p:cNvPr>
          <p:cNvSpPr>
            <a:spLocks noGrp="1"/>
          </p:cNvSpPr>
          <p:nvPr>
            <p:ph type="sldNum" sz="quarter" idx="12"/>
          </p:nvPr>
        </p:nvSpPr>
        <p:spPr>
          <a:xfrm>
            <a:off x="9492000" y="6541200"/>
            <a:ext cx="2700000" cy="316800"/>
          </a:xfrm>
        </p:spPr>
        <p:txBody>
          <a:bodyPr>
            <a:normAutofit/>
          </a:bodyPr>
          <a:lstStyle/>
          <a:p>
            <a:fld id="{49AE70B2-8BF9-45C0-BB95-33D1B9D3A854}" type="slidenum">
              <a:rPr lang="zh-CN" altLang="en-US" smtClean="0"/>
              <a:pPr/>
              <a:t>12</a:t>
            </a:fld>
            <a:endParaRPr lang="zh-CN" altLang="en-US" dirty="0"/>
          </a:p>
        </p:txBody>
      </p:sp>
      <p:pic>
        <p:nvPicPr>
          <p:cNvPr id="3" name="图片 2">
            <a:extLst>
              <a:ext uri="{FF2B5EF4-FFF2-40B4-BE49-F238E27FC236}">
                <a16:creationId xmlns:a16="http://schemas.microsoft.com/office/drawing/2014/main" id="{847F96A6-C3F2-43C6-920A-518759F17EFC}"/>
              </a:ext>
            </a:extLst>
          </p:cNvPr>
          <p:cNvPicPr>
            <a:picLocks noChangeAspect="1"/>
          </p:cNvPicPr>
          <p:nvPr/>
        </p:nvPicPr>
        <p:blipFill rotWithShape="1">
          <a:blip r:embed="rId6"/>
          <a:srcRect t="2063" b="1"/>
          <a:stretch/>
        </p:blipFill>
        <p:spPr>
          <a:xfrm>
            <a:off x="6253525" y="4173833"/>
            <a:ext cx="5850796" cy="2262410"/>
          </a:xfrm>
          <a:prstGeom prst="rect">
            <a:avLst/>
          </a:prstGeom>
        </p:spPr>
      </p:pic>
    </p:spTree>
    <p:extLst>
      <p:ext uri="{BB962C8B-B14F-4D97-AF65-F5344CB8AC3E}">
        <p14:creationId xmlns:p14="http://schemas.microsoft.com/office/powerpoint/2010/main" val="302336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F652EC-868F-C35A-EB91-3DB9E58D6853}"/>
            </a:ext>
          </a:extLst>
        </p:cNvPr>
        <p:cNvGrpSpPr/>
        <p:nvPr/>
      </p:nvGrpSpPr>
      <p:grpSpPr>
        <a:xfrm>
          <a:off x="0" y="0"/>
          <a:ext cx="0" cy="0"/>
          <a:chOff x="0" y="0"/>
          <a:chExt cx="0" cy="0"/>
        </a:xfrm>
      </p:grpSpPr>
      <p:grpSp>
        <p:nvGrpSpPr>
          <p:cNvPr id="19" name="组合 18">
            <a:extLst>
              <a:ext uri="{FF2B5EF4-FFF2-40B4-BE49-F238E27FC236}">
                <a16:creationId xmlns:a16="http://schemas.microsoft.com/office/drawing/2014/main" id="{63576469-8B2E-40F0-9057-B8471F933346}"/>
              </a:ext>
            </a:extLst>
          </p:cNvPr>
          <p:cNvGrpSpPr/>
          <p:nvPr/>
        </p:nvGrpSpPr>
        <p:grpSpPr>
          <a:xfrm>
            <a:off x="7104673" y="1829337"/>
            <a:ext cx="4363018" cy="1010197"/>
            <a:chOff x="7449249" y="2004565"/>
            <a:chExt cx="4363018" cy="1010197"/>
          </a:xfrm>
        </p:grpSpPr>
        <p:grpSp>
          <p:nvGrpSpPr>
            <p:cNvPr id="17" name="组合 16">
              <a:extLst>
                <a:ext uri="{FF2B5EF4-FFF2-40B4-BE49-F238E27FC236}">
                  <a16:creationId xmlns:a16="http://schemas.microsoft.com/office/drawing/2014/main" id="{0E2A5C35-8D25-45C3-8255-CD09E6BB74D4}"/>
                </a:ext>
              </a:extLst>
            </p:cNvPr>
            <p:cNvGrpSpPr/>
            <p:nvPr/>
          </p:nvGrpSpPr>
          <p:grpSpPr>
            <a:xfrm>
              <a:off x="7449249" y="2004565"/>
              <a:ext cx="4363018" cy="1010197"/>
              <a:chOff x="7159255" y="2002628"/>
              <a:chExt cx="4363018" cy="1010197"/>
            </a:xfrm>
          </p:grpSpPr>
          <p:pic>
            <p:nvPicPr>
              <p:cNvPr id="5" name="图片 4">
                <a:extLst>
                  <a:ext uri="{FF2B5EF4-FFF2-40B4-BE49-F238E27FC236}">
                    <a16:creationId xmlns:a16="http://schemas.microsoft.com/office/drawing/2014/main" id="{47180BA1-961D-478C-8BCB-AAA43A983FF2}"/>
                  </a:ext>
                </a:extLst>
              </p:cNvPr>
              <p:cNvPicPr>
                <a:picLocks noChangeAspect="1"/>
              </p:cNvPicPr>
              <p:nvPr/>
            </p:nvPicPr>
            <p:blipFill rotWithShape="1">
              <a:blip r:embed="rId3"/>
              <a:srcRect t="34529" r="8339"/>
              <a:stretch/>
            </p:blipFill>
            <p:spPr>
              <a:xfrm>
                <a:off x="7159255" y="2002628"/>
                <a:ext cx="4363018" cy="1010197"/>
              </a:xfrm>
              <a:prstGeom prst="rect">
                <a:avLst/>
              </a:prstGeom>
            </p:spPr>
          </p:pic>
          <p:sp>
            <p:nvSpPr>
              <p:cNvPr id="15" name="箭头: 右 14">
                <a:extLst>
                  <a:ext uri="{FF2B5EF4-FFF2-40B4-BE49-F238E27FC236}">
                    <a16:creationId xmlns:a16="http://schemas.microsoft.com/office/drawing/2014/main" id="{E47B8A39-BE7E-4AE5-BDC7-057BD00899C7}"/>
                  </a:ext>
                </a:extLst>
              </p:cNvPr>
              <p:cNvSpPr/>
              <p:nvPr/>
            </p:nvSpPr>
            <p:spPr>
              <a:xfrm>
                <a:off x="7159255" y="2608520"/>
                <a:ext cx="290624" cy="120503"/>
              </a:xfrm>
              <a:prstGeom prst="rightArrow">
                <a:avLst/>
              </a:prstGeom>
              <a:solidFill>
                <a:srgbClr val="5A85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4" name="箭头: 右 23">
              <a:extLst>
                <a:ext uri="{FF2B5EF4-FFF2-40B4-BE49-F238E27FC236}">
                  <a16:creationId xmlns:a16="http://schemas.microsoft.com/office/drawing/2014/main" id="{186D6A96-312B-4FF6-9D2B-0B29530DE56D}"/>
                </a:ext>
              </a:extLst>
            </p:cNvPr>
            <p:cNvSpPr/>
            <p:nvPr/>
          </p:nvSpPr>
          <p:spPr>
            <a:xfrm>
              <a:off x="11295145" y="2388605"/>
              <a:ext cx="290624" cy="120503"/>
            </a:xfrm>
            <a:prstGeom prst="rightArrow">
              <a:avLst/>
            </a:prstGeom>
            <a:solidFill>
              <a:srgbClr val="5A85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2097160" name="图片 1">
            <a:extLst>
              <a:ext uri="{FF2B5EF4-FFF2-40B4-BE49-F238E27FC236}">
                <a16:creationId xmlns:a16="http://schemas.microsoft.com/office/drawing/2014/main" id="{E1B6F16B-09E2-B25E-C934-C2D0475E50BB}"/>
              </a:ext>
            </a:extLst>
          </p:cNvPr>
          <p:cNvPicPr>
            <a:picLocks noChangeAspect="1"/>
          </p:cNvPicPr>
          <p:nvPr/>
        </p:nvPicPr>
        <p:blipFill>
          <a:blip r:embed="rId4" cstate="print"/>
          <a:stretch>
            <a:fillRect/>
          </a:stretch>
        </p:blipFill>
        <p:spPr>
          <a:xfrm>
            <a:off x="10044112" y="66375"/>
            <a:ext cx="2060209" cy="696463"/>
          </a:xfrm>
          <a:prstGeom prst="rect">
            <a:avLst/>
          </a:prstGeom>
        </p:spPr>
      </p:pic>
      <p:grpSp>
        <p:nvGrpSpPr>
          <p:cNvPr id="40" name="组合 2">
            <a:extLst>
              <a:ext uri="{FF2B5EF4-FFF2-40B4-BE49-F238E27FC236}">
                <a16:creationId xmlns:a16="http://schemas.microsoft.com/office/drawing/2014/main" id="{C34F2B9E-3ED1-4578-6532-3F1435669C11}"/>
              </a:ext>
            </a:extLst>
          </p:cNvPr>
          <p:cNvGrpSpPr/>
          <p:nvPr/>
        </p:nvGrpSpPr>
        <p:grpSpPr>
          <a:xfrm flipH="1">
            <a:off x="0" y="168737"/>
            <a:ext cx="620110" cy="953739"/>
            <a:chOff x="3054828" y="607481"/>
            <a:chExt cx="474380" cy="1417783"/>
          </a:xfrm>
          <a:gradFill flip="none" rotWithShape="1">
            <a:gsLst>
              <a:gs pos="5000">
                <a:schemeClr val="accent5">
                  <a:lumMod val="75000"/>
                </a:schemeClr>
              </a:gs>
              <a:gs pos="56000">
                <a:schemeClr val="accent5">
                  <a:lumMod val="40000"/>
                  <a:lumOff val="60000"/>
                </a:schemeClr>
              </a:gs>
              <a:gs pos="80000">
                <a:schemeClr val="accent5">
                  <a:lumMod val="20000"/>
                  <a:lumOff val="80000"/>
                </a:schemeClr>
              </a:gs>
              <a:gs pos="100000">
                <a:schemeClr val="accent1">
                  <a:lumMod val="40000"/>
                  <a:lumOff val="60000"/>
                </a:schemeClr>
              </a:gs>
            </a:gsLst>
            <a:lin ang="2700000" scaled="1"/>
          </a:gradFill>
        </p:grpSpPr>
        <p:sp>
          <p:nvSpPr>
            <p:cNvPr id="1048620" name="平行四边形 4">
              <a:extLst>
                <a:ext uri="{FF2B5EF4-FFF2-40B4-BE49-F238E27FC236}">
                  <a16:creationId xmlns:a16="http://schemas.microsoft.com/office/drawing/2014/main" id="{89280AF1-1080-2F12-C043-592E9BFD890B}"/>
                </a:ext>
              </a:extLst>
            </p:cNvPr>
            <p:cNvSpPr/>
            <p:nvPr/>
          </p:nvSpPr>
          <p:spPr>
            <a:xfrm rot="5400000" flipH="1" flipV="1">
              <a:off x="2843643" y="1339700"/>
              <a:ext cx="896749" cy="474380"/>
            </a:xfrm>
            <a:custGeom>
              <a:avLst/>
              <a:gdLst>
                <a:gd name="connsiteX0" fmla="*/ 0 w 1515534"/>
                <a:gd name="connsiteY0" fmla="*/ 1540933 h 1540933"/>
                <a:gd name="connsiteX1" fmla="*/ 802218 w 1515534"/>
                <a:gd name="connsiteY1" fmla="*/ 0 h 1540933"/>
                <a:gd name="connsiteX2" fmla="*/ 1515534 w 1515534"/>
                <a:gd name="connsiteY2" fmla="*/ 0 h 1540933"/>
                <a:gd name="connsiteX3" fmla="*/ 713316 w 1515534"/>
                <a:gd name="connsiteY3" fmla="*/ 1540933 h 1540933"/>
                <a:gd name="connsiteX4" fmla="*/ 0 w 1515534"/>
                <a:gd name="connsiteY4" fmla="*/ 1540933 h 1540933"/>
                <a:gd name="connsiteX0" fmla="*/ 0 w 1515534"/>
                <a:gd name="connsiteY0" fmla="*/ 1540933 h 1540936"/>
                <a:gd name="connsiteX1" fmla="*/ 802218 w 1515534"/>
                <a:gd name="connsiteY1" fmla="*/ 0 h 1540936"/>
                <a:gd name="connsiteX2" fmla="*/ 1515534 w 1515534"/>
                <a:gd name="connsiteY2" fmla="*/ 0 h 1540936"/>
                <a:gd name="connsiteX3" fmla="*/ 823386 w 1515534"/>
                <a:gd name="connsiteY3" fmla="*/ 1540936 h 1540936"/>
                <a:gd name="connsiteX4" fmla="*/ 0 w 1515534"/>
                <a:gd name="connsiteY4" fmla="*/ 1540933 h 1540936"/>
                <a:gd name="connsiteX0" fmla="*/ 0 w 1794934"/>
                <a:gd name="connsiteY0" fmla="*/ 1540933 h 1540936"/>
                <a:gd name="connsiteX1" fmla="*/ 802218 w 1794934"/>
                <a:gd name="connsiteY1" fmla="*/ 0 h 1540936"/>
                <a:gd name="connsiteX2" fmla="*/ 1794934 w 1794934"/>
                <a:gd name="connsiteY2" fmla="*/ 609600 h 1540936"/>
                <a:gd name="connsiteX3" fmla="*/ 823386 w 1794934"/>
                <a:gd name="connsiteY3" fmla="*/ 1540936 h 1540936"/>
                <a:gd name="connsiteX4" fmla="*/ 0 w 1794934"/>
                <a:gd name="connsiteY4" fmla="*/ 1540933 h 1540936"/>
                <a:gd name="connsiteX0" fmla="*/ 0 w 1794934"/>
                <a:gd name="connsiteY0" fmla="*/ 931333 h 931336"/>
                <a:gd name="connsiteX1" fmla="*/ 785284 w 1794934"/>
                <a:gd name="connsiteY1" fmla="*/ 42333 h 931336"/>
                <a:gd name="connsiteX2" fmla="*/ 1794934 w 1794934"/>
                <a:gd name="connsiteY2" fmla="*/ 0 h 931336"/>
                <a:gd name="connsiteX3" fmla="*/ 823386 w 1794934"/>
                <a:gd name="connsiteY3" fmla="*/ 931336 h 931336"/>
                <a:gd name="connsiteX4" fmla="*/ 0 w 1794934"/>
                <a:gd name="connsiteY4" fmla="*/ 931333 h 931336"/>
                <a:gd name="connsiteX0" fmla="*/ 0 w 1794934"/>
                <a:gd name="connsiteY0" fmla="*/ 931333 h 931336"/>
                <a:gd name="connsiteX1" fmla="*/ 912284 w 1794934"/>
                <a:gd name="connsiteY1" fmla="*/ 16933 h 931336"/>
                <a:gd name="connsiteX2" fmla="*/ 1794934 w 1794934"/>
                <a:gd name="connsiteY2" fmla="*/ 0 h 931336"/>
                <a:gd name="connsiteX3" fmla="*/ 823386 w 1794934"/>
                <a:gd name="connsiteY3" fmla="*/ 931336 h 931336"/>
                <a:gd name="connsiteX4" fmla="*/ 0 w 1794934"/>
                <a:gd name="connsiteY4" fmla="*/ 931333 h 931336"/>
                <a:gd name="connsiteX0" fmla="*/ 0 w 1778000"/>
                <a:gd name="connsiteY0" fmla="*/ 931333 h 931336"/>
                <a:gd name="connsiteX1" fmla="*/ 895350 w 1778000"/>
                <a:gd name="connsiteY1" fmla="*/ 16933 h 931336"/>
                <a:gd name="connsiteX2" fmla="*/ 1778000 w 1778000"/>
                <a:gd name="connsiteY2" fmla="*/ 0 h 931336"/>
                <a:gd name="connsiteX3" fmla="*/ 806452 w 1778000"/>
                <a:gd name="connsiteY3" fmla="*/ 931336 h 931336"/>
                <a:gd name="connsiteX4" fmla="*/ 0 w 1778000"/>
                <a:gd name="connsiteY4" fmla="*/ 931333 h 931336"/>
                <a:gd name="connsiteX0" fmla="*/ 0 w 1778000"/>
                <a:gd name="connsiteY0" fmla="*/ 905933 h 931336"/>
                <a:gd name="connsiteX1" fmla="*/ 895350 w 1778000"/>
                <a:gd name="connsiteY1" fmla="*/ 16933 h 931336"/>
                <a:gd name="connsiteX2" fmla="*/ 1778000 w 1778000"/>
                <a:gd name="connsiteY2" fmla="*/ 0 h 931336"/>
                <a:gd name="connsiteX3" fmla="*/ 806452 w 1778000"/>
                <a:gd name="connsiteY3" fmla="*/ 931336 h 931336"/>
                <a:gd name="connsiteX4" fmla="*/ 0 w 1778000"/>
                <a:gd name="connsiteY4" fmla="*/ 905933 h 931336"/>
                <a:gd name="connsiteX0" fmla="*/ 0 w 1778000"/>
                <a:gd name="connsiteY0" fmla="*/ 905933 h 931336"/>
                <a:gd name="connsiteX1" fmla="*/ 895350 w 1778000"/>
                <a:gd name="connsiteY1" fmla="*/ 8466 h 931336"/>
                <a:gd name="connsiteX2" fmla="*/ 1778000 w 1778000"/>
                <a:gd name="connsiteY2" fmla="*/ 0 h 931336"/>
                <a:gd name="connsiteX3" fmla="*/ 806452 w 1778000"/>
                <a:gd name="connsiteY3" fmla="*/ 931336 h 931336"/>
                <a:gd name="connsiteX4" fmla="*/ 0 w 1778000"/>
                <a:gd name="connsiteY4" fmla="*/ 905933 h 931336"/>
                <a:gd name="connsiteX0" fmla="*/ 0 w 1778000"/>
                <a:gd name="connsiteY0" fmla="*/ 905933 h 931336"/>
                <a:gd name="connsiteX1" fmla="*/ 895350 w 1778000"/>
                <a:gd name="connsiteY1" fmla="*/ 8466 h 931336"/>
                <a:gd name="connsiteX2" fmla="*/ 1778000 w 1778000"/>
                <a:gd name="connsiteY2" fmla="*/ 0 h 931336"/>
                <a:gd name="connsiteX3" fmla="*/ 814919 w 1778000"/>
                <a:gd name="connsiteY3" fmla="*/ 931336 h 931336"/>
                <a:gd name="connsiteX4" fmla="*/ 0 w 1778000"/>
                <a:gd name="connsiteY4" fmla="*/ 905933 h 931336"/>
                <a:gd name="connsiteX0" fmla="*/ 0 w 1778000"/>
                <a:gd name="connsiteY0" fmla="*/ 931333 h 931336"/>
                <a:gd name="connsiteX1" fmla="*/ 895350 w 1778000"/>
                <a:gd name="connsiteY1" fmla="*/ 8466 h 931336"/>
                <a:gd name="connsiteX2" fmla="*/ 1778000 w 1778000"/>
                <a:gd name="connsiteY2" fmla="*/ 0 h 931336"/>
                <a:gd name="connsiteX3" fmla="*/ 814919 w 1778000"/>
                <a:gd name="connsiteY3" fmla="*/ 931336 h 931336"/>
                <a:gd name="connsiteX4" fmla="*/ 0 w 1778000"/>
                <a:gd name="connsiteY4" fmla="*/ 931333 h 931336"/>
                <a:gd name="connsiteX0" fmla="*/ 0 w 1778000"/>
                <a:gd name="connsiteY0" fmla="*/ 931333 h 931336"/>
                <a:gd name="connsiteX1" fmla="*/ 895350 w 1778000"/>
                <a:gd name="connsiteY1" fmla="*/ 8466 h 931336"/>
                <a:gd name="connsiteX2" fmla="*/ 1778000 w 1778000"/>
                <a:gd name="connsiteY2" fmla="*/ 0 h 931336"/>
                <a:gd name="connsiteX3" fmla="*/ 814919 w 1778000"/>
                <a:gd name="connsiteY3" fmla="*/ 931336 h 931336"/>
                <a:gd name="connsiteX4" fmla="*/ 0 w 1778000"/>
                <a:gd name="connsiteY4" fmla="*/ 931333 h 931336"/>
                <a:gd name="connsiteX0" fmla="*/ 0 w 1778000"/>
                <a:gd name="connsiteY0" fmla="*/ 932309 h 932312"/>
                <a:gd name="connsiteX1" fmla="*/ 914403 w 1778000"/>
                <a:gd name="connsiteY1" fmla="*/ 0 h 932312"/>
                <a:gd name="connsiteX2" fmla="*/ 1778000 w 1778000"/>
                <a:gd name="connsiteY2" fmla="*/ 976 h 932312"/>
                <a:gd name="connsiteX3" fmla="*/ 814919 w 1778000"/>
                <a:gd name="connsiteY3" fmla="*/ 932312 h 932312"/>
                <a:gd name="connsiteX4" fmla="*/ 0 w 1778000"/>
                <a:gd name="connsiteY4" fmla="*/ 932309 h 9323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8000" h="932312">
                  <a:moveTo>
                    <a:pt x="0" y="932309"/>
                  </a:moveTo>
                  <a:cubicBezTo>
                    <a:pt x="298450" y="616221"/>
                    <a:pt x="615953" y="307622"/>
                    <a:pt x="914403" y="0"/>
                  </a:cubicBezTo>
                  <a:lnTo>
                    <a:pt x="1778000" y="976"/>
                  </a:lnTo>
                  <a:lnTo>
                    <a:pt x="814919" y="932312"/>
                  </a:lnTo>
                  <a:lnTo>
                    <a:pt x="0" y="932309"/>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Times New Roman" panose="02020603050405020304" pitchFamily="18" charset="0"/>
                <a:cs typeface="Times New Roman" panose="02020603050405020304" pitchFamily="18" charset="0"/>
              </a:endParaRPr>
            </a:p>
          </p:txBody>
        </p:sp>
        <p:sp>
          <p:nvSpPr>
            <p:cNvPr id="1048621" name="平行四边形 4">
              <a:extLst>
                <a:ext uri="{FF2B5EF4-FFF2-40B4-BE49-F238E27FC236}">
                  <a16:creationId xmlns:a16="http://schemas.microsoft.com/office/drawing/2014/main" id="{8E055535-F94A-0237-2DB5-86E69A0683FC}"/>
                </a:ext>
              </a:extLst>
            </p:cNvPr>
            <p:cNvSpPr/>
            <p:nvPr/>
          </p:nvSpPr>
          <p:spPr>
            <a:xfrm rot="16200000" flipV="1">
              <a:off x="2811287" y="851023"/>
              <a:ext cx="960966" cy="473881"/>
            </a:xfrm>
            <a:custGeom>
              <a:avLst/>
              <a:gdLst>
                <a:gd name="connsiteX0" fmla="*/ 0 w 1515534"/>
                <a:gd name="connsiteY0" fmla="*/ 1540933 h 1540933"/>
                <a:gd name="connsiteX1" fmla="*/ 802218 w 1515534"/>
                <a:gd name="connsiteY1" fmla="*/ 0 h 1540933"/>
                <a:gd name="connsiteX2" fmla="*/ 1515534 w 1515534"/>
                <a:gd name="connsiteY2" fmla="*/ 0 h 1540933"/>
                <a:gd name="connsiteX3" fmla="*/ 713316 w 1515534"/>
                <a:gd name="connsiteY3" fmla="*/ 1540933 h 1540933"/>
                <a:gd name="connsiteX4" fmla="*/ 0 w 1515534"/>
                <a:gd name="connsiteY4" fmla="*/ 1540933 h 1540933"/>
                <a:gd name="connsiteX0" fmla="*/ 0 w 1515534"/>
                <a:gd name="connsiteY0" fmla="*/ 1540933 h 1540936"/>
                <a:gd name="connsiteX1" fmla="*/ 802218 w 1515534"/>
                <a:gd name="connsiteY1" fmla="*/ 0 h 1540936"/>
                <a:gd name="connsiteX2" fmla="*/ 1515534 w 1515534"/>
                <a:gd name="connsiteY2" fmla="*/ 0 h 1540936"/>
                <a:gd name="connsiteX3" fmla="*/ 823386 w 1515534"/>
                <a:gd name="connsiteY3" fmla="*/ 1540936 h 1540936"/>
                <a:gd name="connsiteX4" fmla="*/ 0 w 1515534"/>
                <a:gd name="connsiteY4" fmla="*/ 1540933 h 1540936"/>
                <a:gd name="connsiteX0" fmla="*/ 0 w 1794934"/>
                <a:gd name="connsiteY0" fmla="*/ 1540933 h 1540936"/>
                <a:gd name="connsiteX1" fmla="*/ 802218 w 1794934"/>
                <a:gd name="connsiteY1" fmla="*/ 0 h 1540936"/>
                <a:gd name="connsiteX2" fmla="*/ 1794934 w 1794934"/>
                <a:gd name="connsiteY2" fmla="*/ 609600 h 1540936"/>
                <a:gd name="connsiteX3" fmla="*/ 823386 w 1794934"/>
                <a:gd name="connsiteY3" fmla="*/ 1540936 h 1540936"/>
                <a:gd name="connsiteX4" fmla="*/ 0 w 1794934"/>
                <a:gd name="connsiteY4" fmla="*/ 1540933 h 1540936"/>
                <a:gd name="connsiteX0" fmla="*/ 0 w 1794934"/>
                <a:gd name="connsiteY0" fmla="*/ 931333 h 931336"/>
                <a:gd name="connsiteX1" fmla="*/ 785284 w 1794934"/>
                <a:gd name="connsiteY1" fmla="*/ 42333 h 931336"/>
                <a:gd name="connsiteX2" fmla="*/ 1794934 w 1794934"/>
                <a:gd name="connsiteY2" fmla="*/ 0 h 931336"/>
                <a:gd name="connsiteX3" fmla="*/ 823386 w 1794934"/>
                <a:gd name="connsiteY3" fmla="*/ 931336 h 931336"/>
                <a:gd name="connsiteX4" fmla="*/ 0 w 1794934"/>
                <a:gd name="connsiteY4" fmla="*/ 931333 h 931336"/>
                <a:gd name="connsiteX0" fmla="*/ 0 w 1794934"/>
                <a:gd name="connsiteY0" fmla="*/ 931333 h 931336"/>
                <a:gd name="connsiteX1" fmla="*/ 912284 w 1794934"/>
                <a:gd name="connsiteY1" fmla="*/ 16933 h 931336"/>
                <a:gd name="connsiteX2" fmla="*/ 1794934 w 1794934"/>
                <a:gd name="connsiteY2" fmla="*/ 0 h 931336"/>
                <a:gd name="connsiteX3" fmla="*/ 823386 w 1794934"/>
                <a:gd name="connsiteY3" fmla="*/ 931336 h 931336"/>
                <a:gd name="connsiteX4" fmla="*/ 0 w 1794934"/>
                <a:gd name="connsiteY4" fmla="*/ 931333 h 931336"/>
                <a:gd name="connsiteX0" fmla="*/ 0 w 1778000"/>
                <a:gd name="connsiteY0" fmla="*/ 931333 h 931336"/>
                <a:gd name="connsiteX1" fmla="*/ 895350 w 1778000"/>
                <a:gd name="connsiteY1" fmla="*/ 16933 h 931336"/>
                <a:gd name="connsiteX2" fmla="*/ 1778000 w 1778000"/>
                <a:gd name="connsiteY2" fmla="*/ 0 h 931336"/>
                <a:gd name="connsiteX3" fmla="*/ 806452 w 1778000"/>
                <a:gd name="connsiteY3" fmla="*/ 931336 h 931336"/>
                <a:gd name="connsiteX4" fmla="*/ 0 w 1778000"/>
                <a:gd name="connsiteY4" fmla="*/ 931333 h 931336"/>
                <a:gd name="connsiteX0" fmla="*/ 0 w 1778000"/>
                <a:gd name="connsiteY0" fmla="*/ 905933 h 931336"/>
                <a:gd name="connsiteX1" fmla="*/ 895350 w 1778000"/>
                <a:gd name="connsiteY1" fmla="*/ 16933 h 931336"/>
                <a:gd name="connsiteX2" fmla="*/ 1778000 w 1778000"/>
                <a:gd name="connsiteY2" fmla="*/ 0 h 931336"/>
                <a:gd name="connsiteX3" fmla="*/ 806452 w 1778000"/>
                <a:gd name="connsiteY3" fmla="*/ 931336 h 931336"/>
                <a:gd name="connsiteX4" fmla="*/ 0 w 1778000"/>
                <a:gd name="connsiteY4" fmla="*/ 905933 h 931336"/>
                <a:gd name="connsiteX0" fmla="*/ 0 w 1778000"/>
                <a:gd name="connsiteY0" fmla="*/ 905933 h 931336"/>
                <a:gd name="connsiteX1" fmla="*/ 895350 w 1778000"/>
                <a:gd name="connsiteY1" fmla="*/ 8466 h 931336"/>
                <a:gd name="connsiteX2" fmla="*/ 1778000 w 1778000"/>
                <a:gd name="connsiteY2" fmla="*/ 0 h 931336"/>
                <a:gd name="connsiteX3" fmla="*/ 806452 w 1778000"/>
                <a:gd name="connsiteY3" fmla="*/ 931336 h 931336"/>
                <a:gd name="connsiteX4" fmla="*/ 0 w 1778000"/>
                <a:gd name="connsiteY4" fmla="*/ 905933 h 931336"/>
                <a:gd name="connsiteX0" fmla="*/ 0 w 1778000"/>
                <a:gd name="connsiteY0" fmla="*/ 905933 h 931336"/>
                <a:gd name="connsiteX1" fmla="*/ 895350 w 1778000"/>
                <a:gd name="connsiteY1" fmla="*/ 8466 h 931336"/>
                <a:gd name="connsiteX2" fmla="*/ 1778000 w 1778000"/>
                <a:gd name="connsiteY2" fmla="*/ 0 h 931336"/>
                <a:gd name="connsiteX3" fmla="*/ 814919 w 1778000"/>
                <a:gd name="connsiteY3" fmla="*/ 931336 h 931336"/>
                <a:gd name="connsiteX4" fmla="*/ 0 w 1778000"/>
                <a:gd name="connsiteY4" fmla="*/ 905933 h 931336"/>
                <a:gd name="connsiteX0" fmla="*/ 0 w 1778000"/>
                <a:gd name="connsiteY0" fmla="*/ 931333 h 931336"/>
                <a:gd name="connsiteX1" fmla="*/ 895350 w 1778000"/>
                <a:gd name="connsiteY1" fmla="*/ 8466 h 931336"/>
                <a:gd name="connsiteX2" fmla="*/ 1778000 w 1778000"/>
                <a:gd name="connsiteY2" fmla="*/ 0 h 931336"/>
                <a:gd name="connsiteX3" fmla="*/ 814919 w 1778000"/>
                <a:gd name="connsiteY3" fmla="*/ 931336 h 931336"/>
                <a:gd name="connsiteX4" fmla="*/ 0 w 1778000"/>
                <a:gd name="connsiteY4" fmla="*/ 931333 h 931336"/>
                <a:gd name="connsiteX0" fmla="*/ 0 w 1778000"/>
                <a:gd name="connsiteY0" fmla="*/ 931333 h 931336"/>
                <a:gd name="connsiteX1" fmla="*/ 895350 w 1778000"/>
                <a:gd name="connsiteY1" fmla="*/ 8466 h 931336"/>
                <a:gd name="connsiteX2" fmla="*/ 1778000 w 1778000"/>
                <a:gd name="connsiteY2" fmla="*/ 0 h 931336"/>
                <a:gd name="connsiteX3" fmla="*/ 814919 w 1778000"/>
                <a:gd name="connsiteY3" fmla="*/ 931336 h 931336"/>
                <a:gd name="connsiteX4" fmla="*/ 0 w 1778000"/>
                <a:gd name="connsiteY4" fmla="*/ 931333 h 9313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8000" h="931336">
                  <a:moveTo>
                    <a:pt x="0" y="931333"/>
                  </a:moveTo>
                  <a:cubicBezTo>
                    <a:pt x="298450" y="615245"/>
                    <a:pt x="596900" y="316088"/>
                    <a:pt x="895350" y="8466"/>
                  </a:cubicBezTo>
                  <a:lnTo>
                    <a:pt x="1778000" y="0"/>
                  </a:lnTo>
                  <a:lnTo>
                    <a:pt x="814919" y="931336"/>
                  </a:lnTo>
                  <a:lnTo>
                    <a:pt x="0" y="931333"/>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grpSp>
      <p:cxnSp>
        <p:nvCxnSpPr>
          <p:cNvPr id="3145732" name="直接连接符 7">
            <a:extLst>
              <a:ext uri="{FF2B5EF4-FFF2-40B4-BE49-F238E27FC236}">
                <a16:creationId xmlns:a16="http://schemas.microsoft.com/office/drawing/2014/main" id="{8D763495-322D-55DE-CA1A-7E27B4E1B309}"/>
              </a:ext>
            </a:extLst>
          </p:cNvPr>
          <p:cNvCxnSpPr>
            <a:cxnSpLocks/>
          </p:cNvCxnSpPr>
          <p:nvPr/>
        </p:nvCxnSpPr>
        <p:spPr>
          <a:xfrm>
            <a:off x="620110" y="807291"/>
            <a:ext cx="11371262" cy="0"/>
          </a:xfrm>
          <a:prstGeom prst="line">
            <a:avLst/>
          </a:prstGeom>
          <a:ln>
            <a:solidFill>
              <a:srgbClr val="5B7899"/>
            </a:solidFill>
          </a:ln>
        </p:spPr>
        <p:style>
          <a:lnRef idx="3">
            <a:schemeClr val="accent1"/>
          </a:lnRef>
          <a:fillRef idx="0">
            <a:schemeClr val="accent1"/>
          </a:fillRef>
          <a:effectRef idx="2">
            <a:schemeClr val="accent1"/>
          </a:effectRef>
          <a:fontRef idx="minor">
            <a:schemeClr val="tx1"/>
          </a:fontRef>
        </p:style>
      </p:cxnSp>
      <p:sp>
        <p:nvSpPr>
          <p:cNvPr id="10" name="矩形 9">
            <a:extLst>
              <a:ext uri="{FF2B5EF4-FFF2-40B4-BE49-F238E27FC236}">
                <a16:creationId xmlns:a16="http://schemas.microsoft.com/office/drawing/2014/main" id="{76F90E2F-7680-4D72-8BC2-96B8C19F2639}"/>
              </a:ext>
            </a:extLst>
          </p:cNvPr>
          <p:cNvSpPr/>
          <p:nvPr/>
        </p:nvSpPr>
        <p:spPr>
          <a:xfrm>
            <a:off x="620108" y="231140"/>
            <a:ext cx="9176366" cy="584775"/>
          </a:xfrm>
          <a:prstGeom prst="rect">
            <a:avLst/>
          </a:prstGeom>
        </p:spPr>
        <p:txBody>
          <a:bodyPr wrap="square">
            <a:spAutoFit/>
          </a:bodyPr>
          <a:lstStyle/>
          <a:p>
            <a:r>
              <a:rPr lang="en-US" altLang="zh-CN" sz="3200" b="1" spc="300" dirty="0">
                <a:latin typeface="微软雅黑" panose="020B0503020204020204" charset="-122"/>
                <a:ea typeface="微软雅黑" panose="020B0503020204020204" charset="-122"/>
              </a:rPr>
              <a:t>2.4 ESS</a:t>
            </a:r>
            <a:r>
              <a:rPr lang="zh-CN" altLang="en-US" sz="3200" b="1" spc="300" dirty="0">
                <a:latin typeface="微软雅黑" panose="020B0503020204020204" charset="-122"/>
                <a:ea typeface="微软雅黑" panose="020B0503020204020204" charset="-122"/>
              </a:rPr>
              <a:t>后续束流传输</a:t>
            </a:r>
          </a:p>
        </p:txBody>
      </p:sp>
      <p:pic>
        <p:nvPicPr>
          <p:cNvPr id="3" name="图片 2">
            <a:extLst>
              <a:ext uri="{FF2B5EF4-FFF2-40B4-BE49-F238E27FC236}">
                <a16:creationId xmlns:a16="http://schemas.microsoft.com/office/drawing/2014/main" id="{4F830ADD-947D-4D1D-B1E2-6E775DE872BA}"/>
              </a:ext>
            </a:extLst>
          </p:cNvPr>
          <p:cNvPicPr>
            <a:picLocks noChangeAspect="1"/>
          </p:cNvPicPr>
          <p:nvPr/>
        </p:nvPicPr>
        <p:blipFill>
          <a:blip r:embed="rId5"/>
          <a:stretch>
            <a:fillRect/>
          </a:stretch>
        </p:blipFill>
        <p:spPr>
          <a:xfrm>
            <a:off x="6778177" y="2790178"/>
            <a:ext cx="4647147" cy="3235756"/>
          </a:xfrm>
          <a:prstGeom prst="rect">
            <a:avLst/>
          </a:prstGeom>
        </p:spPr>
      </p:pic>
      <p:sp>
        <p:nvSpPr>
          <p:cNvPr id="11" name="矩形 17">
            <a:extLst>
              <a:ext uri="{FF2B5EF4-FFF2-40B4-BE49-F238E27FC236}">
                <a16:creationId xmlns:a16="http://schemas.microsoft.com/office/drawing/2014/main" id="{21D02663-1AC8-4145-8878-4DE3155AD15D}"/>
              </a:ext>
            </a:extLst>
          </p:cNvPr>
          <p:cNvSpPr/>
          <p:nvPr/>
        </p:nvSpPr>
        <p:spPr>
          <a:xfrm rot="10800000">
            <a:off x="6479121" y="1499877"/>
            <a:ext cx="2282967" cy="4550832"/>
          </a:xfrm>
          <a:prstGeom prst="rect">
            <a:avLst/>
          </a:prstGeom>
          <a:noFill/>
          <a:ln w="47625">
            <a:gradFill flip="none" rotWithShape="1">
              <a:gsLst>
                <a:gs pos="15000">
                  <a:schemeClr val="accent1">
                    <a:lumMod val="5000"/>
                    <a:lumOff val="95000"/>
                    <a:alpha val="0"/>
                  </a:schemeClr>
                </a:gs>
                <a:gs pos="77000">
                  <a:schemeClr val="accent1">
                    <a:lumMod val="60000"/>
                    <a:lumOff val="40000"/>
                    <a:alpha val="80000"/>
                  </a:schemeClr>
                </a:gs>
                <a:gs pos="100000">
                  <a:schemeClr val="accent1">
                    <a:alpha val="76000"/>
                  </a:schemeClr>
                </a:gs>
              </a:gsLst>
              <a:lin ang="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矩形 17">
            <a:extLst>
              <a:ext uri="{FF2B5EF4-FFF2-40B4-BE49-F238E27FC236}">
                <a16:creationId xmlns:a16="http://schemas.microsoft.com/office/drawing/2014/main" id="{0FEA3798-4AD7-4879-8E3A-1268445F9D7F}"/>
              </a:ext>
            </a:extLst>
          </p:cNvPr>
          <p:cNvSpPr/>
          <p:nvPr/>
        </p:nvSpPr>
        <p:spPr>
          <a:xfrm>
            <a:off x="9385006" y="1499879"/>
            <a:ext cx="2502194" cy="4550833"/>
          </a:xfrm>
          <a:prstGeom prst="rect">
            <a:avLst/>
          </a:prstGeom>
          <a:noFill/>
          <a:ln w="47625">
            <a:gradFill flip="none" rotWithShape="1">
              <a:gsLst>
                <a:gs pos="15000">
                  <a:schemeClr val="accent1">
                    <a:lumMod val="5000"/>
                    <a:lumOff val="95000"/>
                    <a:alpha val="0"/>
                  </a:schemeClr>
                </a:gs>
                <a:gs pos="77000">
                  <a:schemeClr val="accent1">
                    <a:lumMod val="60000"/>
                    <a:lumOff val="40000"/>
                    <a:alpha val="80000"/>
                  </a:schemeClr>
                </a:gs>
                <a:gs pos="100000">
                  <a:schemeClr val="accent1">
                    <a:alpha val="76000"/>
                  </a:schemeClr>
                </a:gs>
              </a:gsLst>
              <a:lin ang="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文本框 15">
            <a:extLst>
              <a:ext uri="{FF2B5EF4-FFF2-40B4-BE49-F238E27FC236}">
                <a16:creationId xmlns:a16="http://schemas.microsoft.com/office/drawing/2014/main" id="{209EE113-D995-440D-92A8-8C04872A0F9B}"/>
              </a:ext>
            </a:extLst>
          </p:cNvPr>
          <p:cNvSpPr txBox="1"/>
          <p:nvPr/>
        </p:nvSpPr>
        <p:spPr>
          <a:xfrm>
            <a:off x="6544905" y="2155596"/>
            <a:ext cx="793040" cy="646331"/>
          </a:xfrm>
          <a:prstGeom prst="rect">
            <a:avLst/>
          </a:prstGeom>
          <a:noFill/>
        </p:spPr>
        <p:txBody>
          <a:bodyPr wrap="square" rtlCol="0">
            <a:spAutoFit/>
          </a:bodyPr>
          <a:lstStyle/>
          <a:p>
            <a:r>
              <a:rPr lang="en-US" altLang="zh-CN" sz="1200" b="1" dirty="0">
                <a:latin typeface="Times New Roman" panose="02020603050405020304" pitchFamily="18" charset="0"/>
                <a:cs typeface="Times New Roman" panose="02020603050405020304" pitchFamily="18" charset="0"/>
              </a:rPr>
              <a:t>Beam From  New ESS</a:t>
            </a:r>
            <a:endParaRPr lang="zh-CN" altLang="en-US" sz="1200" b="1" dirty="0">
              <a:latin typeface="Times New Roman" panose="02020603050405020304" pitchFamily="18" charset="0"/>
              <a:cs typeface="Times New Roman" panose="02020603050405020304" pitchFamily="18" charset="0"/>
            </a:endParaRPr>
          </a:p>
        </p:txBody>
      </p:sp>
      <p:sp>
        <p:nvSpPr>
          <p:cNvPr id="26" name="文本框 25">
            <a:extLst>
              <a:ext uri="{FF2B5EF4-FFF2-40B4-BE49-F238E27FC236}">
                <a16:creationId xmlns:a16="http://schemas.microsoft.com/office/drawing/2014/main" id="{17B3D917-21B8-41CD-802B-2658E164BECE}"/>
              </a:ext>
            </a:extLst>
          </p:cNvPr>
          <p:cNvSpPr txBox="1"/>
          <p:nvPr/>
        </p:nvSpPr>
        <p:spPr>
          <a:xfrm>
            <a:off x="11198332" y="1950462"/>
            <a:ext cx="793040" cy="646331"/>
          </a:xfrm>
          <a:prstGeom prst="rect">
            <a:avLst/>
          </a:prstGeom>
          <a:noFill/>
        </p:spPr>
        <p:txBody>
          <a:bodyPr wrap="square" rtlCol="0">
            <a:spAutoFit/>
          </a:bodyPr>
          <a:lstStyle/>
          <a:p>
            <a:r>
              <a:rPr lang="en-US" altLang="zh-CN" sz="1200" b="1" dirty="0">
                <a:latin typeface="Times New Roman" panose="02020603050405020304" pitchFamily="18" charset="0"/>
                <a:cs typeface="Times New Roman" panose="02020603050405020304" pitchFamily="18" charset="0"/>
              </a:rPr>
              <a:t>New Optics Gantry</a:t>
            </a:r>
            <a:endParaRPr lang="zh-CN" altLang="en-US" sz="1200" b="1" dirty="0">
              <a:latin typeface="Times New Roman" panose="02020603050405020304" pitchFamily="18" charset="0"/>
              <a:cs typeface="Times New Roman" panose="02020603050405020304" pitchFamily="18" charset="0"/>
            </a:endParaRPr>
          </a:p>
        </p:txBody>
      </p:sp>
      <p:sp>
        <p:nvSpPr>
          <p:cNvPr id="20" name="文本框 19">
            <a:extLst>
              <a:ext uri="{FF2B5EF4-FFF2-40B4-BE49-F238E27FC236}">
                <a16:creationId xmlns:a16="http://schemas.microsoft.com/office/drawing/2014/main" id="{8BD70C2E-0DAB-49AA-9DFE-A71C72F7F5C8}"/>
              </a:ext>
            </a:extLst>
          </p:cNvPr>
          <p:cNvSpPr txBox="1"/>
          <p:nvPr/>
        </p:nvSpPr>
        <p:spPr>
          <a:xfrm>
            <a:off x="200628" y="909164"/>
            <a:ext cx="6221141" cy="2345770"/>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zh-CN" altLang="en-US" sz="2000" b="1" dirty="0">
                <a:latin typeface="Arial" panose="020B0604020202020204" pitchFamily="34" charset="0"/>
                <a:ea typeface="微软雅黑" panose="020B0503020204020204" pitchFamily="34" charset="-122"/>
                <a:cs typeface="Arial" panose="020B0604020202020204" pitchFamily="34" charset="0"/>
              </a:rPr>
              <a:t> 由于通过楔形后，</a:t>
            </a:r>
            <a:r>
              <a:rPr lang="en-US" altLang="zh-CN" sz="2000" b="1" dirty="0" err="1">
                <a:solidFill>
                  <a:srgbClr val="FF0000"/>
                </a:solidFill>
                <a:latin typeface="Arial" panose="020B0604020202020204" pitchFamily="34" charset="0"/>
                <a:ea typeface="微软雅黑" panose="020B0503020204020204" pitchFamily="34" charset="-122"/>
                <a:cs typeface="Arial" panose="020B0604020202020204" pitchFamily="34" charset="0"/>
              </a:rPr>
              <a:t>x,y</a:t>
            </a:r>
            <a:r>
              <a:rPr lang="zh-CN" altLang="en-US" sz="2000" b="1" dirty="0">
                <a:solidFill>
                  <a:srgbClr val="FF0000"/>
                </a:solidFill>
                <a:latin typeface="Arial" panose="020B0604020202020204" pitchFamily="34" charset="0"/>
                <a:ea typeface="微软雅黑" panose="020B0503020204020204" pitchFamily="34" charset="-122"/>
                <a:cs typeface="Arial" panose="020B0604020202020204" pitchFamily="34" charset="0"/>
              </a:rPr>
              <a:t>两个平面发射度不相同</a:t>
            </a:r>
            <a:r>
              <a:rPr lang="zh-CN" altLang="en-US" sz="2000" b="1" dirty="0">
                <a:latin typeface="Arial" panose="020B0604020202020204" pitchFamily="34" charset="0"/>
                <a:ea typeface="微软雅黑" panose="020B0503020204020204" pitchFamily="34" charset="-122"/>
                <a:cs typeface="Arial" panose="020B0604020202020204" pitchFamily="34" charset="0"/>
              </a:rPr>
              <a:t>，这会造成</a:t>
            </a:r>
            <a:r>
              <a:rPr lang="en-US" altLang="zh-CN" sz="2000" b="1" dirty="0">
                <a:latin typeface="Arial" panose="020B0604020202020204" pitchFamily="34" charset="0"/>
                <a:ea typeface="微软雅黑" panose="020B0503020204020204" pitchFamily="34" charset="-122"/>
                <a:cs typeface="Arial" panose="020B0604020202020204" pitchFamily="34" charset="0"/>
              </a:rPr>
              <a:t>ISO</a:t>
            </a:r>
            <a:r>
              <a:rPr lang="zh-CN" altLang="en-US" sz="2000" b="1" dirty="0">
                <a:latin typeface="Arial" panose="020B0604020202020204" pitchFamily="34" charset="0"/>
                <a:ea typeface="微软雅黑" panose="020B0503020204020204" pitchFamily="34" charset="-122"/>
                <a:cs typeface="Arial" panose="020B0604020202020204" pitchFamily="34" charset="0"/>
              </a:rPr>
              <a:t>处束流尺寸与旋转机架的角度相关。可以在基于楔形的</a:t>
            </a:r>
            <a:r>
              <a:rPr lang="en-US" altLang="zh-CN" sz="2000" b="1" dirty="0">
                <a:latin typeface="Arial" panose="020B0604020202020204" pitchFamily="34" charset="0"/>
                <a:ea typeface="微软雅黑" panose="020B0503020204020204" pitchFamily="34" charset="-122"/>
                <a:cs typeface="Arial" panose="020B0604020202020204" pitchFamily="34" charset="0"/>
              </a:rPr>
              <a:t>ESS</a:t>
            </a:r>
            <a:r>
              <a:rPr lang="zh-CN" altLang="en-US" sz="2000" b="1" dirty="0">
                <a:latin typeface="Arial" panose="020B0604020202020204" pitchFamily="34" charset="0"/>
                <a:ea typeface="微软雅黑" panose="020B0503020204020204" pitchFamily="34" charset="-122"/>
                <a:cs typeface="Arial" panose="020B0604020202020204" pitchFamily="34" charset="0"/>
              </a:rPr>
              <a:t>后使用</a:t>
            </a:r>
            <a:r>
              <a:rPr lang="zh-CN" altLang="en-US" sz="2000" b="1" dirty="0">
                <a:solidFill>
                  <a:srgbClr val="FF0000"/>
                </a:solidFill>
                <a:latin typeface="Arial" panose="020B0604020202020204" pitchFamily="34" charset="0"/>
                <a:ea typeface="微软雅黑" panose="020B0503020204020204" pitchFamily="34" charset="-122"/>
                <a:cs typeface="Arial" panose="020B0604020202020204" pitchFamily="34" charset="0"/>
              </a:rPr>
              <a:t>散射箔片</a:t>
            </a:r>
            <a:r>
              <a:rPr lang="zh-CN" altLang="en-US" sz="2000" b="1" dirty="0">
                <a:latin typeface="Arial" panose="020B0604020202020204" pitchFamily="34" charset="0"/>
                <a:ea typeface="微软雅黑" panose="020B0503020204020204" pitchFamily="34" charset="-122"/>
                <a:cs typeface="Arial" panose="020B0604020202020204" pitchFamily="34" charset="0"/>
              </a:rPr>
              <a:t>，均匀化发射度，并使用更大束流尺寸、更小发散角的旋转机架的束流光学设计，以传输更大发射度的束流。</a:t>
            </a:r>
          </a:p>
        </p:txBody>
      </p:sp>
      <p:pic>
        <p:nvPicPr>
          <p:cNvPr id="4" name="图片 3">
            <a:extLst>
              <a:ext uri="{FF2B5EF4-FFF2-40B4-BE49-F238E27FC236}">
                <a16:creationId xmlns:a16="http://schemas.microsoft.com/office/drawing/2014/main" id="{35230587-A725-40B6-A9E3-98E4DBBD35C2}"/>
              </a:ext>
            </a:extLst>
          </p:cNvPr>
          <p:cNvPicPr>
            <a:picLocks noChangeAspect="1"/>
          </p:cNvPicPr>
          <p:nvPr/>
        </p:nvPicPr>
        <p:blipFill rotWithShape="1">
          <a:blip r:embed="rId6"/>
          <a:srcRect l="805" t="5057"/>
          <a:stretch/>
        </p:blipFill>
        <p:spPr>
          <a:xfrm>
            <a:off x="603208" y="3220478"/>
            <a:ext cx="5251384" cy="3367324"/>
          </a:xfrm>
          <a:prstGeom prst="rect">
            <a:avLst/>
          </a:prstGeom>
        </p:spPr>
      </p:pic>
      <p:sp>
        <p:nvSpPr>
          <p:cNvPr id="21" name="灯片编号占位符 2">
            <a:extLst>
              <a:ext uri="{FF2B5EF4-FFF2-40B4-BE49-F238E27FC236}">
                <a16:creationId xmlns:a16="http://schemas.microsoft.com/office/drawing/2014/main" id="{8E166963-C305-4B5D-A6CF-9240C64866B1}"/>
              </a:ext>
            </a:extLst>
          </p:cNvPr>
          <p:cNvSpPr>
            <a:spLocks noGrp="1"/>
          </p:cNvSpPr>
          <p:nvPr>
            <p:ph type="sldNum" sz="quarter" idx="12"/>
          </p:nvPr>
        </p:nvSpPr>
        <p:spPr>
          <a:xfrm>
            <a:off x="9492000" y="6541200"/>
            <a:ext cx="2700000" cy="316800"/>
          </a:xfrm>
        </p:spPr>
        <p:txBody>
          <a:bodyPr>
            <a:normAutofit/>
          </a:bodyPr>
          <a:lstStyle/>
          <a:p>
            <a:fld id="{49AE70B2-8BF9-45C0-BB95-33D1B9D3A854}" type="slidenum">
              <a:rPr lang="zh-CN" altLang="en-US" smtClean="0"/>
              <a:pPr/>
              <a:t>13</a:t>
            </a:fld>
            <a:endParaRPr lang="zh-CN" altLang="en-US" dirty="0"/>
          </a:p>
        </p:txBody>
      </p:sp>
    </p:spTree>
    <p:extLst>
      <p:ext uri="{BB962C8B-B14F-4D97-AF65-F5344CB8AC3E}">
        <p14:creationId xmlns:p14="http://schemas.microsoft.com/office/powerpoint/2010/main" val="15795494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F652EC-868F-C35A-EB91-3DB9E58D6853}"/>
            </a:ext>
          </a:extLst>
        </p:cNvPr>
        <p:cNvGrpSpPr/>
        <p:nvPr/>
      </p:nvGrpSpPr>
      <p:grpSpPr>
        <a:xfrm>
          <a:off x="0" y="0"/>
          <a:ext cx="0" cy="0"/>
          <a:chOff x="0" y="0"/>
          <a:chExt cx="0" cy="0"/>
        </a:xfrm>
      </p:grpSpPr>
      <p:pic>
        <p:nvPicPr>
          <p:cNvPr id="2097160" name="图片 1">
            <a:extLst>
              <a:ext uri="{FF2B5EF4-FFF2-40B4-BE49-F238E27FC236}">
                <a16:creationId xmlns:a16="http://schemas.microsoft.com/office/drawing/2014/main" id="{E1B6F16B-09E2-B25E-C934-C2D0475E50BB}"/>
              </a:ext>
            </a:extLst>
          </p:cNvPr>
          <p:cNvPicPr>
            <a:picLocks noChangeAspect="1"/>
          </p:cNvPicPr>
          <p:nvPr/>
        </p:nvPicPr>
        <p:blipFill>
          <a:blip r:embed="rId3" cstate="print"/>
          <a:stretch>
            <a:fillRect/>
          </a:stretch>
        </p:blipFill>
        <p:spPr>
          <a:xfrm>
            <a:off x="10044112" y="66375"/>
            <a:ext cx="2060209" cy="696463"/>
          </a:xfrm>
          <a:prstGeom prst="rect">
            <a:avLst/>
          </a:prstGeom>
        </p:spPr>
      </p:pic>
      <p:grpSp>
        <p:nvGrpSpPr>
          <p:cNvPr id="40" name="组合 2">
            <a:extLst>
              <a:ext uri="{FF2B5EF4-FFF2-40B4-BE49-F238E27FC236}">
                <a16:creationId xmlns:a16="http://schemas.microsoft.com/office/drawing/2014/main" id="{C34F2B9E-3ED1-4578-6532-3F1435669C11}"/>
              </a:ext>
            </a:extLst>
          </p:cNvPr>
          <p:cNvGrpSpPr/>
          <p:nvPr/>
        </p:nvGrpSpPr>
        <p:grpSpPr>
          <a:xfrm flipH="1">
            <a:off x="0" y="168737"/>
            <a:ext cx="620110" cy="953739"/>
            <a:chOff x="3054828" y="607481"/>
            <a:chExt cx="474380" cy="1417783"/>
          </a:xfrm>
          <a:gradFill flip="none" rotWithShape="1">
            <a:gsLst>
              <a:gs pos="5000">
                <a:schemeClr val="accent5">
                  <a:lumMod val="75000"/>
                </a:schemeClr>
              </a:gs>
              <a:gs pos="56000">
                <a:schemeClr val="accent5">
                  <a:lumMod val="40000"/>
                  <a:lumOff val="60000"/>
                </a:schemeClr>
              </a:gs>
              <a:gs pos="80000">
                <a:schemeClr val="accent5">
                  <a:lumMod val="20000"/>
                  <a:lumOff val="80000"/>
                </a:schemeClr>
              </a:gs>
              <a:gs pos="100000">
                <a:schemeClr val="accent1">
                  <a:lumMod val="40000"/>
                  <a:lumOff val="60000"/>
                </a:schemeClr>
              </a:gs>
            </a:gsLst>
            <a:lin ang="2700000" scaled="1"/>
          </a:gradFill>
        </p:grpSpPr>
        <p:sp>
          <p:nvSpPr>
            <p:cNvPr id="1048620" name="平行四边形 4">
              <a:extLst>
                <a:ext uri="{FF2B5EF4-FFF2-40B4-BE49-F238E27FC236}">
                  <a16:creationId xmlns:a16="http://schemas.microsoft.com/office/drawing/2014/main" id="{89280AF1-1080-2F12-C043-592E9BFD890B}"/>
                </a:ext>
              </a:extLst>
            </p:cNvPr>
            <p:cNvSpPr/>
            <p:nvPr/>
          </p:nvSpPr>
          <p:spPr>
            <a:xfrm rot="5400000" flipH="1" flipV="1">
              <a:off x="2843643" y="1339700"/>
              <a:ext cx="896749" cy="474380"/>
            </a:xfrm>
            <a:custGeom>
              <a:avLst/>
              <a:gdLst>
                <a:gd name="connsiteX0" fmla="*/ 0 w 1515534"/>
                <a:gd name="connsiteY0" fmla="*/ 1540933 h 1540933"/>
                <a:gd name="connsiteX1" fmla="*/ 802218 w 1515534"/>
                <a:gd name="connsiteY1" fmla="*/ 0 h 1540933"/>
                <a:gd name="connsiteX2" fmla="*/ 1515534 w 1515534"/>
                <a:gd name="connsiteY2" fmla="*/ 0 h 1540933"/>
                <a:gd name="connsiteX3" fmla="*/ 713316 w 1515534"/>
                <a:gd name="connsiteY3" fmla="*/ 1540933 h 1540933"/>
                <a:gd name="connsiteX4" fmla="*/ 0 w 1515534"/>
                <a:gd name="connsiteY4" fmla="*/ 1540933 h 1540933"/>
                <a:gd name="connsiteX0" fmla="*/ 0 w 1515534"/>
                <a:gd name="connsiteY0" fmla="*/ 1540933 h 1540936"/>
                <a:gd name="connsiteX1" fmla="*/ 802218 w 1515534"/>
                <a:gd name="connsiteY1" fmla="*/ 0 h 1540936"/>
                <a:gd name="connsiteX2" fmla="*/ 1515534 w 1515534"/>
                <a:gd name="connsiteY2" fmla="*/ 0 h 1540936"/>
                <a:gd name="connsiteX3" fmla="*/ 823386 w 1515534"/>
                <a:gd name="connsiteY3" fmla="*/ 1540936 h 1540936"/>
                <a:gd name="connsiteX4" fmla="*/ 0 w 1515534"/>
                <a:gd name="connsiteY4" fmla="*/ 1540933 h 1540936"/>
                <a:gd name="connsiteX0" fmla="*/ 0 w 1794934"/>
                <a:gd name="connsiteY0" fmla="*/ 1540933 h 1540936"/>
                <a:gd name="connsiteX1" fmla="*/ 802218 w 1794934"/>
                <a:gd name="connsiteY1" fmla="*/ 0 h 1540936"/>
                <a:gd name="connsiteX2" fmla="*/ 1794934 w 1794934"/>
                <a:gd name="connsiteY2" fmla="*/ 609600 h 1540936"/>
                <a:gd name="connsiteX3" fmla="*/ 823386 w 1794934"/>
                <a:gd name="connsiteY3" fmla="*/ 1540936 h 1540936"/>
                <a:gd name="connsiteX4" fmla="*/ 0 w 1794934"/>
                <a:gd name="connsiteY4" fmla="*/ 1540933 h 1540936"/>
                <a:gd name="connsiteX0" fmla="*/ 0 w 1794934"/>
                <a:gd name="connsiteY0" fmla="*/ 931333 h 931336"/>
                <a:gd name="connsiteX1" fmla="*/ 785284 w 1794934"/>
                <a:gd name="connsiteY1" fmla="*/ 42333 h 931336"/>
                <a:gd name="connsiteX2" fmla="*/ 1794934 w 1794934"/>
                <a:gd name="connsiteY2" fmla="*/ 0 h 931336"/>
                <a:gd name="connsiteX3" fmla="*/ 823386 w 1794934"/>
                <a:gd name="connsiteY3" fmla="*/ 931336 h 931336"/>
                <a:gd name="connsiteX4" fmla="*/ 0 w 1794934"/>
                <a:gd name="connsiteY4" fmla="*/ 931333 h 931336"/>
                <a:gd name="connsiteX0" fmla="*/ 0 w 1794934"/>
                <a:gd name="connsiteY0" fmla="*/ 931333 h 931336"/>
                <a:gd name="connsiteX1" fmla="*/ 912284 w 1794934"/>
                <a:gd name="connsiteY1" fmla="*/ 16933 h 931336"/>
                <a:gd name="connsiteX2" fmla="*/ 1794934 w 1794934"/>
                <a:gd name="connsiteY2" fmla="*/ 0 h 931336"/>
                <a:gd name="connsiteX3" fmla="*/ 823386 w 1794934"/>
                <a:gd name="connsiteY3" fmla="*/ 931336 h 931336"/>
                <a:gd name="connsiteX4" fmla="*/ 0 w 1794934"/>
                <a:gd name="connsiteY4" fmla="*/ 931333 h 931336"/>
                <a:gd name="connsiteX0" fmla="*/ 0 w 1778000"/>
                <a:gd name="connsiteY0" fmla="*/ 931333 h 931336"/>
                <a:gd name="connsiteX1" fmla="*/ 895350 w 1778000"/>
                <a:gd name="connsiteY1" fmla="*/ 16933 h 931336"/>
                <a:gd name="connsiteX2" fmla="*/ 1778000 w 1778000"/>
                <a:gd name="connsiteY2" fmla="*/ 0 h 931336"/>
                <a:gd name="connsiteX3" fmla="*/ 806452 w 1778000"/>
                <a:gd name="connsiteY3" fmla="*/ 931336 h 931336"/>
                <a:gd name="connsiteX4" fmla="*/ 0 w 1778000"/>
                <a:gd name="connsiteY4" fmla="*/ 931333 h 931336"/>
                <a:gd name="connsiteX0" fmla="*/ 0 w 1778000"/>
                <a:gd name="connsiteY0" fmla="*/ 905933 h 931336"/>
                <a:gd name="connsiteX1" fmla="*/ 895350 w 1778000"/>
                <a:gd name="connsiteY1" fmla="*/ 16933 h 931336"/>
                <a:gd name="connsiteX2" fmla="*/ 1778000 w 1778000"/>
                <a:gd name="connsiteY2" fmla="*/ 0 h 931336"/>
                <a:gd name="connsiteX3" fmla="*/ 806452 w 1778000"/>
                <a:gd name="connsiteY3" fmla="*/ 931336 h 931336"/>
                <a:gd name="connsiteX4" fmla="*/ 0 w 1778000"/>
                <a:gd name="connsiteY4" fmla="*/ 905933 h 931336"/>
                <a:gd name="connsiteX0" fmla="*/ 0 w 1778000"/>
                <a:gd name="connsiteY0" fmla="*/ 905933 h 931336"/>
                <a:gd name="connsiteX1" fmla="*/ 895350 w 1778000"/>
                <a:gd name="connsiteY1" fmla="*/ 8466 h 931336"/>
                <a:gd name="connsiteX2" fmla="*/ 1778000 w 1778000"/>
                <a:gd name="connsiteY2" fmla="*/ 0 h 931336"/>
                <a:gd name="connsiteX3" fmla="*/ 806452 w 1778000"/>
                <a:gd name="connsiteY3" fmla="*/ 931336 h 931336"/>
                <a:gd name="connsiteX4" fmla="*/ 0 w 1778000"/>
                <a:gd name="connsiteY4" fmla="*/ 905933 h 931336"/>
                <a:gd name="connsiteX0" fmla="*/ 0 w 1778000"/>
                <a:gd name="connsiteY0" fmla="*/ 905933 h 931336"/>
                <a:gd name="connsiteX1" fmla="*/ 895350 w 1778000"/>
                <a:gd name="connsiteY1" fmla="*/ 8466 h 931336"/>
                <a:gd name="connsiteX2" fmla="*/ 1778000 w 1778000"/>
                <a:gd name="connsiteY2" fmla="*/ 0 h 931336"/>
                <a:gd name="connsiteX3" fmla="*/ 814919 w 1778000"/>
                <a:gd name="connsiteY3" fmla="*/ 931336 h 931336"/>
                <a:gd name="connsiteX4" fmla="*/ 0 w 1778000"/>
                <a:gd name="connsiteY4" fmla="*/ 905933 h 931336"/>
                <a:gd name="connsiteX0" fmla="*/ 0 w 1778000"/>
                <a:gd name="connsiteY0" fmla="*/ 931333 h 931336"/>
                <a:gd name="connsiteX1" fmla="*/ 895350 w 1778000"/>
                <a:gd name="connsiteY1" fmla="*/ 8466 h 931336"/>
                <a:gd name="connsiteX2" fmla="*/ 1778000 w 1778000"/>
                <a:gd name="connsiteY2" fmla="*/ 0 h 931336"/>
                <a:gd name="connsiteX3" fmla="*/ 814919 w 1778000"/>
                <a:gd name="connsiteY3" fmla="*/ 931336 h 931336"/>
                <a:gd name="connsiteX4" fmla="*/ 0 w 1778000"/>
                <a:gd name="connsiteY4" fmla="*/ 931333 h 931336"/>
                <a:gd name="connsiteX0" fmla="*/ 0 w 1778000"/>
                <a:gd name="connsiteY0" fmla="*/ 931333 h 931336"/>
                <a:gd name="connsiteX1" fmla="*/ 895350 w 1778000"/>
                <a:gd name="connsiteY1" fmla="*/ 8466 h 931336"/>
                <a:gd name="connsiteX2" fmla="*/ 1778000 w 1778000"/>
                <a:gd name="connsiteY2" fmla="*/ 0 h 931336"/>
                <a:gd name="connsiteX3" fmla="*/ 814919 w 1778000"/>
                <a:gd name="connsiteY3" fmla="*/ 931336 h 931336"/>
                <a:gd name="connsiteX4" fmla="*/ 0 w 1778000"/>
                <a:gd name="connsiteY4" fmla="*/ 931333 h 931336"/>
                <a:gd name="connsiteX0" fmla="*/ 0 w 1778000"/>
                <a:gd name="connsiteY0" fmla="*/ 932309 h 932312"/>
                <a:gd name="connsiteX1" fmla="*/ 914403 w 1778000"/>
                <a:gd name="connsiteY1" fmla="*/ 0 h 932312"/>
                <a:gd name="connsiteX2" fmla="*/ 1778000 w 1778000"/>
                <a:gd name="connsiteY2" fmla="*/ 976 h 932312"/>
                <a:gd name="connsiteX3" fmla="*/ 814919 w 1778000"/>
                <a:gd name="connsiteY3" fmla="*/ 932312 h 932312"/>
                <a:gd name="connsiteX4" fmla="*/ 0 w 1778000"/>
                <a:gd name="connsiteY4" fmla="*/ 932309 h 9323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8000" h="932312">
                  <a:moveTo>
                    <a:pt x="0" y="932309"/>
                  </a:moveTo>
                  <a:cubicBezTo>
                    <a:pt x="298450" y="616221"/>
                    <a:pt x="615953" y="307622"/>
                    <a:pt x="914403" y="0"/>
                  </a:cubicBezTo>
                  <a:lnTo>
                    <a:pt x="1778000" y="976"/>
                  </a:lnTo>
                  <a:lnTo>
                    <a:pt x="814919" y="932312"/>
                  </a:lnTo>
                  <a:lnTo>
                    <a:pt x="0" y="932309"/>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Times New Roman" panose="02020603050405020304" pitchFamily="18" charset="0"/>
                <a:cs typeface="Times New Roman" panose="02020603050405020304" pitchFamily="18" charset="0"/>
              </a:endParaRPr>
            </a:p>
          </p:txBody>
        </p:sp>
        <p:sp>
          <p:nvSpPr>
            <p:cNvPr id="1048621" name="平行四边形 4">
              <a:extLst>
                <a:ext uri="{FF2B5EF4-FFF2-40B4-BE49-F238E27FC236}">
                  <a16:creationId xmlns:a16="http://schemas.microsoft.com/office/drawing/2014/main" id="{8E055535-F94A-0237-2DB5-86E69A0683FC}"/>
                </a:ext>
              </a:extLst>
            </p:cNvPr>
            <p:cNvSpPr/>
            <p:nvPr/>
          </p:nvSpPr>
          <p:spPr>
            <a:xfrm rot="16200000" flipV="1">
              <a:off x="2811287" y="851023"/>
              <a:ext cx="960966" cy="473881"/>
            </a:xfrm>
            <a:custGeom>
              <a:avLst/>
              <a:gdLst>
                <a:gd name="connsiteX0" fmla="*/ 0 w 1515534"/>
                <a:gd name="connsiteY0" fmla="*/ 1540933 h 1540933"/>
                <a:gd name="connsiteX1" fmla="*/ 802218 w 1515534"/>
                <a:gd name="connsiteY1" fmla="*/ 0 h 1540933"/>
                <a:gd name="connsiteX2" fmla="*/ 1515534 w 1515534"/>
                <a:gd name="connsiteY2" fmla="*/ 0 h 1540933"/>
                <a:gd name="connsiteX3" fmla="*/ 713316 w 1515534"/>
                <a:gd name="connsiteY3" fmla="*/ 1540933 h 1540933"/>
                <a:gd name="connsiteX4" fmla="*/ 0 w 1515534"/>
                <a:gd name="connsiteY4" fmla="*/ 1540933 h 1540933"/>
                <a:gd name="connsiteX0" fmla="*/ 0 w 1515534"/>
                <a:gd name="connsiteY0" fmla="*/ 1540933 h 1540936"/>
                <a:gd name="connsiteX1" fmla="*/ 802218 w 1515534"/>
                <a:gd name="connsiteY1" fmla="*/ 0 h 1540936"/>
                <a:gd name="connsiteX2" fmla="*/ 1515534 w 1515534"/>
                <a:gd name="connsiteY2" fmla="*/ 0 h 1540936"/>
                <a:gd name="connsiteX3" fmla="*/ 823386 w 1515534"/>
                <a:gd name="connsiteY3" fmla="*/ 1540936 h 1540936"/>
                <a:gd name="connsiteX4" fmla="*/ 0 w 1515534"/>
                <a:gd name="connsiteY4" fmla="*/ 1540933 h 1540936"/>
                <a:gd name="connsiteX0" fmla="*/ 0 w 1794934"/>
                <a:gd name="connsiteY0" fmla="*/ 1540933 h 1540936"/>
                <a:gd name="connsiteX1" fmla="*/ 802218 w 1794934"/>
                <a:gd name="connsiteY1" fmla="*/ 0 h 1540936"/>
                <a:gd name="connsiteX2" fmla="*/ 1794934 w 1794934"/>
                <a:gd name="connsiteY2" fmla="*/ 609600 h 1540936"/>
                <a:gd name="connsiteX3" fmla="*/ 823386 w 1794934"/>
                <a:gd name="connsiteY3" fmla="*/ 1540936 h 1540936"/>
                <a:gd name="connsiteX4" fmla="*/ 0 w 1794934"/>
                <a:gd name="connsiteY4" fmla="*/ 1540933 h 1540936"/>
                <a:gd name="connsiteX0" fmla="*/ 0 w 1794934"/>
                <a:gd name="connsiteY0" fmla="*/ 931333 h 931336"/>
                <a:gd name="connsiteX1" fmla="*/ 785284 w 1794934"/>
                <a:gd name="connsiteY1" fmla="*/ 42333 h 931336"/>
                <a:gd name="connsiteX2" fmla="*/ 1794934 w 1794934"/>
                <a:gd name="connsiteY2" fmla="*/ 0 h 931336"/>
                <a:gd name="connsiteX3" fmla="*/ 823386 w 1794934"/>
                <a:gd name="connsiteY3" fmla="*/ 931336 h 931336"/>
                <a:gd name="connsiteX4" fmla="*/ 0 w 1794934"/>
                <a:gd name="connsiteY4" fmla="*/ 931333 h 931336"/>
                <a:gd name="connsiteX0" fmla="*/ 0 w 1794934"/>
                <a:gd name="connsiteY0" fmla="*/ 931333 h 931336"/>
                <a:gd name="connsiteX1" fmla="*/ 912284 w 1794934"/>
                <a:gd name="connsiteY1" fmla="*/ 16933 h 931336"/>
                <a:gd name="connsiteX2" fmla="*/ 1794934 w 1794934"/>
                <a:gd name="connsiteY2" fmla="*/ 0 h 931336"/>
                <a:gd name="connsiteX3" fmla="*/ 823386 w 1794934"/>
                <a:gd name="connsiteY3" fmla="*/ 931336 h 931336"/>
                <a:gd name="connsiteX4" fmla="*/ 0 w 1794934"/>
                <a:gd name="connsiteY4" fmla="*/ 931333 h 931336"/>
                <a:gd name="connsiteX0" fmla="*/ 0 w 1778000"/>
                <a:gd name="connsiteY0" fmla="*/ 931333 h 931336"/>
                <a:gd name="connsiteX1" fmla="*/ 895350 w 1778000"/>
                <a:gd name="connsiteY1" fmla="*/ 16933 h 931336"/>
                <a:gd name="connsiteX2" fmla="*/ 1778000 w 1778000"/>
                <a:gd name="connsiteY2" fmla="*/ 0 h 931336"/>
                <a:gd name="connsiteX3" fmla="*/ 806452 w 1778000"/>
                <a:gd name="connsiteY3" fmla="*/ 931336 h 931336"/>
                <a:gd name="connsiteX4" fmla="*/ 0 w 1778000"/>
                <a:gd name="connsiteY4" fmla="*/ 931333 h 931336"/>
                <a:gd name="connsiteX0" fmla="*/ 0 w 1778000"/>
                <a:gd name="connsiteY0" fmla="*/ 905933 h 931336"/>
                <a:gd name="connsiteX1" fmla="*/ 895350 w 1778000"/>
                <a:gd name="connsiteY1" fmla="*/ 16933 h 931336"/>
                <a:gd name="connsiteX2" fmla="*/ 1778000 w 1778000"/>
                <a:gd name="connsiteY2" fmla="*/ 0 h 931336"/>
                <a:gd name="connsiteX3" fmla="*/ 806452 w 1778000"/>
                <a:gd name="connsiteY3" fmla="*/ 931336 h 931336"/>
                <a:gd name="connsiteX4" fmla="*/ 0 w 1778000"/>
                <a:gd name="connsiteY4" fmla="*/ 905933 h 931336"/>
                <a:gd name="connsiteX0" fmla="*/ 0 w 1778000"/>
                <a:gd name="connsiteY0" fmla="*/ 905933 h 931336"/>
                <a:gd name="connsiteX1" fmla="*/ 895350 w 1778000"/>
                <a:gd name="connsiteY1" fmla="*/ 8466 h 931336"/>
                <a:gd name="connsiteX2" fmla="*/ 1778000 w 1778000"/>
                <a:gd name="connsiteY2" fmla="*/ 0 h 931336"/>
                <a:gd name="connsiteX3" fmla="*/ 806452 w 1778000"/>
                <a:gd name="connsiteY3" fmla="*/ 931336 h 931336"/>
                <a:gd name="connsiteX4" fmla="*/ 0 w 1778000"/>
                <a:gd name="connsiteY4" fmla="*/ 905933 h 931336"/>
                <a:gd name="connsiteX0" fmla="*/ 0 w 1778000"/>
                <a:gd name="connsiteY0" fmla="*/ 905933 h 931336"/>
                <a:gd name="connsiteX1" fmla="*/ 895350 w 1778000"/>
                <a:gd name="connsiteY1" fmla="*/ 8466 h 931336"/>
                <a:gd name="connsiteX2" fmla="*/ 1778000 w 1778000"/>
                <a:gd name="connsiteY2" fmla="*/ 0 h 931336"/>
                <a:gd name="connsiteX3" fmla="*/ 814919 w 1778000"/>
                <a:gd name="connsiteY3" fmla="*/ 931336 h 931336"/>
                <a:gd name="connsiteX4" fmla="*/ 0 w 1778000"/>
                <a:gd name="connsiteY4" fmla="*/ 905933 h 931336"/>
                <a:gd name="connsiteX0" fmla="*/ 0 w 1778000"/>
                <a:gd name="connsiteY0" fmla="*/ 931333 h 931336"/>
                <a:gd name="connsiteX1" fmla="*/ 895350 w 1778000"/>
                <a:gd name="connsiteY1" fmla="*/ 8466 h 931336"/>
                <a:gd name="connsiteX2" fmla="*/ 1778000 w 1778000"/>
                <a:gd name="connsiteY2" fmla="*/ 0 h 931336"/>
                <a:gd name="connsiteX3" fmla="*/ 814919 w 1778000"/>
                <a:gd name="connsiteY3" fmla="*/ 931336 h 931336"/>
                <a:gd name="connsiteX4" fmla="*/ 0 w 1778000"/>
                <a:gd name="connsiteY4" fmla="*/ 931333 h 931336"/>
                <a:gd name="connsiteX0" fmla="*/ 0 w 1778000"/>
                <a:gd name="connsiteY0" fmla="*/ 931333 h 931336"/>
                <a:gd name="connsiteX1" fmla="*/ 895350 w 1778000"/>
                <a:gd name="connsiteY1" fmla="*/ 8466 h 931336"/>
                <a:gd name="connsiteX2" fmla="*/ 1778000 w 1778000"/>
                <a:gd name="connsiteY2" fmla="*/ 0 h 931336"/>
                <a:gd name="connsiteX3" fmla="*/ 814919 w 1778000"/>
                <a:gd name="connsiteY3" fmla="*/ 931336 h 931336"/>
                <a:gd name="connsiteX4" fmla="*/ 0 w 1778000"/>
                <a:gd name="connsiteY4" fmla="*/ 931333 h 9313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8000" h="931336">
                  <a:moveTo>
                    <a:pt x="0" y="931333"/>
                  </a:moveTo>
                  <a:cubicBezTo>
                    <a:pt x="298450" y="615245"/>
                    <a:pt x="596900" y="316088"/>
                    <a:pt x="895350" y="8466"/>
                  </a:cubicBezTo>
                  <a:lnTo>
                    <a:pt x="1778000" y="0"/>
                  </a:lnTo>
                  <a:lnTo>
                    <a:pt x="814919" y="931336"/>
                  </a:lnTo>
                  <a:lnTo>
                    <a:pt x="0" y="931333"/>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grpSp>
      <p:cxnSp>
        <p:nvCxnSpPr>
          <p:cNvPr id="3145732" name="直接连接符 7">
            <a:extLst>
              <a:ext uri="{FF2B5EF4-FFF2-40B4-BE49-F238E27FC236}">
                <a16:creationId xmlns:a16="http://schemas.microsoft.com/office/drawing/2014/main" id="{8D763495-322D-55DE-CA1A-7E27B4E1B309}"/>
              </a:ext>
            </a:extLst>
          </p:cNvPr>
          <p:cNvCxnSpPr>
            <a:cxnSpLocks/>
          </p:cNvCxnSpPr>
          <p:nvPr/>
        </p:nvCxnSpPr>
        <p:spPr>
          <a:xfrm>
            <a:off x="620110" y="807291"/>
            <a:ext cx="11371262" cy="0"/>
          </a:xfrm>
          <a:prstGeom prst="line">
            <a:avLst/>
          </a:prstGeom>
          <a:ln>
            <a:solidFill>
              <a:srgbClr val="5B7899"/>
            </a:solidFill>
          </a:ln>
        </p:spPr>
        <p:style>
          <a:lnRef idx="3">
            <a:schemeClr val="accent1"/>
          </a:lnRef>
          <a:fillRef idx="0">
            <a:schemeClr val="accent1"/>
          </a:fillRef>
          <a:effectRef idx="2">
            <a:schemeClr val="accent1"/>
          </a:effectRef>
          <a:fontRef idx="minor">
            <a:schemeClr val="tx1"/>
          </a:fontRef>
        </p:style>
      </p:cxnSp>
      <p:sp>
        <p:nvSpPr>
          <p:cNvPr id="10" name="矩形 9">
            <a:extLst>
              <a:ext uri="{FF2B5EF4-FFF2-40B4-BE49-F238E27FC236}">
                <a16:creationId xmlns:a16="http://schemas.microsoft.com/office/drawing/2014/main" id="{76F90E2F-7680-4D72-8BC2-96B8C19F2639}"/>
              </a:ext>
            </a:extLst>
          </p:cNvPr>
          <p:cNvSpPr/>
          <p:nvPr/>
        </p:nvSpPr>
        <p:spPr>
          <a:xfrm>
            <a:off x="620108" y="231140"/>
            <a:ext cx="9176366" cy="584775"/>
          </a:xfrm>
          <a:prstGeom prst="rect">
            <a:avLst/>
          </a:prstGeom>
        </p:spPr>
        <p:txBody>
          <a:bodyPr wrap="square">
            <a:spAutoFit/>
          </a:bodyPr>
          <a:lstStyle/>
          <a:p>
            <a:r>
              <a:rPr lang="en-US" altLang="zh-CN" sz="3200" b="1" spc="300" dirty="0">
                <a:latin typeface="微软雅黑" panose="020B0503020204020204" charset="-122"/>
                <a:ea typeface="微软雅黑" panose="020B0503020204020204" charset="-122"/>
              </a:rPr>
              <a:t>3 </a:t>
            </a:r>
            <a:r>
              <a:rPr lang="zh-CN" altLang="en-US" sz="3200" b="1" spc="300" dirty="0">
                <a:latin typeface="微软雅黑" panose="020B0503020204020204" charset="-122"/>
                <a:ea typeface="微软雅黑" panose="020B0503020204020204" charset="-122"/>
              </a:rPr>
              <a:t>总结与未来计划</a:t>
            </a:r>
          </a:p>
        </p:txBody>
      </p:sp>
      <p:sp>
        <p:nvSpPr>
          <p:cNvPr id="9" name="文本框 8">
            <a:extLst>
              <a:ext uri="{FF2B5EF4-FFF2-40B4-BE49-F238E27FC236}">
                <a16:creationId xmlns:a16="http://schemas.microsoft.com/office/drawing/2014/main" id="{6791F156-4EF4-44C8-A0EE-8ED674F17538}"/>
              </a:ext>
            </a:extLst>
          </p:cNvPr>
          <p:cNvSpPr txBox="1"/>
          <p:nvPr/>
        </p:nvSpPr>
        <p:spPr>
          <a:xfrm>
            <a:off x="487001" y="1095348"/>
            <a:ext cx="11217998" cy="5115759"/>
          </a:xfrm>
          <a:prstGeom prst="rect">
            <a:avLst/>
          </a:prstGeom>
          <a:noFill/>
        </p:spPr>
        <p:txBody>
          <a:bodyPr wrap="square">
            <a:spAutoFit/>
          </a:bodyPr>
          <a:lstStyle/>
          <a:p>
            <a:pPr algn="just">
              <a:lnSpc>
                <a:spcPct val="150000"/>
              </a:lnSpc>
            </a:pPr>
            <a:r>
              <a:rPr lang="zh-CN" altLang="en-US" sz="2000" b="1" dirty="0">
                <a:solidFill>
                  <a:srgbClr val="4472C4"/>
                </a:solidFill>
                <a:latin typeface="Arial" panose="020B0604020202020204" pitchFamily="34" charset="0"/>
                <a:ea typeface="微软雅黑" panose="020B0503020204020204" pitchFamily="34" charset="-122"/>
                <a:cs typeface="Arial" panose="020B0604020202020204" pitchFamily="34" charset="0"/>
              </a:rPr>
              <a:t>总结：</a:t>
            </a:r>
            <a:endParaRPr lang="en-US" altLang="zh-CN" sz="2000" b="1" dirty="0">
              <a:solidFill>
                <a:srgbClr val="4472C4"/>
              </a:solidFill>
              <a:latin typeface="Arial" panose="020B0604020202020204" pitchFamily="34" charset="0"/>
              <a:ea typeface="微软雅黑" panose="020B0503020204020204" pitchFamily="34" charset="-122"/>
              <a:cs typeface="Arial" panose="020B0604020202020204" pitchFamily="34" charset="0"/>
            </a:endParaRPr>
          </a:p>
          <a:p>
            <a:pPr marL="285750" indent="-285750" algn="just">
              <a:lnSpc>
                <a:spcPct val="150000"/>
              </a:lnSpc>
              <a:buFont typeface="Arial" panose="020B0604020202020204" pitchFamily="34" charset="0"/>
              <a:buChar char="•"/>
            </a:pPr>
            <a:r>
              <a:rPr lang="zh-CN" altLang="en-US" dirty="0">
                <a:latin typeface="Times New Roman" panose="02020603050405020304" pitchFamily="18" charset="0"/>
                <a:ea typeface="宋体" panose="02010600030101010101" pitchFamily="2" charset="-122"/>
                <a:cs typeface="Times New Roman" panose="02020603050405020304" pitchFamily="18" charset="0"/>
              </a:rPr>
              <a:t> </a:t>
            </a:r>
            <a:r>
              <a:rPr lang="zh-CN" altLang="en-US" sz="2000" b="1" dirty="0">
                <a:latin typeface="Arial" panose="020B0604020202020204" pitchFamily="34" charset="0"/>
                <a:ea typeface="微软雅黑" panose="020B0503020204020204" pitchFamily="34" charset="-122"/>
                <a:cs typeface="Arial" panose="020B0604020202020204" pitchFamily="34" charset="0"/>
              </a:rPr>
              <a:t>针对传统 </a:t>
            </a:r>
            <a:r>
              <a:rPr lang="en-US" altLang="zh-CN" sz="2000" b="1" dirty="0">
                <a:latin typeface="Arial" panose="020B0604020202020204" pitchFamily="34" charset="0"/>
                <a:ea typeface="微软雅黑" panose="020B0503020204020204" pitchFamily="34" charset="-122"/>
                <a:cs typeface="Arial" panose="020B0604020202020204" pitchFamily="34" charset="0"/>
              </a:rPr>
              <a:t>ESS </a:t>
            </a:r>
            <a:r>
              <a:rPr lang="zh-CN" altLang="en-US" sz="2000" b="1" dirty="0">
                <a:latin typeface="Arial" panose="020B0604020202020204" pitchFamily="34" charset="0"/>
                <a:ea typeface="微软雅黑" panose="020B0503020204020204" pitchFamily="34" charset="-122"/>
                <a:cs typeface="Arial" panose="020B0604020202020204" pitchFamily="34" charset="0"/>
              </a:rPr>
              <a:t>低能质子束流低能段传输效率低的问题，提出基于楔形吸收体的动量冷却方案。基于 </a:t>
            </a:r>
            <a:r>
              <a:rPr lang="en-US" altLang="zh-CN" sz="2000" b="1" dirty="0">
                <a:latin typeface="Arial" panose="020B0604020202020204" pitchFamily="34" charset="0"/>
                <a:ea typeface="微软雅黑" panose="020B0503020204020204" pitchFamily="34" charset="-122"/>
                <a:cs typeface="Arial" panose="020B0604020202020204" pitchFamily="34" charset="0"/>
              </a:rPr>
              <a:t>HUST-PTF </a:t>
            </a:r>
            <a:r>
              <a:rPr lang="zh-CN" altLang="en-US" sz="2000" b="1" dirty="0">
                <a:latin typeface="Arial" panose="020B0604020202020204" pitchFamily="34" charset="0"/>
                <a:ea typeface="微软雅黑" panose="020B0503020204020204" pitchFamily="34" charset="-122"/>
                <a:cs typeface="Arial" panose="020B0604020202020204" pitchFamily="34" charset="0"/>
              </a:rPr>
              <a:t>参数完成初步设计，</a:t>
            </a:r>
            <a:r>
              <a:rPr lang="en-US" altLang="zh-CN" sz="2000" b="1" dirty="0">
                <a:latin typeface="Arial" panose="020B0604020202020204" pitchFamily="34" charset="0"/>
                <a:ea typeface="微软雅黑" panose="020B0503020204020204" pitchFamily="34" charset="-122"/>
                <a:cs typeface="Arial" panose="020B0604020202020204" pitchFamily="34" charset="0"/>
              </a:rPr>
              <a:t>BDSIM</a:t>
            </a:r>
            <a:r>
              <a:rPr lang="zh-CN" altLang="en-US" sz="2000" b="1" dirty="0">
                <a:latin typeface="Arial" panose="020B0604020202020204" pitchFamily="34" charset="0"/>
                <a:ea typeface="微软雅黑" panose="020B0503020204020204" pitchFamily="34" charset="-122"/>
                <a:cs typeface="Arial" panose="020B0604020202020204" pitchFamily="34" charset="0"/>
              </a:rPr>
              <a:t>仿真表明，在保证动量分散满足治疗要求的情况下，</a:t>
            </a:r>
            <a:r>
              <a:rPr lang="en-US" altLang="zh-CN" sz="2000" b="1" dirty="0">
                <a:latin typeface="Arial" panose="020B0604020202020204" pitchFamily="34" charset="0"/>
                <a:ea typeface="微软雅黑" panose="020B0503020204020204" pitchFamily="34" charset="-122"/>
                <a:cs typeface="Arial" panose="020B0604020202020204" pitchFamily="34" charset="0"/>
              </a:rPr>
              <a:t>70 MeV </a:t>
            </a:r>
            <a:r>
              <a:rPr lang="zh-CN" altLang="en-US" sz="2000" b="1" dirty="0">
                <a:latin typeface="Arial" panose="020B0604020202020204" pitchFamily="34" charset="0"/>
                <a:ea typeface="微软雅黑" panose="020B0503020204020204" pitchFamily="34" charset="-122"/>
                <a:cs typeface="Arial" panose="020B0604020202020204" pitchFamily="34" charset="0"/>
              </a:rPr>
              <a:t>束流传输效率可</a:t>
            </a:r>
            <a:r>
              <a:rPr lang="zh-CN" altLang="en-US" sz="2000" b="1" dirty="0">
                <a:solidFill>
                  <a:srgbClr val="FF0000"/>
                </a:solidFill>
                <a:latin typeface="Arial" panose="020B0604020202020204" pitchFamily="34" charset="0"/>
                <a:ea typeface="微软雅黑" panose="020B0503020204020204" pitchFamily="34" charset="-122"/>
                <a:cs typeface="Arial" panose="020B0604020202020204" pitchFamily="34" charset="0"/>
              </a:rPr>
              <a:t>提升</a:t>
            </a:r>
            <a:r>
              <a:rPr lang="en-US" altLang="zh-CN" sz="2000" b="1" dirty="0">
                <a:solidFill>
                  <a:srgbClr val="FF0000"/>
                </a:solidFill>
                <a:latin typeface="Arial" panose="020B0604020202020204" pitchFamily="34" charset="0"/>
                <a:ea typeface="微软雅黑" panose="020B0503020204020204" pitchFamily="34" charset="-122"/>
                <a:cs typeface="Arial" panose="020B0604020202020204" pitchFamily="34" charset="0"/>
              </a:rPr>
              <a:t>3</a:t>
            </a:r>
            <a:r>
              <a:rPr lang="zh-CN" altLang="en-US" sz="2000" b="1" dirty="0">
                <a:solidFill>
                  <a:srgbClr val="FF0000"/>
                </a:solidFill>
                <a:latin typeface="Arial" panose="020B0604020202020204" pitchFamily="34" charset="0"/>
                <a:ea typeface="微软雅黑" panose="020B0503020204020204" pitchFamily="34" charset="-122"/>
                <a:cs typeface="Arial" panose="020B0604020202020204" pitchFamily="34" charset="0"/>
              </a:rPr>
              <a:t>倍</a:t>
            </a:r>
            <a:r>
              <a:rPr lang="zh-CN" altLang="en-US" sz="2000" b="1" dirty="0">
                <a:latin typeface="Arial" panose="020B0604020202020204" pitchFamily="34" charset="0"/>
                <a:ea typeface="微软雅黑" panose="020B0503020204020204" pitchFamily="34" charset="-122"/>
                <a:cs typeface="Arial" panose="020B0604020202020204" pitchFamily="34" charset="0"/>
              </a:rPr>
              <a:t>。若使用弯转角度更小的</a:t>
            </a:r>
            <a:r>
              <a:rPr lang="en-US" altLang="zh-CN" sz="2000" b="1" dirty="0">
                <a:latin typeface="Arial" panose="020B0604020202020204" pitchFamily="34" charset="0"/>
                <a:ea typeface="微软雅黑" panose="020B0503020204020204" pitchFamily="34" charset="-122"/>
                <a:cs typeface="Arial" panose="020B0604020202020204" pitchFamily="34" charset="0"/>
              </a:rPr>
              <a:t>DBA</a:t>
            </a:r>
            <a:r>
              <a:rPr lang="zh-CN" altLang="en-US" sz="2000" b="1" dirty="0">
                <a:latin typeface="Arial" panose="020B0604020202020204" pitchFamily="34" charset="0"/>
                <a:ea typeface="微软雅黑" panose="020B0503020204020204" pitchFamily="34" charset="-122"/>
                <a:cs typeface="Arial" panose="020B0604020202020204" pitchFamily="34" charset="0"/>
              </a:rPr>
              <a:t>段，则可进一步提升传输效率（</a:t>
            </a:r>
            <a:r>
              <a:rPr lang="zh-CN" altLang="en-US" sz="2000" b="1" dirty="0">
                <a:solidFill>
                  <a:srgbClr val="FF0000"/>
                </a:solidFill>
                <a:latin typeface="Arial" panose="020B0604020202020204" pitchFamily="34" charset="0"/>
                <a:ea typeface="微软雅黑" panose="020B0503020204020204" pitchFamily="34" charset="-122"/>
                <a:cs typeface="Arial" panose="020B0604020202020204" pitchFamily="34" charset="0"/>
              </a:rPr>
              <a:t>约</a:t>
            </a:r>
            <a:r>
              <a:rPr lang="en-US" altLang="zh-CN" sz="2000" b="1" dirty="0">
                <a:solidFill>
                  <a:srgbClr val="FF0000"/>
                </a:solidFill>
                <a:latin typeface="Arial" panose="020B0604020202020204" pitchFamily="34" charset="0"/>
                <a:ea typeface="微软雅黑" panose="020B0503020204020204" pitchFamily="34" charset="-122"/>
                <a:cs typeface="Arial" panose="020B0604020202020204" pitchFamily="34" charset="0"/>
              </a:rPr>
              <a:t>8</a:t>
            </a:r>
            <a:r>
              <a:rPr lang="zh-CN" altLang="en-US" sz="2000" b="1" dirty="0">
                <a:solidFill>
                  <a:srgbClr val="FF0000"/>
                </a:solidFill>
                <a:latin typeface="Arial" panose="020B0604020202020204" pitchFamily="34" charset="0"/>
                <a:ea typeface="微软雅黑" panose="020B0503020204020204" pitchFamily="34" charset="-122"/>
                <a:cs typeface="Arial" panose="020B0604020202020204" pitchFamily="34" charset="0"/>
              </a:rPr>
              <a:t>倍</a:t>
            </a:r>
            <a:r>
              <a:rPr lang="zh-CN" altLang="en-US" sz="2000" b="1" dirty="0">
                <a:latin typeface="Arial" panose="020B0604020202020204" pitchFamily="34" charset="0"/>
                <a:ea typeface="微软雅黑" panose="020B0503020204020204" pitchFamily="34" charset="-122"/>
                <a:cs typeface="Arial" panose="020B0604020202020204" pitchFamily="34" charset="0"/>
              </a:rPr>
              <a:t>），初步验证了楔形压缩方案的可行性。</a:t>
            </a:r>
          </a:p>
          <a:p>
            <a:pPr>
              <a:lnSpc>
                <a:spcPct val="150000"/>
              </a:lnSpc>
            </a:pPr>
            <a:r>
              <a:rPr lang="zh-CN" altLang="en-US" sz="2000" b="1" dirty="0">
                <a:solidFill>
                  <a:srgbClr val="4472C4"/>
                </a:solidFill>
                <a:latin typeface="Arial" panose="020B0604020202020204" pitchFamily="34" charset="0"/>
                <a:ea typeface="微软雅黑" panose="020B0503020204020204" pitchFamily="34" charset="-122"/>
                <a:cs typeface="Arial" panose="020B0604020202020204" pitchFamily="34" charset="0"/>
              </a:rPr>
              <a:t>未来计划：</a:t>
            </a:r>
            <a:endParaRPr lang="en-US" altLang="zh-CN" sz="2000" b="1" dirty="0">
              <a:solidFill>
                <a:srgbClr val="4472C4"/>
              </a:solidFill>
              <a:latin typeface="Arial" panose="020B0604020202020204" pitchFamily="34" charset="0"/>
              <a:ea typeface="微软雅黑" panose="020B0503020204020204" pitchFamily="34" charset="-122"/>
              <a:cs typeface="Arial" panose="020B0604020202020204" pitchFamily="34" charset="0"/>
            </a:endParaRPr>
          </a:p>
          <a:p>
            <a:pPr marL="285750" indent="-285750" algn="just">
              <a:lnSpc>
                <a:spcPct val="150000"/>
              </a:lnSpc>
              <a:buFont typeface="Arial" panose="020B0604020202020204" pitchFamily="34" charset="0"/>
              <a:buChar char="•"/>
            </a:pPr>
            <a:r>
              <a:rPr lang="zh-CN" altLang="en-US" dirty="0">
                <a:latin typeface="Times New Roman" panose="02020603050405020304" pitchFamily="18" charset="0"/>
                <a:ea typeface="宋体" panose="02010600030101010101" pitchFamily="2" charset="-122"/>
                <a:cs typeface="Times New Roman" panose="02020603050405020304" pitchFamily="18" charset="0"/>
              </a:rPr>
              <a:t> </a:t>
            </a:r>
            <a:r>
              <a:rPr lang="zh-CN" altLang="en-US" sz="2000" b="1" dirty="0">
                <a:latin typeface="Arial" panose="020B0604020202020204" pitchFamily="34" charset="0"/>
                <a:ea typeface="微软雅黑" panose="020B0503020204020204" pitchFamily="34" charset="-122"/>
                <a:cs typeface="Arial" panose="020B0604020202020204" pitchFamily="34" charset="0"/>
              </a:rPr>
              <a:t>进一步优化</a:t>
            </a:r>
            <a:r>
              <a:rPr lang="zh-CN" altLang="en-US" sz="2000" b="1" dirty="0">
                <a:solidFill>
                  <a:srgbClr val="FF0000"/>
                </a:solidFill>
                <a:latin typeface="Arial" panose="020B0604020202020204" pitchFamily="34" charset="0"/>
                <a:ea typeface="微软雅黑" panose="020B0503020204020204" pitchFamily="34" charset="-122"/>
                <a:cs typeface="Arial" panose="020B0604020202020204" pitchFamily="34" charset="0"/>
              </a:rPr>
              <a:t>楔形位置、梯度</a:t>
            </a:r>
            <a:r>
              <a:rPr lang="zh-CN" altLang="en-US" sz="2000" b="1" dirty="0">
                <a:latin typeface="Arial" panose="020B0604020202020204" pitchFamily="34" charset="0"/>
                <a:ea typeface="微软雅黑" panose="020B0503020204020204" pitchFamily="34" charset="-122"/>
                <a:cs typeface="Arial" panose="020B0604020202020204" pitchFamily="34" charset="0"/>
              </a:rPr>
              <a:t>，并同步优化束线参数，实现</a:t>
            </a:r>
            <a:r>
              <a:rPr lang="zh-CN" altLang="en-US" sz="2000" b="1" dirty="0">
                <a:solidFill>
                  <a:srgbClr val="FF0000"/>
                </a:solidFill>
                <a:latin typeface="Arial" panose="020B0604020202020204" pitchFamily="34" charset="0"/>
                <a:ea typeface="微软雅黑" panose="020B0503020204020204" pitchFamily="34" charset="-122"/>
                <a:cs typeface="Arial" panose="020B0604020202020204" pitchFamily="34" charset="0"/>
              </a:rPr>
              <a:t>动量展宽压缩的同时减小发射度增长</a:t>
            </a:r>
            <a:r>
              <a:rPr lang="zh-CN" altLang="en-US" sz="2000" b="1" dirty="0">
                <a:latin typeface="Arial" panose="020B0604020202020204" pitchFamily="34" charset="0"/>
                <a:ea typeface="微软雅黑" panose="020B0503020204020204" pitchFamily="34" charset="-122"/>
                <a:cs typeface="Arial" panose="020B0604020202020204" pitchFamily="34" charset="0"/>
              </a:rPr>
              <a:t>；</a:t>
            </a:r>
            <a:endParaRPr lang="en-US" altLang="zh-CN" sz="2000" b="1" dirty="0">
              <a:latin typeface="Arial" panose="020B0604020202020204" pitchFamily="34" charset="0"/>
              <a:ea typeface="微软雅黑" panose="020B0503020204020204" pitchFamily="34" charset="-122"/>
              <a:cs typeface="Arial" panose="020B0604020202020204" pitchFamily="34" charset="0"/>
            </a:endParaRPr>
          </a:p>
          <a:p>
            <a:pPr marL="285750" indent="-285750" algn="just">
              <a:lnSpc>
                <a:spcPct val="150000"/>
              </a:lnSpc>
              <a:buFont typeface="Arial" panose="020B0604020202020204" pitchFamily="34" charset="0"/>
              <a:buChar char="•"/>
            </a:pPr>
            <a:r>
              <a:rPr lang="zh-CN" altLang="en-US" sz="2000" b="1" dirty="0">
                <a:latin typeface="Arial" panose="020B0604020202020204" pitchFamily="34" charset="0"/>
                <a:ea typeface="微软雅黑" panose="020B0503020204020204" pitchFamily="34" charset="-122"/>
                <a:cs typeface="Arial" panose="020B0604020202020204" pitchFamily="34" charset="0"/>
              </a:rPr>
              <a:t>探究</a:t>
            </a:r>
            <a:r>
              <a:rPr lang="zh-CN" altLang="en-US" sz="2000" b="1" dirty="0">
                <a:solidFill>
                  <a:srgbClr val="FF0000"/>
                </a:solidFill>
                <a:latin typeface="Arial" panose="020B0604020202020204" pitchFamily="34" charset="0"/>
                <a:ea typeface="微软雅黑" panose="020B0503020204020204" pitchFamily="34" charset="-122"/>
                <a:cs typeface="Arial" panose="020B0604020202020204" pitchFamily="34" charset="0"/>
              </a:rPr>
              <a:t>束流位置偏差</a:t>
            </a:r>
            <a:r>
              <a:rPr lang="zh-CN" altLang="en-US" sz="2000" b="1" dirty="0">
                <a:latin typeface="Arial" panose="020B0604020202020204" pitchFamily="34" charset="0"/>
                <a:ea typeface="微软雅黑" panose="020B0503020204020204" pitchFamily="34" charset="-122"/>
                <a:cs typeface="Arial" panose="020B0604020202020204" pitchFamily="34" charset="0"/>
              </a:rPr>
              <a:t>对冷却效果的影响；</a:t>
            </a:r>
            <a:endParaRPr lang="en-US" altLang="zh-CN" sz="2000" b="1" dirty="0">
              <a:latin typeface="Arial" panose="020B0604020202020204" pitchFamily="34" charset="0"/>
              <a:ea typeface="微软雅黑" panose="020B0503020204020204" pitchFamily="34" charset="-122"/>
              <a:cs typeface="Arial" panose="020B0604020202020204" pitchFamily="34" charset="0"/>
            </a:endParaRPr>
          </a:p>
          <a:p>
            <a:pPr marL="285750" indent="-285750" algn="just">
              <a:lnSpc>
                <a:spcPct val="150000"/>
              </a:lnSpc>
              <a:buFont typeface="Arial" panose="020B0604020202020204" pitchFamily="34" charset="0"/>
              <a:buChar char="•"/>
            </a:pPr>
            <a:r>
              <a:rPr lang="zh-CN" altLang="en-US" sz="2000" b="1" dirty="0">
                <a:latin typeface="Arial" panose="020B0604020202020204" pitchFamily="34" charset="0"/>
                <a:ea typeface="微软雅黑" panose="020B0503020204020204" pitchFamily="34" charset="-122"/>
                <a:cs typeface="Arial" panose="020B0604020202020204" pitchFamily="34" charset="0"/>
              </a:rPr>
              <a:t>在后续束线</a:t>
            </a:r>
            <a:r>
              <a:rPr lang="zh-CN" altLang="en-US" sz="2000" b="1" dirty="0">
                <a:solidFill>
                  <a:srgbClr val="FF0000"/>
                </a:solidFill>
                <a:latin typeface="Arial" panose="020B0604020202020204" pitchFamily="34" charset="0"/>
                <a:ea typeface="微软雅黑" panose="020B0503020204020204" pitchFamily="34" charset="-122"/>
                <a:cs typeface="Arial" panose="020B0604020202020204" pitchFamily="34" charset="0"/>
              </a:rPr>
              <a:t>引入散射箔片</a:t>
            </a:r>
            <a:r>
              <a:rPr lang="zh-CN" altLang="en-US" sz="2000" b="1" dirty="0">
                <a:latin typeface="Arial" panose="020B0604020202020204" pitchFamily="34" charset="0"/>
                <a:ea typeface="微软雅黑" panose="020B0503020204020204" pitchFamily="34" charset="-122"/>
                <a:cs typeface="Arial" panose="020B0604020202020204" pitchFamily="34" charset="0"/>
              </a:rPr>
              <a:t>并开展蒙卡模拟；</a:t>
            </a:r>
            <a:endParaRPr lang="en-US" altLang="zh-CN" sz="2000" b="1" dirty="0">
              <a:latin typeface="Arial" panose="020B0604020202020204" pitchFamily="34" charset="0"/>
              <a:ea typeface="微软雅黑" panose="020B0503020204020204" pitchFamily="34" charset="-122"/>
              <a:cs typeface="Arial" panose="020B0604020202020204" pitchFamily="34" charset="0"/>
            </a:endParaRPr>
          </a:p>
          <a:p>
            <a:pPr marL="285750" indent="-285750" algn="just">
              <a:lnSpc>
                <a:spcPct val="150000"/>
              </a:lnSpc>
              <a:buFont typeface="Arial" panose="020B0604020202020204" pitchFamily="34" charset="0"/>
              <a:buChar char="•"/>
            </a:pPr>
            <a:r>
              <a:rPr lang="zh-CN" altLang="en-US" sz="2000" b="1" dirty="0">
                <a:latin typeface="Arial" panose="020B0604020202020204" pitchFamily="34" charset="0"/>
                <a:ea typeface="微软雅黑" panose="020B0503020204020204" pitchFamily="34" charset="-122"/>
                <a:cs typeface="Arial" panose="020B0604020202020204" pitchFamily="34" charset="0"/>
              </a:rPr>
              <a:t>进一步优化新 </a:t>
            </a:r>
            <a:r>
              <a:rPr lang="en-US" altLang="zh-CN" sz="2000" b="1" dirty="0">
                <a:latin typeface="Arial" panose="020B0604020202020204" pitchFamily="34" charset="0"/>
                <a:ea typeface="微软雅黑" panose="020B0503020204020204" pitchFamily="34" charset="-122"/>
                <a:cs typeface="Arial" panose="020B0604020202020204" pitchFamily="34" charset="0"/>
              </a:rPr>
              <a:t>ESS </a:t>
            </a:r>
            <a:r>
              <a:rPr lang="zh-CN" altLang="en-US" sz="2000" b="1" dirty="0">
                <a:latin typeface="Arial" panose="020B0604020202020204" pitchFamily="34" charset="0"/>
                <a:ea typeface="微软雅黑" panose="020B0503020204020204" pitchFamily="34" charset="-122"/>
                <a:cs typeface="Arial" panose="020B0604020202020204" pitchFamily="34" charset="0"/>
              </a:rPr>
              <a:t>出口至 </a:t>
            </a:r>
            <a:r>
              <a:rPr lang="en-US" altLang="zh-CN" sz="2000" b="1" dirty="0">
                <a:latin typeface="Arial" panose="020B0604020202020204" pitchFamily="34" charset="0"/>
                <a:ea typeface="微软雅黑" panose="020B0503020204020204" pitchFamily="34" charset="-122"/>
                <a:cs typeface="Arial" panose="020B0604020202020204" pitchFamily="34" charset="0"/>
              </a:rPr>
              <a:t>ISO </a:t>
            </a:r>
            <a:r>
              <a:rPr lang="zh-CN" altLang="en-US" sz="2000" b="1" dirty="0">
                <a:latin typeface="Arial" panose="020B0604020202020204" pitchFamily="34" charset="0"/>
                <a:ea typeface="微软雅黑" panose="020B0503020204020204" pitchFamily="34" charset="-122"/>
                <a:cs typeface="Arial" panose="020B0604020202020204" pitchFamily="34" charset="0"/>
              </a:rPr>
              <a:t>的束流传输西安参数，结合多种提升传输率的方法，使用</a:t>
            </a:r>
            <a:r>
              <a:rPr lang="en-US" altLang="zh-CN" sz="2000" b="1" dirty="0">
                <a:latin typeface="Arial" panose="020B0604020202020204" pitchFamily="34" charset="0"/>
                <a:ea typeface="微软雅黑" panose="020B0503020204020204" pitchFamily="34" charset="-122"/>
                <a:cs typeface="Arial" panose="020B0604020202020204" pitchFamily="34" charset="0"/>
              </a:rPr>
              <a:t>BDSIM</a:t>
            </a:r>
            <a:r>
              <a:rPr lang="zh-CN" altLang="en-US" sz="2000" b="1" dirty="0">
                <a:latin typeface="Arial" panose="020B0604020202020204" pitchFamily="34" charset="0"/>
                <a:ea typeface="微软雅黑" panose="020B0503020204020204" pitchFamily="34" charset="-122"/>
                <a:cs typeface="Arial" panose="020B0604020202020204" pitchFamily="34" charset="0"/>
              </a:rPr>
              <a:t>开展</a:t>
            </a:r>
            <a:r>
              <a:rPr lang="zh-CN" altLang="en-US" sz="2000" b="1" dirty="0">
                <a:solidFill>
                  <a:srgbClr val="FF0000"/>
                </a:solidFill>
                <a:latin typeface="Arial" panose="020B0604020202020204" pitchFamily="34" charset="0"/>
                <a:ea typeface="微软雅黑" panose="020B0503020204020204" pitchFamily="34" charset="-122"/>
                <a:cs typeface="Arial" panose="020B0604020202020204" pitchFamily="34" charset="0"/>
              </a:rPr>
              <a:t>全程（</a:t>
            </a:r>
            <a:r>
              <a:rPr lang="en-US" altLang="zh-CN" sz="2000" b="1" dirty="0">
                <a:solidFill>
                  <a:srgbClr val="FF0000"/>
                </a:solidFill>
                <a:latin typeface="Arial" panose="020B0604020202020204" pitchFamily="34" charset="0"/>
                <a:ea typeface="微软雅黑" panose="020B0503020204020204" pitchFamily="34" charset="-122"/>
                <a:cs typeface="Arial" panose="020B0604020202020204" pitchFamily="34" charset="0"/>
              </a:rPr>
              <a:t>start-to-end</a:t>
            </a:r>
            <a:r>
              <a:rPr lang="zh-CN" altLang="en-US" sz="2000" b="1" dirty="0">
                <a:solidFill>
                  <a:srgbClr val="FF0000"/>
                </a:solidFill>
                <a:latin typeface="Arial" panose="020B0604020202020204" pitchFamily="34" charset="0"/>
                <a:ea typeface="微软雅黑" panose="020B0503020204020204" pitchFamily="34" charset="-122"/>
                <a:cs typeface="Arial" panose="020B0604020202020204" pitchFamily="34" charset="0"/>
              </a:rPr>
              <a:t>）束流跟踪</a:t>
            </a:r>
            <a:r>
              <a:rPr lang="zh-CN" altLang="en-US" sz="2000" b="1" dirty="0">
                <a:latin typeface="Arial" panose="020B0604020202020204" pitchFamily="34" charset="0"/>
                <a:ea typeface="微软雅黑" panose="020B0503020204020204" pitchFamily="34" charset="-122"/>
                <a:cs typeface="Arial" panose="020B0604020202020204" pitchFamily="34" charset="0"/>
              </a:rPr>
              <a:t>，验证新结构对整体传输效率的提升效果。</a:t>
            </a:r>
          </a:p>
        </p:txBody>
      </p:sp>
      <p:sp>
        <p:nvSpPr>
          <p:cNvPr id="11" name="灯片编号占位符 2">
            <a:extLst>
              <a:ext uri="{FF2B5EF4-FFF2-40B4-BE49-F238E27FC236}">
                <a16:creationId xmlns:a16="http://schemas.microsoft.com/office/drawing/2014/main" id="{7FB9B539-0C4C-473D-8D4C-14F43FDCA8AC}"/>
              </a:ext>
            </a:extLst>
          </p:cNvPr>
          <p:cNvSpPr>
            <a:spLocks noGrp="1"/>
          </p:cNvSpPr>
          <p:nvPr>
            <p:ph type="sldNum" sz="quarter" idx="12"/>
          </p:nvPr>
        </p:nvSpPr>
        <p:spPr>
          <a:xfrm>
            <a:off x="9492000" y="6541200"/>
            <a:ext cx="2700000" cy="316800"/>
          </a:xfrm>
        </p:spPr>
        <p:txBody>
          <a:bodyPr>
            <a:normAutofit/>
          </a:bodyPr>
          <a:lstStyle/>
          <a:p>
            <a:fld id="{49AE70B2-8BF9-45C0-BB95-33D1B9D3A854}" type="slidenum">
              <a:rPr lang="zh-CN" altLang="en-US" smtClean="0"/>
              <a:pPr/>
              <a:t>14</a:t>
            </a:fld>
            <a:endParaRPr lang="zh-CN" altLang="en-US" dirty="0"/>
          </a:p>
        </p:txBody>
      </p:sp>
    </p:spTree>
    <p:extLst>
      <p:ext uri="{BB962C8B-B14F-4D97-AF65-F5344CB8AC3E}">
        <p14:creationId xmlns:p14="http://schemas.microsoft.com/office/powerpoint/2010/main" val="430356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171" name="图片占位符 10"/>
          <p:cNvPicPr>
            <a:picLocks noChangeAspect="1"/>
          </p:cNvPicPr>
          <p:nvPr/>
        </p:nvPicPr>
        <p:blipFill rotWithShape="1">
          <a:blip r:embed="rId3"/>
          <a:srcRect l="19084" t="8356" r="1467" b="8356"/>
          <a:stretch>
            <a:fillRect/>
          </a:stretch>
        </p:blipFill>
        <p:spPr>
          <a:xfrm>
            <a:off x="0" y="0"/>
            <a:ext cx="7283115" cy="6858000"/>
          </a:xfrm>
          <a:prstGeom prst="rect">
            <a:avLst/>
          </a:prstGeom>
        </p:spPr>
      </p:pic>
      <p:sp>
        <p:nvSpPr>
          <p:cNvPr id="1048720" name="矩形 2"/>
          <p:cNvSpPr/>
          <p:nvPr/>
        </p:nvSpPr>
        <p:spPr>
          <a:xfrm>
            <a:off x="0" y="0"/>
            <a:ext cx="12181840" cy="6858000"/>
          </a:xfrm>
          <a:prstGeom prst="rect">
            <a:avLst/>
          </a:prstGeom>
          <a:gradFill flip="none" rotWithShape="1">
            <a:gsLst>
              <a:gs pos="0">
                <a:schemeClr val="bg1"/>
              </a:gs>
              <a:gs pos="100000">
                <a:schemeClr val="bg1">
                  <a:alpha val="43000"/>
                </a:schemeClr>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48721" name="矩形 1"/>
          <p:cNvSpPr/>
          <p:nvPr/>
        </p:nvSpPr>
        <p:spPr>
          <a:xfrm>
            <a:off x="10160" y="-12700"/>
            <a:ext cx="12181840" cy="6870700"/>
          </a:xfrm>
          <a:prstGeom prst="rect">
            <a:avLst/>
          </a:prstGeom>
          <a:gradFill flip="none" rotWithShape="1">
            <a:gsLst>
              <a:gs pos="0">
                <a:schemeClr val="accent5">
                  <a:lumMod val="5000"/>
                  <a:lumOff val="95000"/>
                  <a:alpha val="0"/>
                </a:schemeClr>
              </a:gs>
              <a:gs pos="67000">
                <a:schemeClr val="accent1">
                  <a:lumMod val="20000"/>
                  <a:lumOff val="80000"/>
                </a:schemeClr>
              </a:gs>
              <a:gs pos="99000">
                <a:schemeClr val="accent5">
                  <a:lumMod val="30000"/>
                  <a:lumOff val="70000"/>
                </a:schemeClr>
              </a:gs>
              <a:gs pos="100000">
                <a:schemeClr val="accent5">
                  <a:lumMod val="45000"/>
                  <a:lumOff val="5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pPr>
            <a:endParaRPr kumimoji="0" lang="zh-CN" altLang="en-US" sz="6000" b="1" i="0" u="none" strike="noStrike" kern="1200" cap="none" spc="300" normalizeH="0" baseline="0" noProof="0" dirty="0">
              <a:ln>
                <a:noFill/>
              </a:ln>
              <a:solidFill>
                <a:srgbClr val="315682"/>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pic>
        <p:nvPicPr>
          <p:cNvPr id="2097172" name="图片 4"/>
          <p:cNvPicPr>
            <a:picLocks noChangeAspect="1"/>
          </p:cNvPicPr>
          <p:nvPr/>
        </p:nvPicPr>
        <p:blipFill>
          <a:blip r:embed="rId4" cstate="print"/>
          <a:stretch>
            <a:fillRect/>
          </a:stretch>
        </p:blipFill>
        <p:spPr>
          <a:xfrm>
            <a:off x="8106186" y="0"/>
            <a:ext cx="3823147" cy="1292431"/>
          </a:xfrm>
          <a:prstGeom prst="rect">
            <a:avLst/>
          </a:prstGeom>
        </p:spPr>
      </p:pic>
      <p:sp>
        <p:nvSpPr>
          <p:cNvPr id="1048722" name="文本框 7"/>
          <p:cNvSpPr txBox="1"/>
          <p:nvPr/>
        </p:nvSpPr>
        <p:spPr>
          <a:xfrm>
            <a:off x="8361680" y="2570319"/>
            <a:ext cx="3726242" cy="1231106"/>
          </a:xfrm>
          <a:prstGeom prst="rect">
            <a:avLst/>
          </a:prstGeom>
          <a:noFill/>
        </p:spPr>
        <p:txBody>
          <a:bodyPr wrap="square" rtlCol="0">
            <a:spAutoFit/>
          </a:bodyPr>
          <a:lstStyle/>
          <a:p>
            <a:r>
              <a:rPr lang="zh-CN" altLang="en-US" sz="6000" b="1" spc="300" dirty="0">
                <a:solidFill>
                  <a:srgbClr val="315682"/>
                </a:solidFill>
                <a:latin typeface="Arial" panose="020B0604020202020204" pitchFamily="34" charset="0"/>
                <a:ea typeface="微软雅黑" panose="020B0503020204020204" pitchFamily="34" charset="-122"/>
                <a:cs typeface="+mn-ea"/>
              </a:rPr>
              <a:t>谢谢聆听</a:t>
            </a:r>
            <a:endParaRPr lang="en-US" altLang="zh-CN" sz="6000" b="1" spc="300" dirty="0">
              <a:solidFill>
                <a:srgbClr val="315682"/>
              </a:solidFill>
              <a:latin typeface="Arial" panose="020B0604020202020204" pitchFamily="34" charset="0"/>
              <a:ea typeface="微软雅黑" panose="020B0503020204020204" pitchFamily="34" charset="-122"/>
              <a:cs typeface="+mn-ea"/>
            </a:endParaRPr>
          </a:p>
          <a:p>
            <a:pPr algn="r"/>
            <a:r>
              <a:rPr lang="en-US" altLang="zh-CN" sz="1400" b="1" spc="300" dirty="0">
                <a:solidFill>
                  <a:srgbClr val="315682"/>
                </a:solidFill>
                <a:latin typeface="Arial" panose="020B0604020202020204" pitchFamily="34" charset="0"/>
                <a:ea typeface="微软雅黑" panose="020B0503020204020204" pitchFamily="34" charset="-122"/>
                <a:cs typeface="+mn-ea"/>
              </a:rPr>
              <a:t>2026.10.18</a:t>
            </a:r>
            <a:endParaRPr lang="zh-CN" altLang="en-US" sz="1400" b="1" spc="300" dirty="0">
              <a:solidFill>
                <a:srgbClr val="315682"/>
              </a:solidFill>
              <a:latin typeface="Arial" panose="020B0604020202020204" pitchFamily="34" charset="0"/>
              <a:ea typeface="微软雅黑" panose="020B0503020204020204" pitchFamily="34" charset="-122"/>
              <a:cs typeface="+mn-ea"/>
            </a:endParaRPr>
          </a:p>
        </p:txBody>
      </p:sp>
      <p:sp>
        <p:nvSpPr>
          <p:cNvPr id="1048723" name="文本框 10"/>
          <p:cNvSpPr txBox="1"/>
          <p:nvPr/>
        </p:nvSpPr>
        <p:spPr>
          <a:xfrm>
            <a:off x="9652496" y="5693882"/>
            <a:ext cx="2956334" cy="338554"/>
          </a:xfrm>
          <a:prstGeom prst="rect">
            <a:avLst/>
          </a:prstGeom>
          <a:noFill/>
        </p:spPr>
        <p:txBody>
          <a:bodyPr wrap="square" rtlCol="0">
            <a:spAutoFit/>
          </a:bodyPr>
          <a:lstStyle/>
          <a:p>
            <a:r>
              <a:rPr lang="zh-CN" altLang="en-US" sz="1600" spc="100" dirty="0">
                <a:solidFill>
                  <a:srgbClr val="315682"/>
                </a:solidFill>
                <a:latin typeface="Arial" panose="020B0604020202020204" pitchFamily="34" charset="0"/>
                <a:ea typeface="微软雅黑" panose="020B0503020204020204" pitchFamily="34" charset="-122"/>
                <a:cs typeface="+mn-ea"/>
                <a:sym typeface="Arial" panose="020B0604020202020204" pitchFamily="34" charset="0"/>
              </a:rPr>
              <a:t>      学生：李霄雨</a:t>
            </a:r>
          </a:p>
        </p:txBody>
      </p:sp>
      <p:sp>
        <p:nvSpPr>
          <p:cNvPr id="1048724" name="文本框 11"/>
          <p:cNvSpPr txBox="1"/>
          <p:nvPr/>
        </p:nvSpPr>
        <p:spPr>
          <a:xfrm>
            <a:off x="9652496" y="5211033"/>
            <a:ext cx="2920186" cy="338554"/>
          </a:xfrm>
          <a:prstGeom prst="rect">
            <a:avLst/>
          </a:prstGeom>
          <a:noFill/>
        </p:spPr>
        <p:txBody>
          <a:bodyPr wrap="square" rtlCol="0">
            <a:spAutoFit/>
          </a:bodyPr>
          <a:lstStyle/>
          <a:p>
            <a:r>
              <a:rPr lang="zh-CN" altLang="en-US" sz="1600" spc="100" dirty="0">
                <a:solidFill>
                  <a:srgbClr val="315682"/>
                </a:solidFill>
                <a:latin typeface="Arial" panose="020B0604020202020204" pitchFamily="34" charset="0"/>
                <a:ea typeface="微软雅黑" panose="020B0503020204020204" pitchFamily="34" charset="-122"/>
                <a:cs typeface="+mn-ea"/>
                <a:sym typeface="Arial" panose="020B0604020202020204" pitchFamily="34" charset="0"/>
              </a:rPr>
              <a:t>                </a:t>
            </a:r>
          </a:p>
        </p:txBody>
      </p:sp>
      <p:sp>
        <p:nvSpPr>
          <p:cNvPr id="10" name="灯片编号占位符 2">
            <a:extLst>
              <a:ext uri="{FF2B5EF4-FFF2-40B4-BE49-F238E27FC236}">
                <a16:creationId xmlns:a16="http://schemas.microsoft.com/office/drawing/2014/main" id="{CE00AC59-2196-4AD0-9E4E-78D86A0D5613}"/>
              </a:ext>
            </a:extLst>
          </p:cNvPr>
          <p:cNvSpPr>
            <a:spLocks noGrp="1"/>
          </p:cNvSpPr>
          <p:nvPr>
            <p:ph type="sldNum" sz="quarter" idx="12"/>
          </p:nvPr>
        </p:nvSpPr>
        <p:spPr>
          <a:xfrm>
            <a:off x="9492000" y="6541200"/>
            <a:ext cx="2700000" cy="316800"/>
          </a:xfrm>
        </p:spPr>
        <p:txBody>
          <a:bodyPr>
            <a:normAutofit/>
          </a:bodyPr>
          <a:lstStyle/>
          <a:p>
            <a:fld id="{49AE70B2-8BF9-45C0-BB95-33D1B9D3A854}" type="slidenum">
              <a:rPr lang="zh-CN" altLang="en-US" smtClean="0"/>
              <a:pPr/>
              <a:t>15</a:t>
            </a:fld>
            <a:endParaRPr lang="zh-CN" altLang="en-US" dirty="0"/>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2.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3.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4.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5.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8139</TotalTime>
  <Words>2314</Words>
  <Application>Microsoft Office PowerPoint</Application>
  <PresentationFormat>宽屏</PresentationFormat>
  <Paragraphs>220</Paragraphs>
  <Slides>15</Slides>
  <Notes>15</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15</vt:i4>
      </vt:variant>
    </vt:vector>
  </HeadingPairs>
  <TitlesOfParts>
    <vt:vector size="23" baseType="lpstr">
      <vt:lpstr>等线</vt:lpstr>
      <vt:lpstr>等线 Light</vt:lpstr>
      <vt:lpstr>宋体</vt:lpstr>
      <vt:lpstr>微软雅黑</vt:lpstr>
      <vt:lpstr>Arial</vt:lpstr>
      <vt:lpstr>Cambria Math</vt:lpstr>
      <vt:lpstr>Times New Roman</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卢 天田</dc:creator>
  <cp:lastModifiedBy>霄雨 李</cp:lastModifiedBy>
  <cp:revision>338</cp:revision>
  <dcterms:created xsi:type="dcterms:W3CDTF">2021-09-19T09:11:06Z</dcterms:created>
  <dcterms:modified xsi:type="dcterms:W3CDTF">2026-10-18T07:15:01Z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15a4d4b088264cfaa4c0772bb3ca6df7</vt:lpwstr>
  </property>
</Properties>
</file>