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63" r:id="rId3"/>
    <p:sldId id="273" r:id="rId4"/>
    <p:sldId id="313" r:id="rId5"/>
    <p:sldId id="339" r:id="rId6"/>
    <p:sldId id="344" r:id="rId7"/>
    <p:sldId id="340" r:id="rId8"/>
    <p:sldId id="315" r:id="rId9"/>
    <p:sldId id="316" r:id="rId10"/>
    <p:sldId id="321" r:id="rId11"/>
    <p:sldId id="320" r:id="rId12"/>
    <p:sldId id="322" r:id="rId13"/>
    <p:sldId id="342" r:id="rId14"/>
    <p:sldId id="324" r:id="rId15"/>
    <p:sldId id="343" r:id="rId16"/>
    <p:sldId id="326" r:id="rId17"/>
    <p:sldId id="338" r:id="rId18"/>
    <p:sldId id="31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6" autoAdjust="0"/>
    <p:restoredTop sz="82906" autoAdjust="0"/>
  </p:normalViewPr>
  <p:slideViewPr>
    <p:cSldViewPr snapToGrid="0">
      <p:cViewPr varScale="1">
        <p:scale>
          <a:sx n="79" d="100"/>
          <a:sy n="79" d="100"/>
        </p:scale>
        <p:origin x="6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CC1C9-7C75-47FD-B5D3-4724382751F7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BE0B2-CFAF-43B6-A5FD-5DBB725825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37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8794a74c9d_0_2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8794a74c9d_0_2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研究与实现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在报告里面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7BE0B2-CFAF-43B6-A5FD-5DBB725825C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779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相较于传统的电子放疗和光子放疗，离子治疗有着剂量精准、高剂量率、低毒性（布拉格峰）的优势；下一代的目标更安全、更高效、更省钱；半影就是进入水之后的横向扩散，半影小、布拉格峰更加尖锐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这张图就是我们单位提出的一个氦离子治疗装置的布局图，这个大装置里面，给到我的课题就是，氦离子源和低能传输线的设计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731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考虑到半衰期、分离提纯、生产方便程度等，</a:t>
            </a:r>
            <a:r>
              <a:rPr lang="en-US" altLang="zh-CN" dirty="0"/>
              <a:t>211At</a:t>
            </a:r>
            <a:r>
              <a:rPr lang="zh-CN" altLang="en-US" dirty="0"/>
              <a:t>，约</a:t>
            </a:r>
            <a:r>
              <a:rPr lang="en-US" altLang="zh-CN" dirty="0"/>
              <a:t>7.2h</a:t>
            </a:r>
            <a:r>
              <a:rPr lang="zh-CN" altLang="en-US" dirty="0"/>
              <a:t>；锕，艾；最容易生产的核素，因为其可以直接通过加速器进行生产、且约</a:t>
            </a:r>
            <a:r>
              <a:rPr lang="en-US" altLang="zh-CN" dirty="0"/>
              <a:t>7.2h</a:t>
            </a:r>
            <a:r>
              <a:rPr lang="zh-CN" altLang="en-US" dirty="0"/>
              <a:t>的半衰期，对于分离提纯也是很有利的</a:t>
            </a:r>
            <a:endParaRPr lang="en-US" altLang="zh-CN" dirty="0"/>
          </a:p>
          <a:p>
            <a:endParaRPr lang="en-US" altLang="zh-CN" dirty="0"/>
          </a:p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168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这是我们第一次做离子源，所以先做了一个质子源进行关键技术验证；这是我们在实验室的一个装置图，包括了后面的两个螺线管；这是我们目前获得的一个比较好的束斑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82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首先使用</a:t>
            </a:r>
            <a:r>
              <a:rPr lang="en-US" altLang="zh-CN" dirty="0" err="1"/>
              <a:t>IBSimu</a:t>
            </a:r>
            <a:r>
              <a:rPr lang="zh-CN" altLang="en-US" dirty="0"/>
              <a:t>对束流引出进行了仿真，我们后续的</a:t>
            </a:r>
            <a:r>
              <a:rPr lang="en-US" altLang="zh-CN" dirty="0"/>
              <a:t>RFQ</a:t>
            </a:r>
            <a:r>
              <a:rPr lang="zh-CN" altLang="en-US" dirty="0"/>
              <a:t>的能量要求是</a:t>
            </a:r>
            <a:r>
              <a:rPr lang="en-US" altLang="zh-CN" dirty="0"/>
              <a:t>20keV/u</a:t>
            </a:r>
            <a:r>
              <a:rPr lang="zh-CN" altLang="en-US" dirty="0"/>
              <a:t>，所以电压是；为了电子反轰击回来，设置了抑制电极，模拟条件设置为；另一个事情需要说明的是</a:t>
            </a:r>
            <a:r>
              <a:rPr lang="en-US" altLang="zh-CN" dirty="0"/>
              <a:t>xx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43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考虑到半衰期、分离提纯、生产方便程度等，</a:t>
            </a:r>
            <a:r>
              <a:rPr lang="en-US" altLang="zh-CN" dirty="0"/>
              <a:t>211At</a:t>
            </a:r>
            <a:r>
              <a:rPr lang="zh-CN" altLang="en-US" dirty="0"/>
              <a:t>，约</a:t>
            </a:r>
            <a:r>
              <a:rPr lang="en-US" altLang="zh-CN" dirty="0"/>
              <a:t>7.2h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300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这就是低能传输线的一个布局图，经离子源引出的束流首先经过一个螺线管进行初聚焦；然后经过</a:t>
            </a:r>
            <a:r>
              <a:rPr lang="en-US" altLang="zh-CN" dirty="0"/>
              <a:t>90°</a:t>
            </a:r>
            <a:r>
              <a:rPr lang="zh-CN" altLang="en-US" dirty="0"/>
              <a:t>弯铁进行离子筛选，弯铁设计时候采用双聚焦的设计，这样经过弯铁之后，束斑还近似是一个原型；虽然经过弯铁后还近似是个圆形，但是具体的束流参数、尤其是发射度和</a:t>
            </a:r>
            <a:r>
              <a:rPr lang="en-US" altLang="zh-CN" dirty="0"/>
              <a:t>alpha</a:t>
            </a:r>
            <a:r>
              <a:rPr lang="zh-CN" altLang="en-US" dirty="0"/>
              <a:t>都不一致了；所以后续的时候先使用两个四极铁将包络矫正为一致的；然后联合使用后面这两个螺线管，进行发射度的交换和与后续</a:t>
            </a:r>
            <a:r>
              <a:rPr lang="en-US" altLang="zh-CN" dirty="0" err="1"/>
              <a:t>rfq</a:t>
            </a:r>
            <a:r>
              <a:rPr lang="zh-CN" altLang="en-US" dirty="0"/>
              <a:t>的匹配。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121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这就是计算和优化后的束流包络和发射度增长；可以看到弯铁之后的束流虽然还近似是个圆形，但是具体的相空间已经完全不一样了，这是因为他的发射度和</a:t>
            </a:r>
            <a:r>
              <a:rPr lang="en-US" altLang="zh-CN" dirty="0"/>
              <a:t>alpha</a:t>
            </a:r>
            <a:r>
              <a:rPr lang="zh-CN" altLang="en-US" dirty="0"/>
              <a:t>已经完全不一样来了；然后这是经过四极铁矫正和第一个螺线管之后的相空间，可以看到其相空间已经基本完全一致；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648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使用后面这个螺线管进行和后续</a:t>
            </a:r>
            <a:r>
              <a:rPr lang="en-US" altLang="zh-CN" dirty="0"/>
              <a:t>RFQ</a:t>
            </a:r>
            <a:r>
              <a:rPr lang="zh-CN" altLang="en-US" dirty="0"/>
              <a:t>的匹配，将束流聚焦成为一个小束斑；这张图给出的是低能传输线出口的束流相空间，具体参数为，发射度增长约</a:t>
            </a:r>
            <a:r>
              <a:rPr lang="en-US" altLang="zh-CN" dirty="0"/>
              <a:t>0.01</a:t>
            </a:r>
            <a:r>
              <a:rPr lang="zh-CN" altLang="en-US" dirty="0"/>
              <a:t>，这是可以接受的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432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一个事情，就是高频离子源需要六极场的约束，因此他引出的束流会呈现出一个三角形的分布，并且离子源本身螺线管有一个很大的下降沿的磁场，这个磁场会导致束流的耦合；所以后续将计算考虑了真实三维小</a:t>
            </a:r>
            <a:r>
              <a:rPr lang="en-US" altLang="zh-CN" dirty="0"/>
              <a:t>B</a:t>
            </a:r>
            <a:r>
              <a:rPr lang="zh-CN" altLang="en-US" dirty="0"/>
              <a:t>场时的束流引出，并对引出束流的耦合特性进行详细分析；</a:t>
            </a:r>
            <a:endParaRPr lang="en-US" altLang="zh-CN" dirty="0"/>
          </a:p>
          <a:p>
            <a:r>
              <a:rPr lang="zh-CN" altLang="en-US" dirty="0"/>
              <a:t>另一个点就是，低能传输线仍是一个低真空的状态，还有这大量的剩余气体，所以会发生空间电荷补偿，简单的图像，就是束流和剩余气体碰撞电离、然后束流会俘获这个二次电子，整体下来空间电荷力不会表现的那么强；听起来，这个过程是个对束流传输有利的过程，但是实际上，里面会发生一些非线性的作用，所以后续将建立一个</a:t>
            </a:r>
            <a:r>
              <a:rPr lang="en-US" altLang="zh-CN" dirty="0"/>
              <a:t>PIC-MCC</a:t>
            </a:r>
            <a:r>
              <a:rPr lang="zh-CN" altLang="en-US" dirty="0"/>
              <a:t>模型，对里面的补偿时间，发射度演化等特性进行分析。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669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考虑到半衰期、分离提纯、生产方便程度等，</a:t>
            </a:r>
            <a:r>
              <a:rPr lang="en-US" altLang="zh-CN" dirty="0"/>
              <a:t>211At</a:t>
            </a:r>
            <a:r>
              <a:rPr lang="zh-CN" altLang="en-US" dirty="0"/>
              <a:t>，约</a:t>
            </a:r>
            <a:r>
              <a:rPr lang="en-US" altLang="zh-CN" dirty="0"/>
              <a:t>7.2h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809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考虑到半衰期、分离提纯、生产方便程度等，</a:t>
            </a:r>
            <a:r>
              <a:rPr lang="en-US" altLang="zh-CN" dirty="0"/>
              <a:t>211At</a:t>
            </a:r>
            <a:r>
              <a:rPr lang="zh-CN" altLang="en-US" dirty="0"/>
              <a:t>，约</a:t>
            </a:r>
            <a:r>
              <a:rPr lang="en-US" altLang="zh-CN" dirty="0"/>
              <a:t>7.2h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C0AEB-921A-4FEA-AA7F-973E16C8332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39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D31CBE-68EF-4D8E-B402-CD87A45F4A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565A26-13B9-44AA-9C2D-CD233C628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EBCF6A-274D-4EFC-A89F-B1CCA470A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69E2AB-6B56-4601-A577-783D3191F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612B08-9E55-435D-854B-E04FA593E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77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0220D-A26E-4CA7-BCAA-3FB3DB59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841692-F99A-4F67-B6DB-43443274D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F28BD1-E7A6-41B2-B892-C05F0692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3408B0-7DB7-4BBE-845C-4234A237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705450-9488-4438-B0DE-A7A0E578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261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F3A258-612E-4FE0-8D39-CF9D2A08B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3A4EF6-90A4-4667-B1E8-BCDF8AE1F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E709D9-5ABE-42F9-A22A-C7A8CBB32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4C50DD-4E6C-49FF-94F5-E35258998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36047D-ECA5-426E-A5D6-825CF7AC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53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B739CF-78B5-4388-A234-AA36E821C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11E65D-71CC-4E9E-AF14-4F1A1A5CED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6F7792C-04E6-4DE0-B526-051974390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FFCEC2-BD00-41A5-A02A-DAA02786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185493-860B-4FDB-8DFB-4C541F0F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40E05A-B500-410D-A1A8-DF1D9654A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24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97BCF-DED4-4E1B-A5B5-3815B1B3B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D5FD3D-CEDF-434F-9FC2-2DF487E7A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8A0B02D-5945-4971-A4FC-78E90AF86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35B611E-66D8-46B0-9D27-EBAAA5EC12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5719298-9289-43A1-9AD4-933E7C137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7D6E897-F216-4308-A8F0-43CD14AE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EDEC078-EE07-4CCA-84BE-85D000585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63CA84A-6B82-4AC9-8135-CBA36629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00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059FB0-E9B7-4CD3-B43E-6B7AE20BC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5D6F22-064B-42BA-AD07-1DB0B30D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7DD6C34-4710-43C6-89DB-872438C2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99E2D30-1FD1-4937-A20C-A46A6E2C6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92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036F75D-E6C2-43DC-9D4E-258E18202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92471A6-9F1D-4CBB-8A34-2C5ECA3C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B9B80B-74A3-47E4-A7A3-DB1A55EB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39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C519F-69B5-4F77-9AFA-EDB2F5C41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46BF8-804C-4707-9CFF-16260F58B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D1EA211-DA57-4853-A7D0-28F889AD4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4DFE94-7AFB-42A4-BDB6-C5F5264E2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1DFFA6-AC85-4A6E-ADEF-6FA1815DD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164991-86D6-4B91-9573-F7DA0743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439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8EA517-EDD2-498C-8D9B-EE6598EA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267FA9D-A2C5-49E0-9F06-A35FB6A60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C957E6B-DD71-423B-A1D2-62511591A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7E1D7B8-C164-47A0-B455-CAFD5AD6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CECAD6-340D-47F8-AC4F-8361808CA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DB6617-3FD6-448A-AB38-6F171B73C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932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CA4C7-6265-4A52-B2CC-8086F79C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2446D0-A046-4C34-A694-264378E75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89B876-78F2-462F-A61F-0A9E95B71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F18D41-8005-49BD-9E29-81FA25F56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9D8255-D0A1-4130-B437-8F7C56DA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732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A0D1252-74D1-41A2-8DDF-FC004385A7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D89D2E-7A95-4EF2-A7F7-9C1C417A4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E8997A-C370-4BAE-BF49-5C7B758F0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A37A75-BA1B-4A96-8512-164B6506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42E66F-CAE7-4333-987A-BFC92701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78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7635781-FDF5-4E67-8EEF-C4A82DADE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2D86E8-3C0C-466B-B62B-C14EDE3B1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975482-7AF6-44B8-99FD-CB311FB3FE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6483-DCE9-46DC-BC4F-304C3A4B9366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0435B3-5D58-47E4-81C2-805A28A935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A975A1-11BF-4C64-8440-5EB7DB443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158D4-DB6C-4F56-AA64-4930CD5E25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4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30"/>
          <p:cNvSpPr txBox="1">
            <a:spLocks noGrp="1"/>
          </p:cNvSpPr>
          <p:nvPr>
            <p:ph type="ctrTitle"/>
          </p:nvPr>
        </p:nvSpPr>
        <p:spPr>
          <a:xfrm>
            <a:off x="126797" y="662831"/>
            <a:ext cx="9450340" cy="14700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zh-CN" altLang="en-US" sz="58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第八届华人加速器学校分享</a:t>
            </a:r>
            <a:endParaRPr sz="5867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Google Shape;887;p35">
            <a:extLst>
              <a:ext uri="{FF2B5EF4-FFF2-40B4-BE49-F238E27FC236}">
                <a16:creationId xmlns:a16="http://schemas.microsoft.com/office/drawing/2014/main" id="{62BC836D-9004-4110-95D1-BD61D78D9114}"/>
              </a:ext>
            </a:extLst>
          </p:cNvPr>
          <p:cNvSpPr txBox="1">
            <a:spLocks/>
          </p:cNvSpPr>
          <p:nvPr/>
        </p:nvSpPr>
        <p:spPr>
          <a:xfrm>
            <a:off x="1924952" y="2164939"/>
            <a:ext cx="8691103" cy="1752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137160" indent="-137160" algn="l" defTabSz="685800" rtl="0" eaLnBrk="1" latinLnBrk="0" hangingPunct="1">
              <a:lnSpc>
                <a:spcPct val="90000"/>
              </a:lnSpc>
              <a:spcBef>
                <a:spcPts val="9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0120" indent="-13716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0000" indent="-17145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5000" indent="-17145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0000" indent="-17145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75000" indent="-171450" algn="l" defTabSz="6858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15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氦离子低能传输线束流动力学设计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8C8D649-DFA3-5D39-38B2-BAA8FB48B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61134"/>
            <a:ext cx="4007768" cy="79686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34DE978-D56A-062F-B330-38A043002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295" y="6061134"/>
            <a:ext cx="3431705" cy="799943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1551D39-7EB9-1DC3-0AF3-39DDC871C072}"/>
              </a:ext>
            </a:extLst>
          </p:cNvPr>
          <p:cNvCxnSpPr/>
          <p:nvPr/>
        </p:nvCxnSpPr>
        <p:spPr>
          <a:xfrm flipV="1">
            <a:off x="0" y="2132856"/>
            <a:ext cx="10200456" cy="64167"/>
          </a:xfrm>
          <a:prstGeom prst="line">
            <a:avLst/>
          </a:prstGeom>
          <a:ln w="63500">
            <a:solidFill>
              <a:srgbClr val="4D4D4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文本框 19">
            <a:extLst>
              <a:ext uri="{FF2B5EF4-FFF2-40B4-BE49-F238E27FC236}">
                <a16:creationId xmlns:a16="http://schemas.microsoft.com/office/drawing/2014/main" id="{EE4D8926-EE62-DC5D-1EF8-BD763CE3CFCE}"/>
              </a:ext>
            </a:extLst>
          </p:cNvPr>
          <p:cNvSpPr txBox="1"/>
          <p:nvPr/>
        </p:nvSpPr>
        <p:spPr>
          <a:xfrm>
            <a:off x="5727441" y="6136401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i="1" dirty="0">
                <a:solidFill>
                  <a:srgbClr val="2929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SSRF</a:t>
            </a:r>
            <a:endParaRPr lang="zh-CN" altLang="en-US" sz="3600" b="1" i="1" dirty="0">
              <a:solidFill>
                <a:srgbClr val="2929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74990D1-E0DE-4900-846A-C434762D1FBF}"/>
              </a:ext>
            </a:extLst>
          </p:cNvPr>
          <p:cNvSpPr txBox="1"/>
          <p:nvPr/>
        </p:nvSpPr>
        <p:spPr>
          <a:xfrm>
            <a:off x="4196120" y="5250572"/>
            <a:ext cx="4148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四川广元，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5443089-14DD-4BC7-85FD-6E1232FF380B}"/>
              </a:ext>
            </a:extLst>
          </p:cNvPr>
          <p:cNvSpPr txBox="1"/>
          <p:nvPr/>
        </p:nvSpPr>
        <p:spPr>
          <a:xfrm>
            <a:off x="4196120" y="4527671"/>
            <a:ext cx="4148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报告人：秦锐闯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B8A9-B2D7-A4E1-6BD4-836AFA7B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0EC06B-3CF6-7A57-9A06-A9A7B0CD07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8"/>
          <a:stretch>
            <a:fillRect/>
          </a:stretch>
        </p:blipFill>
        <p:spPr>
          <a:xfrm>
            <a:off x="0" y="3465949"/>
            <a:ext cx="12218272" cy="3429000"/>
          </a:xfrm>
          <a:prstGeom prst="rect">
            <a:avLst/>
          </a:prstGeom>
        </p:spPr>
      </p:pic>
      <p:sp>
        <p:nvSpPr>
          <p:cNvPr id="3" name="圆角矩形 4">
            <a:extLst>
              <a:ext uri="{FF2B5EF4-FFF2-40B4-BE49-F238E27FC236}">
                <a16:creationId xmlns:a16="http://schemas.microsoft.com/office/drawing/2014/main" id="{10146FCC-3066-8AF5-E417-9A711B43281E}"/>
              </a:ext>
            </a:extLst>
          </p:cNvPr>
          <p:cNvSpPr/>
          <p:nvPr/>
        </p:nvSpPr>
        <p:spPr>
          <a:xfrm>
            <a:off x="686645" y="836878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DD68DE-FD4F-6885-DDD4-1D37C917263C}"/>
              </a:ext>
            </a:extLst>
          </p:cNvPr>
          <p:cNvSpPr txBox="1"/>
          <p:nvPr/>
        </p:nvSpPr>
        <p:spPr>
          <a:xfrm>
            <a:off x="2927648" y="3013501"/>
            <a:ext cx="276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62D8149-0492-8DAE-835F-A74C327E5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3858" y="1800657"/>
            <a:ext cx="5256584" cy="2640236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en-US" altLang="zh-CN" sz="3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2.45GHz </a:t>
            </a: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离子源进展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束流动力学设计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未来研究计划</a:t>
            </a:r>
            <a:endParaRPr lang="en-US" altLang="zh-CN" sz="3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2EDF5C-EA6C-F8B6-1766-C24D797414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24" y="0"/>
            <a:ext cx="961276" cy="66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B69A14-455F-1C7A-D310-B75E6943B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-5400"/>
            <a:ext cx="690612" cy="6768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16B4E61-482D-5A26-622D-B1456633064E}"/>
              </a:ext>
            </a:extLst>
          </p:cNvPr>
          <p:cNvSpPr txBox="1"/>
          <p:nvPr/>
        </p:nvSpPr>
        <p:spPr>
          <a:xfrm>
            <a:off x="5753955" y="77411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solidFill>
                  <a:srgbClr val="2929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SSRF</a:t>
            </a:r>
            <a:endParaRPr lang="zh-CN" altLang="en-US" sz="3200" b="1" i="1" dirty="0">
              <a:solidFill>
                <a:srgbClr val="2929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371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460DBCA2-B237-86F5-B55A-7C85C53C30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2775" r="5149" b="4098"/>
          <a:stretch/>
        </p:blipFill>
        <p:spPr>
          <a:xfrm>
            <a:off x="7993955" y="741789"/>
            <a:ext cx="3422579" cy="286533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F53828C-DB21-DCDC-4AE8-F7F776D58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50" y="3607131"/>
            <a:ext cx="3901257" cy="325086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3282551" y="84844"/>
            <a:ext cx="6277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：氦离子治疗同步加速器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AD1AECA-8BEA-4EC6-96A6-3831DFC6F18E}"/>
              </a:ext>
            </a:extLst>
          </p:cNvPr>
          <p:cNvSpPr txBox="1"/>
          <p:nvPr/>
        </p:nvSpPr>
        <p:spPr>
          <a:xfrm>
            <a:off x="301161" y="1126562"/>
            <a:ext cx="726201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氦离子治疗：质子治疗和碳离子治疗之间的折中选择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相较于质子，氦离子具有更高的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RBE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，更优的横向半影，具有更好的剂量适形性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spcBef>
                <a:spcPts val="1200"/>
              </a:spcBef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相较于碳离子，氦离子的没有远端的剂量拖尾，生物学效应更加确定，整体装置成本更低，且可用于治疗儿童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A5011F0-AE5A-4B39-BAA9-7390635411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5625" r="11594" b="6297"/>
          <a:stretch/>
        </p:blipFill>
        <p:spPr>
          <a:xfrm>
            <a:off x="516125" y="3607126"/>
            <a:ext cx="6832084" cy="27555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73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2334887" y="69778"/>
            <a:ext cx="7522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：加速器生产医用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α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系放射性核素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24D8022-11C5-44F6-8B22-F40DCB4B5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616" y="1567261"/>
            <a:ext cx="4504578" cy="170421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B28234E-265C-4CEA-B38E-D78A1F0D0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324" y="4143045"/>
            <a:ext cx="2823289" cy="183132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FFEABC4-A481-48FC-B189-12DE7F0D5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573" y="3271472"/>
            <a:ext cx="3940088" cy="70875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D0625BB0-3BE0-4C17-A98F-71C9564EB721}"/>
              </a:ext>
            </a:extLst>
          </p:cNvPr>
          <p:cNvSpPr txBox="1"/>
          <p:nvPr/>
        </p:nvSpPr>
        <p:spPr>
          <a:xfrm>
            <a:off x="354806" y="1200808"/>
            <a:ext cx="666532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靶向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α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治疗具有剂量精准、高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、短射程和能够保护正常组织的优势，且适用于微转移病灶和扩散性肿瘤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180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几种有前景的核素为</a:t>
            </a:r>
            <a:r>
              <a:rPr lang="en-US" altLang="zh-CN" sz="24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227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Th/</a:t>
            </a:r>
            <a:r>
              <a:rPr lang="en-US" altLang="zh-CN" sz="24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223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225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212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Pb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aseline="30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211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07CDB2-19E6-4010-A4C9-48938DEC8DD7}"/>
              </a:ext>
            </a:extLst>
          </p:cNvPr>
          <p:cNvSpPr/>
          <p:nvPr/>
        </p:nvSpPr>
        <p:spPr>
          <a:xfrm>
            <a:off x="1671234" y="3201073"/>
            <a:ext cx="4424766" cy="77915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62CDB2B-7D19-A77F-64AC-CBB8092C2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806" y="4209714"/>
            <a:ext cx="7078165" cy="246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12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B8A9-B2D7-A4E1-6BD4-836AFA7B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0EC06B-3CF6-7A57-9A06-A9A7B0CD07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8"/>
          <a:stretch>
            <a:fillRect/>
          </a:stretch>
        </p:blipFill>
        <p:spPr>
          <a:xfrm>
            <a:off x="0" y="3465949"/>
            <a:ext cx="12218272" cy="3429000"/>
          </a:xfrm>
          <a:prstGeom prst="rect">
            <a:avLst/>
          </a:prstGeom>
        </p:spPr>
      </p:pic>
      <p:sp>
        <p:nvSpPr>
          <p:cNvPr id="3" name="圆角矩形 4">
            <a:extLst>
              <a:ext uri="{FF2B5EF4-FFF2-40B4-BE49-F238E27FC236}">
                <a16:creationId xmlns:a16="http://schemas.microsoft.com/office/drawing/2014/main" id="{10146FCC-3066-8AF5-E417-9A711B43281E}"/>
              </a:ext>
            </a:extLst>
          </p:cNvPr>
          <p:cNvSpPr/>
          <p:nvPr/>
        </p:nvSpPr>
        <p:spPr>
          <a:xfrm>
            <a:off x="686645" y="836878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DD68DE-FD4F-6885-DDD4-1D37C917263C}"/>
              </a:ext>
            </a:extLst>
          </p:cNvPr>
          <p:cNvSpPr txBox="1"/>
          <p:nvPr/>
        </p:nvSpPr>
        <p:spPr>
          <a:xfrm>
            <a:off x="2927648" y="3013501"/>
            <a:ext cx="276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62D8149-0492-8DAE-835F-A74C327E5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3858" y="1693383"/>
            <a:ext cx="5256584" cy="2640236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en-US" altLang="zh-CN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2.45GHz </a:t>
            </a: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离子源进展</a:t>
            </a:r>
            <a:endParaRPr lang="en-US" altLang="zh-CN" sz="3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束流动力学设计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未来研究计划</a:t>
            </a:r>
            <a:endParaRPr lang="en-US" altLang="zh-CN" sz="3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2EDF5C-EA6C-F8B6-1766-C24D79741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24" y="0"/>
            <a:ext cx="961276" cy="66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B69A14-455F-1C7A-D310-B75E6943B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-5400"/>
            <a:ext cx="690612" cy="6768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16B4E61-482D-5A26-622D-B1456633064E}"/>
              </a:ext>
            </a:extLst>
          </p:cNvPr>
          <p:cNvSpPr txBox="1"/>
          <p:nvPr/>
        </p:nvSpPr>
        <p:spPr>
          <a:xfrm>
            <a:off x="5753955" y="77411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solidFill>
                  <a:srgbClr val="2929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SSRF</a:t>
            </a:r>
            <a:endParaRPr lang="zh-CN" altLang="en-US" sz="3200" b="1" i="1" dirty="0">
              <a:solidFill>
                <a:srgbClr val="2929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935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2.45GHz 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离子源进展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019A429-3C8A-4655-991D-5BF49D5C3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613" y="2258591"/>
            <a:ext cx="3709656" cy="27761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567A6C5-158A-433B-A465-281081601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4" y="2314195"/>
            <a:ext cx="3487228" cy="266489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20E6AFA-A657-410C-BECB-FE03B44F8C35}"/>
              </a:ext>
            </a:extLst>
          </p:cNvPr>
          <p:cNvSpPr txBox="1"/>
          <p:nvPr/>
        </p:nvSpPr>
        <p:spPr>
          <a:xfrm>
            <a:off x="542440" y="912497"/>
            <a:ext cx="11205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已完成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2.45 GHz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离子源研制，正在开展低能传输线的匹配和联合调试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FE2E22-F1F4-DF87-B054-80D6167475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6" t="22599" r="23277" b="19660"/>
          <a:stretch>
            <a:fillRect/>
          </a:stretch>
        </p:blipFill>
        <p:spPr>
          <a:xfrm>
            <a:off x="8299343" y="2258590"/>
            <a:ext cx="3389072" cy="287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1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B8A9-B2D7-A4E1-6BD4-836AFA7B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0EC06B-3CF6-7A57-9A06-A9A7B0CD07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8"/>
          <a:stretch>
            <a:fillRect/>
          </a:stretch>
        </p:blipFill>
        <p:spPr>
          <a:xfrm>
            <a:off x="0" y="3465949"/>
            <a:ext cx="12218272" cy="3429000"/>
          </a:xfrm>
          <a:prstGeom prst="rect">
            <a:avLst/>
          </a:prstGeom>
        </p:spPr>
      </p:pic>
      <p:sp>
        <p:nvSpPr>
          <p:cNvPr id="3" name="圆角矩形 4">
            <a:extLst>
              <a:ext uri="{FF2B5EF4-FFF2-40B4-BE49-F238E27FC236}">
                <a16:creationId xmlns:a16="http://schemas.microsoft.com/office/drawing/2014/main" id="{10146FCC-3066-8AF5-E417-9A711B43281E}"/>
              </a:ext>
            </a:extLst>
          </p:cNvPr>
          <p:cNvSpPr/>
          <p:nvPr/>
        </p:nvSpPr>
        <p:spPr>
          <a:xfrm>
            <a:off x="686645" y="836878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DD68DE-FD4F-6885-DDD4-1D37C917263C}"/>
              </a:ext>
            </a:extLst>
          </p:cNvPr>
          <p:cNvSpPr txBox="1"/>
          <p:nvPr/>
        </p:nvSpPr>
        <p:spPr>
          <a:xfrm>
            <a:off x="2927648" y="3013501"/>
            <a:ext cx="276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62D8149-0492-8DAE-835F-A74C327E5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3858" y="1800657"/>
            <a:ext cx="5256584" cy="2640236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2.45GHz </a:t>
            </a: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离子源进展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束流动力学设计</a:t>
            </a:r>
            <a:endParaRPr lang="en-US" altLang="zh-CN" sz="3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未来研究计划</a:t>
            </a:r>
            <a:endParaRPr lang="en-US" altLang="zh-CN" sz="3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2EDF5C-EA6C-F8B6-1766-C24D79741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24" y="0"/>
            <a:ext cx="961276" cy="66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B69A14-455F-1C7A-D310-B75E6943B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-5400"/>
            <a:ext cx="690612" cy="6768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16B4E61-482D-5A26-622D-B1456633064E}"/>
              </a:ext>
            </a:extLst>
          </p:cNvPr>
          <p:cNvSpPr txBox="1"/>
          <p:nvPr/>
        </p:nvSpPr>
        <p:spPr>
          <a:xfrm>
            <a:off x="5753955" y="77411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solidFill>
                  <a:srgbClr val="2929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SSRF</a:t>
            </a:r>
            <a:endParaRPr lang="zh-CN" altLang="en-US" sz="3200" b="1" i="1" dirty="0">
              <a:solidFill>
                <a:srgbClr val="2929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774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氦离子引出电极设计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36AB5CF-E477-4BB6-BF4E-BCD116F81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75" y="3429000"/>
            <a:ext cx="6246165" cy="199096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FF835FD-621F-4C47-AE6C-227DA9FE5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901" y="3550673"/>
            <a:ext cx="2937044" cy="261463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6D78978-F4AE-47CD-B2DF-1081D5B400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3"/>
          <a:stretch/>
        </p:blipFill>
        <p:spPr>
          <a:xfrm>
            <a:off x="8276865" y="853115"/>
            <a:ext cx="2837116" cy="252924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6B9BC93-F62F-43BD-9142-94C4022236E5}"/>
              </a:ext>
            </a:extLst>
          </p:cNvPr>
          <p:cNvSpPr txBox="1"/>
          <p:nvPr/>
        </p:nvSpPr>
        <p:spPr>
          <a:xfrm>
            <a:off x="511444" y="790867"/>
            <a:ext cx="7113723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IBSimu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进行了束流引出仿真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等离子体电极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40KV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，抑制电极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-2KV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，以及地电极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模拟束流为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5mA He</a:t>
            </a:r>
            <a:r>
              <a:rPr lang="en-US" altLang="zh-CN" sz="24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2+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5mA</a:t>
            </a:r>
            <a:r>
              <a:rPr lang="en-US" altLang="zh-CN" sz="24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</a:t>
            </a:r>
            <a:r>
              <a:rPr lang="en-US" altLang="zh-CN" sz="24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673B2F-43DB-4BE9-AFBA-8D42B2181B1D}"/>
              </a:ext>
            </a:extLst>
          </p:cNvPr>
          <p:cNvSpPr txBox="1"/>
          <p:nvPr/>
        </p:nvSpPr>
        <p:spPr>
          <a:xfrm>
            <a:off x="1134770" y="3059668"/>
            <a:ext cx="802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40KV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FFDF4BD-18DC-455B-A4DC-47A04F2E2B4B}"/>
              </a:ext>
            </a:extLst>
          </p:cNvPr>
          <p:cNvSpPr txBox="1"/>
          <p:nvPr/>
        </p:nvSpPr>
        <p:spPr>
          <a:xfrm>
            <a:off x="1863190" y="3059668"/>
            <a:ext cx="11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-2KV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C7098A7-DA9C-40F7-A148-FFA4012E6889}"/>
              </a:ext>
            </a:extLst>
          </p:cNvPr>
          <p:cNvSpPr txBox="1"/>
          <p:nvPr/>
        </p:nvSpPr>
        <p:spPr>
          <a:xfrm>
            <a:off x="2737147" y="3059668"/>
            <a:ext cx="461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74222AE-4998-4EE8-9419-6A319287A3F6}"/>
              </a:ext>
            </a:extLst>
          </p:cNvPr>
          <p:cNvCxnSpPr>
            <a:cxnSpLocks/>
          </p:cNvCxnSpPr>
          <p:nvPr/>
        </p:nvCxnSpPr>
        <p:spPr>
          <a:xfrm>
            <a:off x="2363492" y="4307396"/>
            <a:ext cx="0" cy="20612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6260F88-687F-4410-B3FB-AAC3D87FAE88}"/>
              </a:ext>
            </a:extLst>
          </p:cNvPr>
          <p:cNvCxnSpPr>
            <a:cxnSpLocks/>
          </p:cNvCxnSpPr>
          <p:nvPr/>
        </p:nvCxnSpPr>
        <p:spPr>
          <a:xfrm>
            <a:off x="6808922" y="4307396"/>
            <a:ext cx="0" cy="20612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9277C06-49F0-4E40-B8E6-600DE2ACF836}"/>
              </a:ext>
            </a:extLst>
          </p:cNvPr>
          <p:cNvCxnSpPr>
            <a:cxnSpLocks/>
          </p:cNvCxnSpPr>
          <p:nvPr/>
        </p:nvCxnSpPr>
        <p:spPr>
          <a:xfrm flipH="1">
            <a:off x="2479730" y="6055395"/>
            <a:ext cx="4192291" cy="0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C51F0D49-6E64-452C-A138-9EF94ED17BAE}"/>
              </a:ext>
            </a:extLst>
          </p:cNvPr>
          <p:cNvSpPr txBox="1"/>
          <p:nvPr/>
        </p:nvSpPr>
        <p:spPr>
          <a:xfrm>
            <a:off x="3394128" y="5647999"/>
            <a:ext cx="2611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空间电荷补偿因子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0.9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5317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氦离子低能传输线设计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6B9BC93-F62F-43BD-9142-94C4022236E5}"/>
              </a:ext>
            </a:extLst>
          </p:cNvPr>
          <p:cNvSpPr txBox="1"/>
          <p:nvPr/>
        </p:nvSpPr>
        <p:spPr>
          <a:xfrm>
            <a:off x="154982" y="730840"/>
            <a:ext cx="9539207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Tracewin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进行了低能传输线的束流动力学设计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36C96A1-01B0-40AB-A835-C419E16515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9" b="47465"/>
          <a:stretch/>
        </p:blipFill>
        <p:spPr>
          <a:xfrm>
            <a:off x="753921" y="1979656"/>
            <a:ext cx="5108312" cy="233258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07A3ECE-6F16-4C7F-8543-2565971525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74" r="48861" b="-1"/>
          <a:stretch/>
        </p:blipFill>
        <p:spPr>
          <a:xfrm>
            <a:off x="753921" y="4312242"/>
            <a:ext cx="2772935" cy="247598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61723E7-EC87-417B-8947-77ACCC644C45}"/>
              </a:ext>
            </a:extLst>
          </p:cNvPr>
          <p:cNvSpPr txBox="1"/>
          <p:nvPr/>
        </p:nvSpPr>
        <p:spPr>
          <a:xfrm>
            <a:off x="6329769" y="2158697"/>
            <a:ext cx="5556143" cy="279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设计时核心考虑的点：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离子的筛选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束流包络的控制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发射度增长的控制与发射度交换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与后续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RFQ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的匹配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9FE9781-2748-6B13-4C8E-78C3B9228B44}"/>
                  </a:ext>
                </a:extLst>
              </p:cNvPr>
              <p:cNvSpPr txBox="1"/>
              <p:nvPr/>
            </p:nvSpPr>
            <p:spPr>
              <a:xfrm>
                <a:off x="753921" y="1360456"/>
                <a:ext cx="61063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初始束流发射度：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0.15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Π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mm.mrad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9FE9781-2748-6B13-4C8E-78C3B9228B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921" y="1360456"/>
                <a:ext cx="6106332" cy="400110"/>
              </a:xfrm>
              <a:prstGeom prst="rect">
                <a:avLst/>
              </a:prstGeom>
              <a:blipFill>
                <a:blip r:embed="rId4"/>
                <a:stretch>
                  <a:fillRect l="-1099" t="-9091" b="-242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840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氦离子低能传输线设计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15B53D-F56E-48E4-8E5F-0F35331EE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3453"/>
            <a:ext cx="6371494" cy="406830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51B8A8D-3DBD-4BE1-95BC-E06BB72591A7}"/>
              </a:ext>
            </a:extLst>
          </p:cNvPr>
          <p:cNvSpPr txBox="1"/>
          <p:nvPr/>
        </p:nvSpPr>
        <p:spPr>
          <a:xfrm>
            <a:off x="371960" y="730840"/>
            <a:ext cx="3440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低能传输线布局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69C3FB4-B721-4B6F-BFEC-506CF13C1AA1}"/>
              </a:ext>
            </a:extLst>
          </p:cNvPr>
          <p:cNvSpPr txBox="1"/>
          <p:nvPr/>
        </p:nvSpPr>
        <p:spPr>
          <a:xfrm>
            <a:off x="6372071" y="1571930"/>
            <a:ext cx="5819929" cy="427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p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弯铁采用双聚焦的设计；经过弯铁后束斑还近似是个圆形；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p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束流经过弯铁后，束流参数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ε</a:t>
            </a:r>
            <a:r>
              <a:rPr lang="en-US" altLang="zh-CN" sz="2200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α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β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ε</a:t>
            </a:r>
            <a:r>
              <a:rPr lang="en-US" altLang="zh-CN" sz="2200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α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β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不再一致；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p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使用四极铁将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α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β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α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β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矫正为一致；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p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使用螺线管进行发射度交换，将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ε</a:t>
            </a:r>
            <a:r>
              <a:rPr lang="en-US" altLang="zh-CN" sz="2200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ε</a:t>
            </a:r>
            <a:r>
              <a:rPr lang="en-US" altLang="zh-CN" sz="2200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en-US" altLang="zh-CN" sz="22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调成一致。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867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氦离子低能传输线设计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97D9CD8-7064-476E-8886-D681692FE8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0" b="51220"/>
          <a:stretch/>
        </p:blipFill>
        <p:spPr>
          <a:xfrm>
            <a:off x="280369" y="1232195"/>
            <a:ext cx="5074295" cy="181814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4CF4FB-E729-4F04-984B-0445313DA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69" y="3140811"/>
            <a:ext cx="5032548" cy="371718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C4EEDB4-DDB7-4128-9757-4E32C631B9F3}"/>
              </a:ext>
            </a:extLst>
          </p:cNvPr>
          <p:cNvSpPr txBox="1"/>
          <p:nvPr/>
        </p:nvSpPr>
        <p:spPr>
          <a:xfrm>
            <a:off x="280369" y="783168"/>
            <a:ext cx="3525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束流包络与发射度增长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0903D2F-2ADE-4F78-93A6-E86321728D9C}"/>
              </a:ext>
            </a:extLst>
          </p:cNvPr>
          <p:cNvSpPr txBox="1"/>
          <p:nvPr/>
        </p:nvSpPr>
        <p:spPr>
          <a:xfrm>
            <a:off x="1944237" y="1972098"/>
            <a:ext cx="92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BEND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C99B2A5-695F-47E5-80F7-297E51DC5E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" r="47779" b="48021"/>
          <a:stretch/>
        </p:blipFill>
        <p:spPr>
          <a:xfrm>
            <a:off x="5671106" y="1576182"/>
            <a:ext cx="2160744" cy="194200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402BA37-38A6-4548-B415-4EEF327695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32" r="49965" b="-1"/>
          <a:stretch/>
        </p:blipFill>
        <p:spPr>
          <a:xfrm>
            <a:off x="9567243" y="1512088"/>
            <a:ext cx="2087482" cy="199833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43962F4-0006-4254-B749-5C1BC9CA76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0" t="4583" b="48021"/>
          <a:stretch/>
        </p:blipFill>
        <p:spPr>
          <a:xfrm>
            <a:off x="7677149" y="1576182"/>
            <a:ext cx="1876366" cy="195009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FE20A8A-8F1F-4C8E-BC92-1672DC4498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1631" r="49860"/>
          <a:stretch/>
        </p:blipFill>
        <p:spPr>
          <a:xfrm>
            <a:off x="9703269" y="4239235"/>
            <a:ext cx="1951456" cy="195009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0F138ED8-4A17-4241-9226-919A0DFEA295}"/>
              </a:ext>
            </a:extLst>
          </p:cNvPr>
          <p:cNvSpPr txBox="1"/>
          <p:nvPr/>
        </p:nvSpPr>
        <p:spPr>
          <a:xfrm>
            <a:off x="5634218" y="1232195"/>
            <a:ext cx="3525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弯铁出口相空间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F8FDEF6-8A49-4950-B700-4C97054F887B}"/>
              </a:ext>
            </a:extLst>
          </p:cNvPr>
          <p:cNvSpPr txBox="1"/>
          <p:nvPr/>
        </p:nvSpPr>
        <p:spPr>
          <a:xfrm>
            <a:off x="5634218" y="3579610"/>
            <a:ext cx="5283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经过四极铁矫正和发射度交换后的相空间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327E3CC-2EEF-12C7-6996-6EBACCE552A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8128"/>
          <a:stretch>
            <a:fillRect/>
          </a:stretch>
        </p:blipFill>
        <p:spPr>
          <a:xfrm>
            <a:off x="5712769" y="4239235"/>
            <a:ext cx="2077417" cy="192606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B7A5099-F5F5-5C5F-3705-F078E6763AF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2625"/>
          <a:stretch>
            <a:fillRect/>
          </a:stretch>
        </p:blipFill>
        <p:spPr>
          <a:xfrm>
            <a:off x="7677149" y="4226210"/>
            <a:ext cx="1910145" cy="193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96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氦离子低能传输线设计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97D9CD8-7064-476E-8886-D681692FE8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0" b="51220"/>
          <a:stretch/>
        </p:blipFill>
        <p:spPr>
          <a:xfrm>
            <a:off x="280369" y="1232195"/>
            <a:ext cx="5074295" cy="181814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4CF4FB-E729-4F04-984B-0445313DA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69" y="3140811"/>
            <a:ext cx="5032548" cy="371718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C4EEDB4-DDB7-4128-9757-4E32C631B9F3}"/>
              </a:ext>
            </a:extLst>
          </p:cNvPr>
          <p:cNvSpPr txBox="1"/>
          <p:nvPr/>
        </p:nvSpPr>
        <p:spPr>
          <a:xfrm>
            <a:off x="280369" y="783168"/>
            <a:ext cx="3525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束流包络与发射度增长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0903D2F-2ADE-4F78-93A6-E86321728D9C}"/>
              </a:ext>
            </a:extLst>
          </p:cNvPr>
          <p:cNvSpPr txBox="1"/>
          <p:nvPr/>
        </p:nvSpPr>
        <p:spPr>
          <a:xfrm>
            <a:off x="1944237" y="1972098"/>
            <a:ext cx="92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BEND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F130A17-E9C5-4269-92F1-476CF4CF91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549" r="49030"/>
          <a:stretch/>
        </p:blipFill>
        <p:spPr>
          <a:xfrm>
            <a:off x="5828344" y="3784885"/>
            <a:ext cx="2282676" cy="218145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7A3FBF0-E871-4106-8A37-A88183B96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23" b="47161"/>
          <a:stretch/>
        </p:blipFill>
        <p:spPr>
          <a:xfrm>
            <a:off x="5849379" y="1441517"/>
            <a:ext cx="4398384" cy="218145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FFEAC958-FA56-4ED4-91FC-4BA116FC6F3A}"/>
              </a:ext>
            </a:extLst>
          </p:cNvPr>
          <p:cNvSpPr txBox="1"/>
          <p:nvPr/>
        </p:nvSpPr>
        <p:spPr>
          <a:xfrm>
            <a:off x="6096000" y="841144"/>
            <a:ext cx="3440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出口相空间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ECB2AE6-8D29-49D3-92ED-F635BE4CB184}"/>
                  </a:ext>
                </a:extLst>
              </p:cNvPr>
              <p:cNvSpPr txBox="1"/>
              <p:nvPr/>
            </p:nvSpPr>
            <p:spPr>
              <a:xfrm>
                <a:off x="8188511" y="4371795"/>
                <a:ext cx="382033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ε</a:t>
                </a:r>
                <a:r>
                  <a:rPr lang="en-US" altLang="zh-CN" sz="2000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norm-99%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= 0.159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Π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mm.mrad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β = 0.015 mm/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Π</m:t>
                    </m:r>
                  </m:oMath>
                </a14:m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.mad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α = 0.5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ECB2AE6-8D29-49D3-92ED-F635BE4CB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8511" y="4371795"/>
                <a:ext cx="3820333" cy="1015663"/>
              </a:xfrm>
              <a:prstGeom prst="rect">
                <a:avLst/>
              </a:prstGeom>
              <a:blipFill>
                <a:blip r:embed="rId6"/>
                <a:stretch>
                  <a:fillRect l="-1595" t="-2994" b="-95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ABEF23CB-484B-4292-B6CC-683FE75E3BCC}"/>
              </a:ext>
            </a:extLst>
          </p:cNvPr>
          <p:cNvSpPr txBox="1"/>
          <p:nvPr/>
        </p:nvSpPr>
        <p:spPr>
          <a:xfrm>
            <a:off x="6016726" y="6166607"/>
            <a:ext cx="4231037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满足后续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RFQ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匹配的要求</a:t>
            </a:r>
          </a:p>
        </p:txBody>
      </p:sp>
    </p:spTree>
    <p:extLst>
      <p:ext uri="{BB962C8B-B14F-4D97-AF65-F5344CB8AC3E}">
        <p14:creationId xmlns:p14="http://schemas.microsoft.com/office/powerpoint/2010/main" val="595312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B8A9-B2D7-A4E1-6BD4-836AFA7B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0EC06B-3CF6-7A57-9A06-A9A7B0CD07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8"/>
          <a:stretch>
            <a:fillRect/>
          </a:stretch>
        </p:blipFill>
        <p:spPr>
          <a:xfrm>
            <a:off x="0" y="3465949"/>
            <a:ext cx="12218272" cy="3429000"/>
          </a:xfrm>
          <a:prstGeom prst="rect">
            <a:avLst/>
          </a:prstGeom>
        </p:spPr>
      </p:pic>
      <p:sp>
        <p:nvSpPr>
          <p:cNvPr id="3" name="圆角矩形 4">
            <a:extLst>
              <a:ext uri="{FF2B5EF4-FFF2-40B4-BE49-F238E27FC236}">
                <a16:creationId xmlns:a16="http://schemas.microsoft.com/office/drawing/2014/main" id="{10146FCC-3066-8AF5-E417-9A711B43281E}"/>
              </a:ext>
            </a:extLst>
          </p:cNvPr>
          <p:cNvSpPr/>
          <p:nvPr/>
        </p:nvSpPr>
        <p:spPr>
          <a:xfrm>
            <a:off x="686645" y="836878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DD68DE-FD4F-6885-DDD4-1D37C917263C}"/>
              </a:ext>
            </a:extLst>
          </p:cNvPr>
          <p:cNvSpPr txBox="1"/>
          <p:nvPr/>
        </p:nvSpPr>
        <p:spPr>
          <a:xfrm>
            <a:off x="2927648" y="3013501"/>
            <a:ext cx="276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62D8149-0492-8DAE-835F-A74C327E5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3858" y="1800657"/>
            <a:ext cx="5256584" cy="2640236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2.45GHz </a:t>
            </a: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离子源进展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束流动力学设计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未来研究计划</a:t>
            </a:r>
            <a:endParaRPr lang="en-US" altLang="zh-CN" sz="3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2EDF5C-EA6C-F8B6-1766-C24D79741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24" y="0"/>
            <a:ext cx="961276" cy="66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B69A14-455F-1C7A-D310-B75E6943B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-5400"/>
            <a:ext cx="690612" cy="6768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16B4E61-482D-5A26-622D-B1456633064E}"/>
              </a:ext>
            </a:extLst>
          </p:cNvPr>
          <p:cNvSpPr txBox="1"/>
          <p:nvPr/>
        </p:nvSpPr>
        <p:spPr>
          <a:xfrm>
            <a:off x="5753955" y="77411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solidFill>
                  <a:srgbClr val="2929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SSRF</a:t>
            </a:r>
            <a:endParaRPr lang="zh-CN" altLang="en-US" sz="3200" b="1" i="1" dirty="0">
              <a:solidFill>
                <a:srgbClr val="2929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069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低能传输线中的空间电荷补偿模拟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C024E5-6BE2-42EC-8EE5-B72ABEDF6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561" y="3750963"/>
            <a:ext cx="4144766" cy="68583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9D93179-5B4B-461D-B15F-E858D5919A34}"/>
              </a:ext>
            </a:extLst>
          </p:cNvPr>
          <p:cNvSpPr txBox="1"/>
          <p:nvPr/>
        </p:nvSpPr>
        <p:spPr>
          <a:xfrm>
            <a:off x="6417764" y="837700"/>
            <a:ext cx="51393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低能传输线中仍是一个低真空的状态，存在着大量的剩余气体；且补偿建立过程会对束流参数造成影响。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CFF76C1-6377-4573-9197-8108A74E6519}"/>
              </a:ext>
            </a:extLst>
          </p:cNvPr>
          <p:cNvSpPr txBox="1"/>
          <p:nvPr/>
        </p:nvSpPr>
        <p:spPr>
          <a:xfrm>
            <a:off x="526442" y="838361"/>
            <a:ext cx="51393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由于高频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ECR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离子源需要六极场的约束，因此引出的束流会呈现出三角形的分布。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0C341C-F000-41A2-9AFB-119854393359}"/>
              </a:ext>
            </a:extLst>
          </p:cNvPr>
          <p:cNvSpPr txBox="1"/>
          <p:nvPr/>
        </p:nvSpPr>
        <p:spPr>
          <a:xfrm>
            <a:off x="631864" y="5057309"/>
            <a:ext cx="56294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后续将计算考虑真实三维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min-B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场时的束流引出，并对引出束流的耦合特性进行分析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896D49-749A-4C09-A3B4-7E51004E1767}"/>
              </a:ext>
            </a:extLst>
          </p:cNvPr>
          <p:cNvSpPr txBox="1"/>
          <p:nvPr/>
        </p:nvSpPr>
        <p:spPr>
          <a:xfrm>
            <a:off x="6523189" y="4948992"/>
            <a:ext cx="55166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后续将建立低能传输线中束流传输的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PIC-MCC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模型，对补偿时间、发射度演化过程等进行分析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2208ACE-7591-AFF1-336B-82557B95D956}"/>
              </a:ext>
            </a:extLst>
          </p:cNvPr>
          <p:cNvSpPr txBox="1"/>
          <p:nvPr/>
        </p:nvSpPr>
        <p:spPr>
          <a:xfrm>
            <a:off x="-52890" y="6165304"/>
            <a:ext cx="11800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dirty="0"/>
              <a:t>[1] Proceedings of the CAS-CERN Accelerator School: Ion Sources, Senec, Slovakia, 29 May–8 June 2012[C]. Geneva: CERN, 2013</a:t>
            </a:r>
            <a:endParaRPr lang="en-US" altLang="zh-CN" sz="1200" dirty="0"/>
          </a:p>
          <a:p>
            <a:r>
              <a:rPr lang="zh-CN" altLang="zh-CN" sz="1200" dirty="0"/>
              <a:t>[2] Time-resolved space-charge compensation studies for pulsed and matched proton beam in a low-energy transport line[J]. Physical Review Accelerators and Beams, 2025</a:t>
            </a:r>
            <a:endParaRPr lang="en-US" altLang="zh-CN" sz="1200" dirty="0"/>
          </a:p>
          <a:p>
            <a:r>
              <a:rPr lang="zh-CN" altLang="zh-CN" sz="1200" dirty="0"/>
              <a:t>[3] Suppression of overcompensation by secondary electrons for negative ion beams in residual gas[J]. Physical Review Accelerators and Beams, 2025</a:t>
            </a:r>
            <a:endParaRPr lang="zh-CN" altLang="en-US" sz="1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87E9E0-8CB6-B773-D393-F858F50C0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280" y="4253800"/>
            <a:ext cx="3128273" cy="77584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351025C-8F1C-5595-AD98-6F8A6245A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041" y="1898297"/>
            <a:ext cx="5877801" cy="172011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0A1097D-153B-4155-47DA-B488A3D7E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090" y="1898297"/>
            <a:ext cx="5344658" cy="193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99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B8A9-B2D7-A4E1-6BD4-836AFA7B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0EC06B-3CF6-7A57-9A06-A9A7B0CD07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8"/>
          <a:stretch>
            <a:fillRect/>
          </a:stretch>
        </p:blipFill>
        <p:spPr>
          <a:xfrm>
            <a:off x="0" y="3465949"/>
            <a:ext cx="12218272" cy="3429000"/>
          </a:xfrm>
          <a:prstGeom prst="rect">
            <a:avLst/>
          </a:prstGeom>
        </p:spPr>
      </p:pic>
      <p:sp>
        <p:nvSpPr>
          <p:cNvPr id="3" name="圆角矩形 4">
            <a:extLst>
              <a:ext uri="{FF2B5EF4-FFF2-40B4-BE49-F238E27FC236}">
                <a16:creationId xmlns:a16="http://schemas.microsoft.com/office/drawing/2014/main" id="{10146FCC-3066-8AF5-E417-9A711B43281E}"/>
              </a:ext>
            </a:extLst>
          </p:cNvPr>
          <p:cNvSpPr/>
          <p:nvPr/>
        </p:nvSpPr>
        <p:spPr>
          <a:xfrm>
            <a:off x="686645" y="836878"/>
            <a:ext cx="10844982" cy="5675352"/>
          </a:xfrm>
          <a:prstGeom prst="roundRect">
            <a:avLst>
              <a:gd name="adj" fmla="val 1568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tx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DD68DE-FD4F-6885-DDD4-1D37C917263C}"/>
              </a:ext>
            </a:extLst>
          </p:cNvPr>
          <p:cNvSpPr txBox="1"/>
          <p:nvPr/>
        </p:nvSpPr>
        <p:spPr>
          <a:xfrm>
            <a:off x="2927648" y="3013501"/>
            <a:ext cx="276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62D8149-0492-8DAE-835F-A74C327E5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3858" y="1800657"/>
            <a:ext cx="5256584" cy="2640236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2.45GHz </a:t>
            </a: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质子源进展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束流动力学设计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未来研究计划</a:t>
            </a:r>
            <a:endParaRPr lang="en-US" altLang="zh-CN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p"/>
            </a:pP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3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2EDF5C-EA6C-F8B6-1766-C24D79741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24" y="0"/>
            <a:ext cx="961276" cy="66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B69A14-455F-1C7A-D310-B75E6943B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-5400"/>
            <a:ext cx="690612" cy="6768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16B4E61-482D-5A26-622D-B1456633064E}"/>
              </a:ext>
            </a:extLst>
          </p:cNvPr>
          <p:cNvSpPr txBox="1"/>
          <p:nvPr/>
        </p:nvSpPr>
        <p:spPr>
          <a:xfrm>
            <a:off x="5753955" y="77411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solidFill>
                  <a:srgbClr val="2929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SSRF</a:t>
            </a:r>
            <a:endParaRPr lang="zh-CN" altLang="en-US" sz="3200" b="1" i="1" dirty="0">
              <a:solidFill>
                <a:srgbClr val="2929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1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3E67A42-89E3-4CCB-8E6C-E096B16C0B20}"/>
              </a:ext>
            </a:extLst>
          </p:cNvPr>
          <p:cNvSpPr txBox="1"/>
          <p:nvPr/>
        </p:nvSpPr>
        <p:spPr>
          <a:xfrm>
            <a:off x="1335367" y="1829063"/>
            <a:ext cx="9521266" cy="2262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对氦离子的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90°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弯铁低能传输线进行了束流动力学设计；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对低能传输线中的物理问题进行了简单的分析，后续将对低能传输线中的空间电荷补偿过程进行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PIC-MCC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模拟。</a:t>
            </a:r>
          </a:p>
        </p:txBody>
      </p:sp>
    </p:spTree>
    <p:extLst>
      <p:ext uri="{BB962C8B-B14F-4D97-AF65-F5344CB8AC3E}">
        <p14:creationId xmlns:p14="http://schemas.microsoft.com/office/powerpoint/2010/main" val="232009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125E821-C1EE-48E9-902E-DC20C3596DBC}"/>
              </a:ext>
            </a:extLst>
          </p:cNvPr>
          <p:cNvSpPr txBox="1"/>
          <p:nvPr/>
        </p:nvSpPr>
        <p:spPr>
          <a:xfrm>
            <a:off x="551384" y="1484784"/>
            <a:ext cx="113772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attention.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0689A6-C818-432F-A513-813581A7E501}"/>
              </a:ext>
            </a:extLst>
          </p:cNvPr>
          <p:cNvSpPr txBox="1"/>
          <p:nvPr/>
        </p:nvSpPr>
        <p:spPr>
          <a:xfrm>
            <a:off x="1883532" y="3429000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请各位老师批评指正！</a:t>
            </a:r>
          </a:p>
        </p:txBody>
      </p:sp>
    </p:spTree>
    <p:extLst>
      <p:ext uri="{BB962C8B-B14F-4D97-AF65-F5344CB8AC3E}">
        <p14:creationId xmlns:p14="http://schemas.microsoft.com/office/powerpoint/2010/main" val="1546174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28CBA9-1912-405A-9128-287154C0A906}"/>
              </a:ext>
            </a:extLst>
          </p:cNvPr>
          <p:cNvCxnSpPr/>
          <p:nvPr/>
        </p:nvCxnSpPr>
        <p:spPr>
          <a:xfrm>
            <a:off x="0" y="692696"/>
            <a:ext cx="12192000" cy="0"/>
          </a:xfrm>
          <a:prstGeom prst="line">
            <a:avLst/>
          </a:prstGeom>
          <a:ln w="317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7B0276B-FCE3-4C1C-BD8E-9F9F221D201B}"/>
              </a:ext>
            </a:extLst>
          </p:cNvPr>
          <p:cNvSpPr txBox="1"/>
          <p:nvPr/>
        </p:nvSpPr>
        <p:spPr>
          <a:xfrm>
            <a:off x="69742" y="69778"/>
            <a:ext cx="11677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氦离子低能传输线设计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B7D75D28-DA32-41F9-AE41-BE6CEE84E9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93" b="48787"/>
          <a:stretch/>
        </p:blipFill>
        <p:spPr>
          <a:xfrm>
            <a:off x="381109" y="1495035"/>
            <a:ext cx="4516356" cy="188325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67E789A-7313-4ADC-BAF2-20742CDCEDF0}"/>
              </a:ext>
            </a:extLst>
          </p:cNvPr>
          <p:cNvSpPr txBox="1"/>
          <p:nvPr/>
        </p:nvSpPr>
        <p:spPr>
          <a:xfrm>
            <a:off x="381108" y="783168"/>
            <a:ext cx="5089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将两个螺线管放置于一起的方案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82607DB-EBE9-4326-9FF0-21EDE8364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91" y="3255330"/>
            <a:ext cx="5243272" cy="360267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A96E12E-0FC8-42B6-91CE-F6EE033251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78" b="48439"/>
          <a:stretch/>
        </p:blipFill>
        <p:spPr>
          <a:xfrm>
            <a:off x="5252422" y="1204716"/>
            <a:ext cx="5306811" cy="248631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21CED39-5E54-463F-8070-14D843CF24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153" r="50484"/>
          <a:stretch/>
        </p:blipFill>
        <p:spPr>
          <a:xfrm>
            <a:off x="5151683" y="3807466"/>
            <a:ext cx="2664629" cy="256212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2E6281A-714E-4907-876C-4E32615E17C4}"/>
              </a:ext>
            </a:extLst>
          </p:cNvPr>
          <p:cNvSpPr txBox="1"/>
          <p:nvPr/>
        </p:nvSpPr>
        <p:spPr>
          <a:xfrm>
            <a:off x="7906719" y="5091419"/>
            <a:ext cx="4215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空间电荷力引起的相空间丝化和失配振荡很严重，最终舍弃</a:t>
            </a:r>
          </a:p>
        </p:txBody>
      </p:sp>
    </p:spTree>
    <p:extLst>
      <p:ext uri="{BB962C8B-B14F-4D97-AF65-F5344CB8AC3E}">
        <p14:creationId xmlns:p14="http://schemas.microsoft.com/office/powerpoint/2010/main" val="2542300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2601</Words>
  <Application>Microsoft Office PowerPoint</Application>
  <PresentationFormat>宽屏</PresentationFormat>
  <Paragraphs>128</Paragraphs>
  <Slides>18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微软雅黑</vt:lpstr>
      <vt:lpstr>Arial</vt:lpstr>
      <vt:lpstr>Cambria Math</vt:lpstr>
      <vt:lpstr>Times New Roman</vt:lpstr>
      <vt:lpstr>Wingdings</vt:lpstr>
      <vt:lpstr>Office 主题​​</vt:lpstr>
      <vt:lpstr>第八届华人加速器学校分享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锐闯 秦</dc:creator>
  <cp:lastModifiedBy>锐闯 秦</cp:lastModifiedBy>
  <cp:revision>102</cp:revision>
  <dcterms:created xsi:type="dcterms:W3CDTF">2026-10-13T08:13:32Z</dcterms:created>
  <dcterms:modified xsi:type="dcterms:W3CDTF">2026-10-18T07:11:38Z</dcterms:modified>
</cp:coreProperties>
</file>