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4"/>
  </p:handoutMasterIdLst>
  <p:sldIdLst>
    <p:sldId id="256" r:id="rId3"/>
    <p:sldId id="257" r:id="rId5"/>
    <p:sldId id="258" r:id="rId6"/>
    <p:sldId id="259" r:id="rId7"/>
    <p:sldId id="260" r:id="rId8"/>
    <p:sldId id="261" r:id="rId9"/>
    <p:sldId id="262" r:id="rId10"/>
    <p:sldId id="263" r:id="rId11"/>
    <p:sldId id="264" r:id="rId12"/>
    <p:sldId id="265"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handoutMaster" Target="handoutMasters/handoutMaster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61171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611717"/>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1580284"/>
            <a:ext cx="2971800" cy="611716"/>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11580284"/>
            <a:ext cx="2971800" cy="611716"/>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p:nvPr>
        </p:nvSpPr>
        <p:spPr>
          <a:xfrm>
            <a:off x="662016" y="5242000"/>
            <a:ext cx="5296132" cy="4288909"/>
          </a:xfrm>
          <a:prstGeom prst="rect">
            <a:avLst/>
          </a:prstGeom>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p:nvPr>
        </p:nvSpPr>
        <p:spPr>
          <a:xfrm>
            <a:off x="662016" y="5242000"/>
            <a:ext cx="5296132" cy="4288909"/>
          </a:xfrm>
          <a:prstGeom prst="rect">
            <a:avLst/>
          </a:prstGeom>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p:nvPr>
        </p:nvSpPr>
        <p:spPr>
          <a:xfrm>
            <a:off x="662016" y="5242000"/>
            <a:ext cx="5296132" cy="4288909"/>
          </a:xfrm>
          <a:prstGeom prst="rect">
            <a:avLst/>
          </a:prstGeom>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p:nvPr>
        </p:nvSpPr>
        <p:spPr>
          <a:xfrm>
            <a:off x="662016" y="5242000"/>
            <a:ext cx="5296132" cy="4288909"/>
          </a:xfrm>
          <a:prstGeom prst="rect">
            <a:avLst/>
          </a:prstGeom>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p:nvPr>
        </p:nvSpPr>
        <p:spPr>
          <a:xfrm>
            <a:off x="662016" y="5242000"/>
            <a:ext cx="5296132" cy="4288909"/>
          </a:xfrm>
          <a:prstGeom prst="rect">
            <a:avLst/>
          </a:prstGeom>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p:nvPr>
        </p:nvSpPr>
        <p:spPr>
          <a:xfrm>
            <a:off x="662016" y="5242000"/>
            <a:ext cx="5296132" cy="4288909"/>
          </a:xfrm>
          <a:prstGeom prst="rect">
            <a:avLst/>
          </a:prstGeom>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p:nvPr>
        </p:nvSpPr>
        <p:spPr>
          <a:xfrm>
            <a:off x="662016" y="5242000"/>
            <a:ext cx="5296132" cy="4288909"/>
          </a:xfrm>
          <a:prstGeom prst="rect">
            <a:avLst/>
          </a:prstGeom>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p:nvPr>
        </p:nvSpPr>
        <p:spPr>
          <a:xfrm>
            <a:off x="662016" y="5242000"/>
            <a:ext cx="5296132" cy="4288909"/>
          </a:xfrm>
          <a:prstGeom prst="rect">
            <a:avLst/>
          </a:prstGeom>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p:nvPr>
        </p:nvSpPr>
        <p:spPr>
          <a:xfrm>
            <a:off x="662016" y="5242000"/>
            <a:ext cx="5296132" cy="4288909"/>
          </a:xfrm>
          <a:prstGeom prst="rect">
            <a:avLst/>
          </a:prstGeom>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p:nvPr>
        </p:nvSpPr>
        <p:spPr>
          <a:xfrm>
            <a:off x="662016" y="5242000"/>
            <a:ext cx="5296132" cy="4288909"/>
          </a:xfrm>
          <a:prstGeom prst="rect">
            <a:avLst/>
          </a:prstGeom>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10750550" y="363855"/>
            <a:ext cx="891540" cy="4953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一段文本_1项">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fld>
            <a:endParaRPr lang="zh-CN" altLang="en-US"/>
          </a:p>
        </p:txBody>
      </p:sp>
      <p:sp>
        <p:nvSpPr>
          <p:cNvPr id="6" name="标题 5"/>
          <p:cNvSpPr>
            <a:spLocks noGrp="1"/>
          </p:cNvSpPr>
          <p:nvPr>
            <p:ph type="ctrTitle" idx="16385" hasCustomPrompt="1"/>
            <p:custDataLst>
              <p:tags r:id="rId2"/>
            </p:custDataLst>
          </p:nvPr>
        </p:nvSpPr>
        <p:spPr>
          <a:xfrm>
            <a:off x="1219200" y="2590800"/>
            <a:ext cx="9753600" cy="609600"/>
          </a:xfrm>
          <a:prstGeom prst="rect">
            <a:avLst/>
          </a:prstGeom>
          <a:noFill/>
        </p:spPr>
        <p:txBody>
          <a:bodyPr lIns="0" tIns="0" rIns="0" bIns="0" anchor="t">
            <a:normAutofit/>
          </a:bodyPr>
          <a:lstStyle>
            <a:lvl1pPr marL="0" indent="0" algn="ctr">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7" name="文本占位符 6"/>
          <p:cNvSpPr>
            <a:spLocks noGrp="1"/>
          </p:cNvSpPr>
          <p:nvPr>
            <p:ph type="body" idx="16386" hasCustomPrompt="1"/>
            <p:custDataLst>
              <p:tags r:id="rId3"/>
            </p:custDataLst>
          </p:nvPr>
        </p:nvSpPr>
        <p:spPr>
          <a:xfrm>
            <a:off x="1219200" y="3352800"/>
            <a:ext cx="9753600" cy="914400"/>
          </a:xfrm>
          <a:prstGeom prst="rect">
            <a:avLst/>
          </a:prstGeo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单击此处添加正文</a:t>
            </a:r>
            <a:endParaRPr lang="zh-CN" altLang="en-US" smtClean="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3" Type="http://schemas.openxmlformats.org/officeDocument/2006/relationships/notesSlide" Target="../notesSlides/notesSlide5.xml"/><Relationship Id="rId12" Type="http://schemas.openxmlformats.org/officeDocument/2006/relationships/slideLayout" Target="../slideLayouts/slideLayout1.xml"/><Relationship Id="rId11" Type="http://schemas.openxmlformats.org/officeDocument/2006/relationships/image" Target="../media/image14.png"/><Relationship Id="rId10" Type="http://schemas.openxmlformats.org/officeDocument/2006/relationships/image" Target="../media/image2.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tags" Target="../tags/tag5.xml"/><Relationship Id="rId2" Type="http://schemas.openxmlformats.org/officeDocument/2006/relationships/image" Target="../media/image2.png"/><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descr="&lt;Slide style={{ width: 1280, height: 720, background: '#FFFFFF', fontFamily: &quot;'Microsoft YaHei', 'Source Han Sans SC', sans-serif&quot;, position: 'relative' }}&gt;&#13;&#10;    &lt;Box style={{ position: 'absolute', top: 0, left: 0, width: 1280, height: 168, background: '#0E3F8C' }} /&gt;&#13;&#10;    &lt;Box style={{ position: 'absolute', top: 168, left: 0, width: 1280, height: 6, background: '#FFC107' }} /&gt;&#13;&#10;&#13;&#10;    &lt;Box style={{ position: 'absolute', top: 0, left: 0, width: 1280, height: 168, padding: '30px 60px', display: 'flex', flexDirection: 'column', justifyContent: 'center', gap: 10 }}&gt;&#13;&#10;        &lt;Text style={{ fontSize: 21, color: '#BFD3EE', letterSpacing: 1 }}&gt;第八届 OCPA 加速器学校与研讨会&lt;/Text&gt;&#13;&#10;        &lt;Text style={{ fontSize: 26, color: '#FFFFFF', fontWeight: 'bold', letterSpacing: 1 }}&gt;Accelerators for Health&lt;/Text&gt;&#13;&#10;    &lt;/Box&gt;&#13;&#10;&#13;&#10;    &lt;Box style={{ position: 'absolute', top: 168, left: 0, width: 1280, height: 6, display: 'flex', flexDirection: 'row' }} /&gt;&#13;&#10;&#13;&#10;    &lt;Box style={{ position: 'absolute', top: 214, left: 60, width: 1160, display: 'flex', flexDirection: 'column', gap: 18 }}&gt;&#13;&#10;        &lt;Text style={{ fontSize: 58, color: '#0E3F8C', fontWeight: 'bold', lineHeight: 1.22 }}&gt;非缩放型 FFAG 注入段&lt;br /&gt;空间电荷驱动的共振机制&lt;/Text&gt;&#13;&#10;        &lt;Text style={{ fontSize: 21, color: '#3D7BD9', lineHeight: 1.5 }}&gt;Space-Charge Driven Resonances in the Injection Section of Non-Scaling FFAGs&lt;/Text&gt;&#13;&#10;    &lt;/Box&gt;&#13;&#10;&#13;&#10;    &lt;Box style={{ position: 'absolute', top: 430, left: 60, width: 1160, height: 2, background: '#D6DCE5' }} /&gt;&#13;&#10;&#13;&#10;    &lt;Box style={{ position: 'absolute', top: 458, left: 60, width: 1160, display: 'flex', flexDirection: 'row', alignItems: 'center', gap: 18 }}&gt;&#13;&#10;        &lt;Box style={{ width: 6, height: 62, background: '#D9534F' }} /&gt;&#13;&#10;        &lt;Box style={{ display: 'flex', flexDirection: 'column', gap: 7 }}&gt;&#13;&#10;            &lt;Text style={{ fontSize: 22, color: '#1A2230', fontWeight: 'bold' }}&gt;研究对象：non-scaling FFAG（非缩放型固定场交变梯度加速器）&lt;/Text&gt;&#13;&#10;            &lt;Text style={{ fontSize: 18, color: '#4A5568' }}&gt;当前阶段：文献调研 · 空间电荷理论学习 · 束流动力学模拟方法准备；尚无原创模拟结果&lt;/Text&gt;&#13;&#10;            &lt;Text style={{ fontSize: 17, color: '#4A5568' }}&gt;目标装置尚待确定，拟基于代表性非缩放 FFAG 模型开展研究；CSNS-II 的缩放型 FFAG 属另一类装置，不作为研究对象&lt;/Text&gt;&#13;&#10;        &lt;/Box&gt;&#13;&#10;    &lt;/Box&gt;&#13;&#10;&#13;&#10;    &lt;Box style={{ position: 'absolute', top: 566, left: 60, width: 1160, display: 'flex', flexDirection: 'row', alignItems: 'center', gap: 10 }}&gt;&#13;&#10;        &lt;Text style={{ fontSize: 17, color: '#8B97A8', marginRight: 6 }}&gt;报告路线&lt;/Text&gt;&#13;&#10;        &lt;Box style={{ padding: '8px 18px', background: '#E8EFF8', borderRadius: 16 }}&gt;&lt;Text style={{ fontSize: 18, color: '#0E3F8C', fontWeight: 'bold' }}&gt;背景&lt;/Text&gt;&lt;/Box&gt;&#13;&#10;        &lt;Text style={{ fontSize: 17, color: '#8B97A8' }}&gt;›&lt;/Text&gt;&#13;&#10;        &lt;Box style={{ padding: '8px 18px', background: '#E8EFF8', borderRadius: 16 }}&gt;&lt;Text style={{ fontSize: 18, color: '#0E3F8C', fontWeight: 'bold' }}&gt;基本概念&lt;/Text&gt;&lt;/Box&gt;&#13;&#10;        &lt;Text style={{ fontSize: 17, color: '#8B97A8' }}&gt;›&lt;/Text&gt;&#13;&#10;        &lt;Box style={{ padding: '8px 18px', background: '#E8EFF8', borderRadius: 16 }}&gt;&lt;Text style={{ fontSize: 18, color: '#0E3F8C', fontWeight: 'bold' }}&gt;文献发现&lt;/Text&gt;&lt;/Box&gt;&#13;&#10;        &lt;Text style={{ fontSize: 17, color: '#8B97A8' }}&gt;›&lt;/Text&gt;&#13;&#10;        &lt;Box style={{ padding: '8px 18px', background: '#E8EFF8', borderRadius: 16 }}&gt;&lt;Text style={{ fontSize: 18, color: '#0E3F8C', fontWeight: 'bold' }}&gt;研究空缺&lt;/Text&gt;&lt;/Box&gt;&#13;&#10;        &lt;Text style={{ fontSize: 17, color: '#8B97A8' }}&gt;›&lt;/Text&gt;&#13;&#10;        &lt;Box style={{ padding: '8px 18px', background: '#E8EFF8', borderRadius: 16 }}&gt;&lt;Text style={{ fontSize: 18, color: '#0E3F8C', fontWeight: 'bold' }}&gt;研究思路&lt;/Text&gt;&lt;/Box&gt;&#13;&#10;    &lt;/Box&gt;&#13;&#10;&#13;&#10;    &lt;Box style={{ position: 'absolute', top: 648, left: 60, width: 1160, display: 'flex', flexDirection: 'row', justifyContent: 'space-between' }}&gt;&#13;&#10;        &lt;Text style={{ fontSize: 16, color: '#8B97A8' }}&gt;12 分钟口头报告 · 3 分钟问答&lt;/Text&gt;&#13;&#10;        &lt;Text style={{ fontSize: 16, color: '#8B97A8' }}&gt;汇报人 / 单位：（请填写）　2026 年 10 月&lt;/Text&gt;&#13;&#10;    &lt;/Box&gt;&#13;&#10;&lt;/Slide&gt;&#13;&#10;"/>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FFFFFF"/>
          </a:solidFill>
        </p:spPr>
        <p:txBody>
          <a:bodyPr/>
          <a:p/>
        </p:txBody>
      </p:sp>
      <p:sp>
        <p:nvSpPr>
          <p:cNvPr id="3" name="矩形 2"/>
          <p:cNvSpPr/>
          <p:nvPr/>
        </p:nvSpPr>
        <p:spPr>
          <a:xfrm>
            <a:off x="0" y="0"/>
            <a:ext cx="12192000" cy="1600200"/>
          </a:xfrm>
          <a:prstGeom prst="rect">
            <a:avLst/>
          </a:prstGeom>
          <a:solidFill>
            <a:srgbClr val="0E3F8C"/>
          </a:solidFill>
        </p:spPr>
        <p:txBody>
          <a:bodyPr/>
          <a:p/>
        </p:txBody>
      </p:sp>
      <p:sp>
        <p:nvSpPr>
          <p:cNvPr id="4" name="矩形 3"/>
          <p:cNvSpPr/>
          <p:nvPr/>
        </p:nvSpPr>
        <p:spPr>
          <a:xfrm>
            <a:off x="0" y="1600200"/>
            <a:ext cx="12192000" cy="57150"/>
          </a:xfrm>
          <a:prstGeom prst="rect">
            <a:avLst/>
          </a:prstGeom>
          <a:solidFill>
            <a:srgbClr val="FFC107"/>
          </a:solidFill>
        </p:spPr>
        <p:txBody>
          <a:bodyPr/>
          <a:p/>
        </p:txBody>
      </p:sp>
      <p:sp>
        <p:nvSpPr>
          <p:cNvPr id="5" name="文本框 4" descr="{&quot;isTemplate&quot;:true,&quot;type&quot;:&quot;text&quot;}"/>
          <p:cNvSpPr txBox="1"/>
          <p:nvPr/>
        </p:nvSpPr>
        <p:spPr>
          <a:xfrm>
            <a:off x="571500" y="476250"/>
            <a:ext cx="11049000" cy="247650"/>
          </a:xfrm>
          <a:prstGeom prst="rect">
            <a:avLst/>
          </a:prstGeom>
        </p:spPr>
        <p:txBody>
          <a:bodyPr wrap="none" lIns="0" tIns="0" rIns="0" bIns="0"/>
          <a:p>
            <a:pPr>
              <a:lnSpc>
                <a:spcPct val="100000"/>
              </a:lnSpc>
            </a:pPr>
            <a:r>
              <a:rPr lang="zh-CN" sz="1575" spc="75">
                <a:solidFill>
                  <a:srgbClr val="BFD3EE"/>
                </a:solidFill>
                <a:latin typeface="微软雅黑" panose="020B0503020204020204" charset="-122"/>
                <a:ea typeface="微软雅黑" panose="020B0503020204020204" charset="-122"/>
              </a:rPr>
              <a:t>第八届</a:t>
            </a:r>
            <a:r>
              <a:rPr lang="en-US" sz="1575" spc="75">
                <a:solidFill>
                  <a:srgbClr val="BFD3EE"/>
                </a:solidFill>
                <a:latin typeface="微软雅黑" panose="020B0503020204020204" charset="-122"/>
                <a:ea typeface="微软雅黑" panose="020B0503020204020204" charset="-122"/>
              </a:rPr>
              <a:t> OCPA </a:t>
            </a:r>
            <a:r>
              <a:rPr lang="zh-CN" altLang="en-US" sz="1575" spc="75">
                <a:solidFill>
                  <a:srgbClr val="BFD3EE"/>
                </a:solidFill>
                <a:latin typeface="微软雅黑" panose="020B0503020204020204" charset="-122"/>
                <a:ea typeface="微软雅黑" panose="020B0503020204020204" charset="-122"/>
              </a:rPr>
              <a:t>主题</a:t>
            </a:r>
            <a:r>
              <a:rPr lang="zh-CN" sz="1575" spc="75">
                <a:solidFill>
                  <a:srgbClr val="BFD3EE"/>
                </a:solidFill>
                <a:latin typeface="微软雅黑" panose="020B0503020204020204" charset="-122"/>
                <a:ea typeface="微软雅黑" panose="020B0503020204020204" charset="-122"/>
              </a:rPr>
              <a:t>加速器学校与研讨会</a:t>
            </a:r>
            <a:endParaRPr lang="zh-CN" sz="1575" spc="75">
              <a:solidFill>
                <a:srgbClr val="BFD3EE"/>
              </a:solidFill>
              <a:latin typeface="微软雅黑" panose="020B0503020204020204" charset="-122"/>
              <a:ea typeface="微软雅黑" panose="020B0503020204020204" charset="-122"/>
            </a:endParaRPr>
          </a:p>
        </p:txBody>
      </p:sp>
      <p:sp>
        <p:nvSpPr>
          <p:cNvPr id="6" name="文本框 5" descr="{&quot;isTemplate&quot;:true,&quot;type&quot;:&quot;text&quot;}"/>
          <p:cNvSpPr txBox="1"/>
          <p:nvPr/>
        </p:nvSpPr>
        <p:spPr>
          <a:xfrm>
            <a:off x="571500" y="819150"/>
            <a:ext cx="11049000" cy="304800"/>
          </a:xfrm>
          <a:prstGeom prst="rect">
            <a:avLst/>
          </a:prstGeom>
        </p:spPr>
        <p:txBody>
          <a:bodyPr wrap="none" lIns="0" tIns="0" rIns="0" bIns="0"/>
          <a:p>
            <a:pPr>
              <a:lnSpc>
                <a:spcPct val="100000"/>
              </a:lnSpc>
            </a:pPr>
            <a:r>
              <a:rPr lang="en-US" sz="1950" b="1" spc="75">
                <a:solidFill>
                  <a:srgbClr val="FFFFFF"/>
                </a:solidFill>
                <a:latin typeface="微软雅黑" panose="020B0503020204020204" charset="-122"/>
                <a:ea typeface="微软雅黑" panose="020B0503020204020204" charset="-122"/>
              </a:rPr>
              <a:t>Accelerators for Health</a:t>
            </a:r>
            <a:endParaRPr lang="en-US" sz="1950" b="1" spc="75">
              <a:solidFill>
                <a:srgbClr val="FFFFFF"/>
              </a:solidFill>
              <a:latin typeface="微软雅黑" panose="020B0503020204020204" charset="-122"/>
              <a:ea typeface="微软雅黑" panose="020B0503020204020204" charset="-122"/>
            </a:endParaRPr>
          </a:p>
        </p:txBody>
      </p:sp>
      <p:sp>
        <p:nvSpPr>
          <p:cNvPr id="7" name="文本框 6" descr="{&quot;isTemplate&quot;:true,&quot;type&quot;:&quot;text&quot;}"/>
          <p:cNvSpPr txBox="1"/>
          <p:nvPr/>
        </p:nvSpPr>
        <p:spPr>
          <a:xfrm>
            <a:off x="571500" y="2038350"/>
            <a:ext cx="11049000" cy="1619250"/>
          </a:xfrm>
          <a:prstGeom prst="rect">
            <a:avLst/>
          </a:prstGeom>
        </p:spPr>
        <p:txBody>
          <a:bodyPr wrap="none" lIns="0" tIns="0" rIns="0" bIns="0"/>
          <a:p>
            <a:pPr>
              <a:lnSpc>
                <a:spcPct val="122000"/>
              </a:lnSpc>
            </a:pPr>
            <a:r>
              <a:rPr lang="zh-CN" sz="4350" b="1">
                <a:solidFill>
                  <a:srgbClr val="0E3F8C"/>
                </a:solidFill>
                <a:latin typeface="微软雅黑" panose="020B0503020204020204" charset="-122"/>
                <a:ea typeface="微软雅黑" panose="020B0503020204020204" charset="-122"/>
              </a:rPr>
              <a:t>非等比型</a:t>
            </a:r>
            <a:r>
              <a:rPr lang="en-US" sz="4350" b="1">
                <a:solidFill>
                  <a:srgbClr val="0E3F8C"/>
                </a:solidFill>
                <a:latin typeface="微软雅黑" panose="020B0503020204020204" charset="-122"/>
                <a:ea typeface="微软雅黑" panose="020B0503020204020204" charset="-122"/>
              </a:rPr>
              <a:t> FFAG </a:t>
            </a:r>
            <a:r>
              <a:rPr lang="zh-CN" sz="4350" b="1">
                <a:solidFill>
                  <a:srgbClr val="0E3F8C"/>
                </a:solidFill>
                <a:latin typeface="微软雅黑" panose="020B0503020204020204" charset="-122"/>
                <a:ea typeface="微软雅黑" panose="020B0503020204020204" charset="-122"/>
              </a:rPr>
              <a:t>注入段</a:t>
            </a:r>
            <a:endParaRPr lang="zh-CN" sz="4350" b="1">
              <a:solidFill>
                <a:srgbClr val="0E3F8C"/>
              </a:solidFill>
              <a:latin typeface="微软雅黑" panose="020B0503020204020204" charset="-122"/>
              <a:ea typeface="微软雅黑" panose="020B0503020204020204" charset="-122"/>
            </a:endParaRPr>
          </a:p>
          <a:p>
            <a:pPr>
              <a:lnSpc>
                <a:spcPct val="122000"/>
              </a:lnSpc>
            </a:pPr>
            <a:r>
              <a:rPr lang="zh-CN" sz="4350" b="1">
                <a:solidFill>
                  <a:srgbClr val="0E3F8C"/>
                </a:solidFill>
                <a:latin typeface="微软雅黑" panose="020B0503020204020204" charset="-122"/>
                <a:ea typeface="微软雅黑" panose="020B0503020204020204" charset="-122"/>
              </a:rPr>
              <a:t>空间电荷驱动的共振机制</a:t>
            </a:r>
            <a:endParaRPr lang="zh-CN" sz="4350" b="1">
              <a:solidFill>
                <a:srgbClr val="0E3F8C"/>
              </a:solidFill>
              <a:latin typeface="微软雅黑" panose="020B0503020204020204" charset="-122"/>
              <a:ea typeface="微软雅黑" panose="020B0503020204020204" charset="-122"/>
            </a:endParaRPr>
          </a:p>
        </p:txBody>
      </p:sp>
      <p:sp>
        <p:nvSpPr>
          <p:cNvPr id="8" name="文本框 7" descr="{&quot;isTemplate&quot;:true,&quot;type&quot;:&quot;text&quot;}"/>
          <p:cNvSpPr txBox="1"/>
          <p:nvPr/>
        </p:nvSpPr>
        <p:spPr>
          <a:xfrm>
            <a:off x="571500" y="3726180"/>
            <a:ext cx="11049000" cy="361950"/>
          </a:xfrm>
          <a:prstGeom prst="rect">
            <a:avLst/>
          </a:prstGeom>
        </p:spPr>
        <p:txBody>
          <a:bodyPr wrap="none" lIns="0" tIns="0" rIns="0" bIns="0"/>
          <a:p>
            <a:pPr>
              <a:lnSpc>
                <a:spcPct val="150000"/>
              </a:lnSpc>
            </a:pPr>
            <a:r>
              <a:rPr lang="en-US" sz="1575">
                <a:solidFill>
                  <a:srgbClr val="3D7BD9"/>
                </a:solidFill>
                <a:latin typeface="微软雅黑" panose="020B0503020204020204" charset="-122"/>
                <a:ea typeface="微软雅黑" panose="020B0503020204020204" charset="-122"/>
              </a:rPr>
              <a:t>Space-Charge Driven Resonances in the Injection Section of Non-Scaling FFAGs</a:t>
            </a:r>
            <a:endParaRPr lang="en-US" sz="1575">
              <a:solidFill>
                <a:srgbClr val="3D7BD9"/>
              </a:solidFill>
              <a:latin typeface="微软雅黑" panose="020B0503020204020204" charset="-122"/>
              <a:ea typeface="微软雅黑" panose="020B0503020204020204" charset="-122"/>
            </a:endParaRPr>
          </a:p>
        </p:txBody>
      </p:sp>
      <p:sp>
        <p:nvSpPr>
          <p:cNvPr id="9" name="矩形 8"/>
          <p:cNvSpPr/>
          <p:nvPr/>
        </p:nvSpPr>
        <p:spPr>
          <a:xfrm>
            <a:off x="571500" y="4095750"/>
            <a:ext cx="11049000" cy="19050"/>
          </a:xfrm>
          <a:prstGeom prst="rect">
            <a:avLst/>
          </a:prstGeom>
          <a:solidFill>
            <a:srgbClr val="D6DCE5"/>
          </a:solidFill>
        </p:spPr>
        <p:txBody>
          <a:bodyPr/>
          <a:p/>
        </p:txBody>
      </p:sp>
      <p:sp>
        <p:nvSpPr>
          <p:cNvPr id="10" name="矩形 9"/>
          <p:cNvSpPr/>
          <p:nvPr/>
        </p:nvSpPr>
        <p:spPr>
          <a:xfrm>
            <a:off x="571500" y="4467225"/>
            <a:ext cx="57150" cy="590550"/>
          </a:xfrm>
          <a:prstGeom prst="rect">
            <a:avLst/>
          </a:prstGeom>
          <a:solidFill>
            <a:srgbClr val="D9534F"/>
          </a:solidFill>
        </p:spPr>
        <p:txBody>
          <a:bodyPr/>
          <a:p/>
        </p:txBody>
      </p:sp>
      <p:sp>
        <p:nvSpPr>
          <p:cNvPr id="11" name="文本框 10" descr="{&quot;isTemplate&quot;:true,&quot;type&quot;:&quot;text&quot;}"/>
          <p:cNvSpPr txBox="1"/>
          <p:nvPr/>
        </p:nvSpPr>
        <p:spPr>
          <a:xfrm>
            <a:off x="800100" y="4362450"/>
            <a:ext cx="8582025" cy="257175"/>
          </a:xfrm>
          <a:prstGeom prst="rect">
            <a:avLst/>
          </a:prstGeom>
        </p:spPr>
        <p:txBody>
          <a:bodyPr wrap="none" lIns="0" tIns="0" rIns="0" bIns="0"/>
          <a:p>
            <a:pPr>
              <a:lnSpc>
                <a:spcPct val="100000"/>
              </a:lnSpc>
            </a:pPr>
            <a:r>
              <a:rPr lang="zh-CN" sz="1650" b="1">
                <a:solidFill>
                  <a:srgbClr val="1A2230"/>
                </a:solidFill>
                <a:latin typeface="微软雅黑" panose="020B0503020204020204" charset="-122"/>
                <a:ea typeface="微软雅黑" panose="020B0503020204020204" charset="-122"/>
              </a:rPr>
              <a:t>研究对象：</a:t>
            </a:r>
            <a:r>
              <a:rPr lang="en-US" sz="1650" b="1">
                <a:solidFill>
                  <a:srgbClr val="1A2230"/>
                </a:solidFill>
                <a:latin typeface="微软雅黑" panose="020B0503020204020204" charset="-122"/>
                <a:ea typeface="微软雅黑" panose="020B0503020204020204" charset="-122"/>
              </a:rPr>
              <a:t>non-scaling FFAG</a:t>
            </a:r>
            <a:r>
              <a:rPr lang="zh-CN" sz="1650" b="1">
                <a:solidFill>
                  <a:srgbClr val="1A2230"/>
                </a:solidFill>
                <a:latin typeface="微软雅黑" panose="020B0503020204020204" charset="-122"/>
                <a:ea typeface="微软雅黑" panose="020B0503020204020204" charset="-122"/>
              </a:rPr>
              <a:t>（非等比型固定场交变梯度加速器）</a:t>
            </a:r>
            <a:endParaRPr lang="zh-CN" sz="1650" b="1">
              <a:solidFill>
                <a:srgbClr val="1A2230"/>
              </a:solidFill>
              <a:latin typeface="微软雅黑" panose="020B0503020204020204" charset="-122"/>
              <a:ea typeface="微软雅黑" panose="020B0503020204020204" charset="-122"/>
            </a:endParaRPr>
          </a:p>
        </p:txBody>
      </p:sp>
      <p:sp>
        <p:nvSpPr>
          <p:cNvPr id="12" name="文本框 11" descr="{&quot;isTemplate&quot;:true,&quot;type&quot;:&quot;text&quot;}"/>
          <p:cNvSpPr txBox="1"/>
          <p:nvPr/>
        </p:nvSpPr>
        <p:spPr>
          <a:xfrm>
            <a:off x="800100" y="4810125"/>
            <a:ext cx="8582025" cy="209550"/>
          </a:xfrm>
          <a:prstGeom prst="rect">
            <a:avLst/>
          </a:prstGeom>
        </p:spPr>
        <p:txBody>
          <a:bodyPr wrap="none" lIns="0" tIns="0" rIns="0" bIns="0"/>
          <a:p>
            <a:pPr>
              <a:lnSpc>
                <a:spcPct val="100000"/>
              </a:lnSpc>
            </a:pPr>
            <a:r>
              <a:rPr lang="zh-CN" sz="1350">
                <a:solidFill>
                  <a:srgbClr val="4A5568"/>
                </a:solidFill>
                <a:latin typeface="微软雅黑" panose="020B0503020204020204" charset="-122"/>
                <a:ea typeface="微软雅黑" panose="020B0503020204020204" charset="-122"/>
              </a:rPr>
              <a:t>当前阶段：文献调研</a:t>
            </a:r>
            <a:r>
              <a:rPr lang="en-US" sz="1350">
                <a:solidFill>
                  <a:srgbClr val="4A5568"/>
                </a:solidFill>
                <a:latin typeface="微软雅黑" panose="020B0503020204020204" charset="-122"/>
                <a:ea typeface="微软雅黑" panose="020B0503020204020204" charset="-122"/>
              </a:rPr>
              <a:t> · </a:t>
            </a:r>
            <a:r>
              <a:rPr lang="zh-CN" sz="1350">
                <a:solidFill>
                  <a:srgbClr val="4A5568"/>
                </a:solidFill>
                <a:latin typeface="微软雅黑" panose="020B0503020204020204" charset="-122"/>
                <a:ea typeface="微软雅黑" panose="020B0503020204020204" charset="-122"/>
              </a:rPr>
              <a:t>空间电荷理论学习</a:t>
            </a:r>
            <a:r>
              <a:rPr lang="en-US" sz="1350">
                <a:solidFill>
                  <a:srgbClr val="4A5568"/>
                </a:solidFill>
                <a:latin typeface="微软雅黑" panose="020B0503020204020204" charset="-122"/>
                <a:ea typeface="微软雅黑" panose="020B0503020204020204" charset="-122"/>
              </a:rPr>
              <a:t> · </a:t>
            </a:r>
            <a:r>
              <a:rPr lang="zh-CN" sz="1350">
                <a:solidFill>
                  <a:srgbClr val="4A5568"/>
                </a:solidFill>
                <a:latin typeface="微软雅黑" panose="020B0503020204020204" charset="-122"/>
                <a:ea typeface="微软雅黑" panose="020B0503020204020204" charset="-122"/>
              </a:rPr>
              <a:t>束流动力学模拟方法准备；尚无原创模拟结果</a:t>
            </a:r>
            <a:endParaRPr lang="zh-CN" sz="1350">
              <a:solidFill>
                <a:srgbClr val="4A5568"/>
              </a:solidFill>
              <a:latin typeface="微软雅黑" panose="020B0503020204020204" charset="-122"/>
              <a:ea typeface="微软雅黑" panose="020B0503020204020204" charset="-122"/>
            </a:endParaRPr>
          </a:p>
        </p:txBody>
      </p:sp>
      <p:sp>
        <p:nvSpPr>
          <p:cNvPr id="14" name="文本框 13" descr="{&quot;isTemplate&quot;:true,&quot;type&quot;:&quot;text&quot;}"/>
          <p:cNvSpPr txBox="1"/>
          <p:nvPr/>
        </p:nvSpPr>
        <p:spPr>
          <a:xfrm>
            <a:off x="571500" y="5476875"/>
            <a:ext cx="647700" cy="200025"/>
          </a:xfrm>
          <a:prstGeom prst="rect">
            <a:avLst/>
          </a:prstGeom>
        </p:spPr>
        <p:txBody>
          <a:bodyPr wrap="none" lIns="0" tIns="0" rIns="0" bIns="0"/>
          <a:p>
            <a:pPr>
              <a:lnSpc>
                <a:spcPct val="100000"/>
              </a:lnSpc>
            </a:pPr>
            <a:r>
              <a:rPr lang="zh-CN" sz="1275">
                <a:solidFill>
                  <a:srgbClr val="8B97A8"/>
                </a:solidFill>
                <a:latin typeface="微软雅黑" panose="020B0503020204020204" charset="-122"/>
                <a:ea typeface="微软雅黑" panose="020B0503020204020204" charset="-122"/>
              </a:rPr>
              <a:t>报告路线</a:t>
            </a:r>
            <a:endParaRPr lang="zh-CN" sz="1275">
              <a:solidFill>
                <a:srgbClr val="8B97A8"/>
              </a:solidFill>
              <a:latin typeface="微软雅黑" panose="020B0503020204020204" charset="-122"/>
              <a:ea typeface="微软雅黑" panose="020B0503020204020204" charset="-122"/>
            </a:endParaRPr>
          </a:p>
        </p:txBody>
      </p:sp>
      <p:sp>
        <p:nvSpPr>
          <p:cNvPr id="15" name="圆角矩形 14"/>
          <p:cNvSpPr/>
          <p:nvPr/>
        </p:nvSpPr>
        <p:spPr>
          <a:xfrm>
            <a:off x="1371600" y="5391150"/>
            <a:ext cx="685800" cy="361950"/>
          </a:xfrm>
          <a:prstGeom prst="roundRect">
            <a:avLst>
              <a:gd name="adj" fmla="val 42105"/>
            </a:avLst>
          </a:prstGeom>
          <a:solidFill>
            <a:srgbClr val="E8EFF8"/>
          </a:solidFill>
        </p:spPr>
        <p:txBody>
          <a:bodyPr/>
          <a:p/>
        </p:txBody>
      </p:sp>
      <p:sp>
        <p:nvSpPr>
          <p:cNvPr id="16" name="文本框 15" descr="{&quot;isTemplate&quot;:true,&quot;type&quot;:&quot;text&quot;}"/>
          <p:cNvSpPr txBox="1"/>
          <p:nvPr/>
        </p:nvSpPr>
        <p:spPr>
          <a:xfrm>
            <a:off x="1543050" y="5467350"/>
            <a:ext cx="342900" cy="209550"/>
          </a:xfrm>
          <a:prstGeom prst="rect">
            <a:avLst/>
          </a:prstGeom>
        </p:spPr>
        <p:txBody>
          <a:bodyPr wrap="none" lIns="0" tIns="0" rIns="0" bIns="0"/>
          <a:p>
            <a:pPr>
              <a:lnSpc>
                <a:spcPct val="100000"/>
              </a:lnSpc>
            </a:pPr>
            <a:r>
              <a:rPr lang="zh-CN" sz="1350" b="1">
                <a:solidFill>
                  <a:srgbClr val="0E3F8C"/>
                </a:solidFill>
                <a:latin typeface="微软雅黑" panose="020B0503020204020204" charset="-122"/>
                <a:ea typeface="微软雅黑" panose="020B0503020204020204" charset="-122"/>
              </a:rPr>
              <a:t>背景</a:t>
            </a:r>
            <a:endParaRPr lang="zh-CN" sz="1350" b="1">
              <a:solidFill>
                <a:srgbClr val="0E3F8C"/>
              </a:solidFill>
              <a:latin typeface="微软雅黑" panose="020B0503020204020204" charset="-122"/>
              <a:ea typeface="微软雅黑" panose="020B0503020204020204" charset="-122"/>
            </a:endParaRPr>
          </a:p>
        </p:txBody>
      </p:sp>
      <p:sp>
        <p:nvSpPr>
          <p:cNvPr id="17" name="文本框 16" descr="{&quot;isTemplate&quot;:true,&quot;type&quot;:&quot;text&quot;}"/>
          <p:cNvSpPr txBox="1"/>
          <p:nvPr/>
        </p:nvSpPr>
        <p:spPr>
          <a:xfrm>
            <a:off x="2152650" y="5476875"/>
            <a:ext cx="57150" cy="200025"/>
          </a:xfrm>
          <a:prstGeom prst="rect">
            <a:avLst/>
          </a:prstGeom>
        </p:spPr>
        <p:txBody>
          <a:bodyPr wrap="none" lIns="0" tIns="0" rIns="0" bIns="0"/>
          <a:p>
            <a:pPr>
              <a:lnSpc>
                <a:spcPct val="100000"/>
              </a:lnSpc>
            </a:pPr>
            <a:r>
              <a:rPr sz="1275">
                <a:solidFill>
                  <a:srgbClr val="8B97A8"/>
                </a:solidFill>
                <a:latin typeface="微软雅黑" panose="020B0503020204020204" charset="-122"/>
                <a:ea typeface="微软雅黑" panose="020B0503020204020204" charset="-122"/>
              </a:rPr>
              <a:t>›</a:t>
            </a:r>
            <a:endParaRPr sz="1275">
              <a:solidFill>
                <a:srgbClr val="8B97A8"/>
              </a:solidFill>
              <a:latin typeface="微软雅黑" panose="020B0503020204020204" charset="-122"/>
              <a:ea typeface="微软雅黑" panose="020B0503020204020204" charset="-122"/>
            </a:endParaRPr>
          </a:p>
        </p:txBody>
      </p:sp>
      <p:sp>
        <p:nvSpPr>
          <p:cNvPr id="18" name="圆角矩形 17"/>
          <p:cNvSpPr/>
          <p:nvPr/>
        </p:nvSpPr>
        <p:spPr>
          <a:xfrm>
            <a:off x="2305050" y="5391150"/>
            <a:ext cx="1028700" cy="361950"/>
          </a:xfrm>
          <a:prstGeom prst="roundRect">
            <a:avLst>
              <a:gd name="adj" fmla="val 42105"/>
            </a:avLst>
          </a:prstGeom>
          <a:solidFill>
            <a:srgbClr val="E8EFF8"/>
          </a:solidFill>
        </p:spPr>
        <p:txBody>
          <a:bodyPr/>
          <a:p/>
        </p:txBody>
      </p:sp>
      <p:sp>
        <p:nvSpPr>
          <p:cNvPr id="19" name="文本框 18" descr="{&quot;isTemplate&quot;:true,&quot;type&quot;:&quot;text&quot;}"/>
          <p:cNvSpPr txBox="1"/>
          <p:nvPr/>
        </p:nvSpPr>
        <p:spPr>
          <a:xfrm>
            <a:off x="2476500" y="5467350"/>
            <a:ext cx="685800" cy="209550"/>
          </a:xfrm>
          <a:prstGeom prst="rect">
            <a:avLst/>
          </a:prstGeom>
        </p:spPr>
        <p:txBody>
          <a:bodyPr wrap="none" lIns="0" tIns="0" rIns="0" bIns="0"/>
          <a:p>
            <a:pPr>
              <a:lnSpc>
                <a:spcPct val="100000"/>
              </a:lnSpc>
            </a:pPr>
            <a:r>
              <a:rPr lang="zh-CN" sz="1350" b="1">
                <a:solidFill>
                  <a:srgbClr val="0E3F8C"/>
                </a:solidFill>
                <a:latin typeface="微软雅黑" panose="020B0503020204020204" charset="-122"/>
                <a:ea typeface="微软雅黑" panose="020B0503020204020204" charset="-122"/>
              </a:rPr>
              <a:t>基本概念</a:t>
            </a:r>
            <a:endParaRPr lang="zh-CN" sz="1350" b="1">
              <a:solidFill>
                <a:srgbClr val="0E3F8C"/>
              </a:solidFill>
              <a:latin typeface="微软雅黑" panose="020B0503020204020204" charset="-122"/>
              <a:ea typeface="微软雅黑" panose="020B0503020204020204" charset="-122"/>
            </a:endParaRPr>
          </a:p>
        </p:txBody>
      </p:sp>
      <p:sp>
        <p:nvSpPr>
          <p:cNvPr id="20" name="文本框 19" descr="{&quot;isTemplate&quot;:true,&quot;type&quot;:&quot;text&quot;}"/>
          <p:cNvSpPr txBox="1"/>
          <p:nvPr/>
        </p:nvSpPr>
        <p:spPr>
          <a:xfrm>
            <a:off x="3429000" y="5476875"/>
            <a:ext cx="57150" cy="200025"/>
          </a:xfrm>
          <a:prstGeom prst="rect">
            <a:avLst/>
          </a:prstGeom>
        </p:spPr>
        <p:txBody>
          <a:bodyPr wrap="none" lIns="0" tIns="0" rIns="0" bIns="0"/>
          <a:p>
            <a:pPr>
              <a:lnSpc>
                <a:spcPct val="100000"/>
              </a:lnSpc>
            </a:pPr>
            <a:r>
              <a:rPr sz="1275">
                <a:solidFill>
                  <a:srgbClr val="8B97A8"/>
                </a:solidFill>
                <a:latin typeface="微软雅黑" panose="020B0503020204020204" charset="-122"/>
                <a:ea typeface="微软雅黑" panose="020B0503020204020204" charset="-122"/>
              </a:rPr>
              <a:t>›</a:t>
            </a:r>
            <a:endParaRPr sz="1275">
              <a:solidFill>
                <a:srgbClr val="8B97A8"/>
              </a:solidFill>
              <a:latin typeface="微软雅黑" panose="020B0503020204020204" charset="-122"/>
              <a:ea typeface="微软雅黑" panose="020B0503020204020204" charset="-122"/>
            </a:endParaRPr>
          </a:p>
        </p:txBody>
      </p:sp>
      <p:sp>
        <p:nvSpPr>
          <p:cNvPr id="21" name="圆角矩形 20"/>
          <p:cNvSpPr/>
          <p:nvPr/>
        </p:nvSpPr>
        <p:spPr>
          <a:xfrm>
            <a:off x="3581400" y="5391150"/>
            <a:ext cx="1028700" cy="361950"/>
          </a:xfrm>
          <a:prstGeom prst="roundRect">
            <a:avLst>
              <a:gd name="adj" fmla="val 42105"/>
            </a:avLst>
          </a:prstGeom>
          <a:solidFill>
            <a:srgbClr val="E8EFF8"/>
          </a:solidFill>
        </p:spPr>
        <p:txBody>
          <a:bodyPr/>
          <a:p/>
        </p:txBody>
      </p:sp>
      <p:sp>
        <p:nvSpPr>
          <p:cNvPr id="22" name="文本框 21" descr="{&quot;isTemplate&quot;:true,&quot;type&quot;:&quot;text&quot;}"/>
          <p:cNvSpPr txBox="1"/>
          <p:nvPr/>
        </p:nvSpPr>
        <p:spPr>
          <a:xfrm>
            <a:off x="3752850" y="5467350"/>
            <a:ext cx="685800" cy="209550"/>
          </a:xfrm>
          <a:prstGeom prst="rect">
            <a:avLst/>
          </a:prstGeom>
        </p:spPr>
        <p:txBody>
          <a:bodyPr wrap="none" lIns="0" tIns="0" rIns="0" bIns="0"/>
          <a:p>
            <a:pPr>
              <a:lnSpc>
                <a:spcPct val="100000"/>
              </a:lnSpc>
            </a:pPr>
            <a:r>
              <a:rPr lang="zh-CN" sz="1350" b="1">
                <a:solidFill>
                  <a:srgbClr val="0E3F8C"/>
                </a:solidFill>
                <a:latin typeface="微软雅黑" panose="020B0503020204020204" charset="-122"/>
                <a:ea typeface="微软雅黑" panose="020B0503020204020204" charset="-122"/>
              </a:rPr>
              <a:t>文献发现</a:t>
            </a:r>
            <a:endParaRPr lang="zh-CN" sz="1350" b="1">
              <a:solidFill>
                <a:srgbClr val="0E3F8C"/>
              </a:solidFill>
              <a:latin typeface="微软雅黑" panose="020B0503020204020204" charset="-122"/>
              <a:ea typeface="微软雅黑" panose="020B0503020204020204" charset="-122"/>
            </a:endParaRPr>
          </a:p>
        </p:txBody>
      </p:sp>
      <p:sp>
        <p:nvSpPr>
          <p:cNvPr id="23" name="文本框 22" descr="{&quot;isTemplate&quot;:true,&quot;type&quot;:&quot;text&quot;}"/>
          <p:cNvSpPr txBox="1"/>
          <p:nvPr/>
        </p:nvSpPr>
        <p:spPr>
          <a:xfrm>
            <a:off x="4705350" y="5476875"/>
            <a:ext cx="57150" cy="200025"/>
          </a:xfrm>
          <a:prstGeom prst="rect">
            <a:avLst/>
          </a:prstGeom>
        </p:spPr>
        <p:txBody>
          <a:bodyPr wrap="none" lIns="0" tIns="0" rIns="0" bIns="0"/>
          <a:p>
            <a:pPr>
              <a:lnSpc>
                <a:spcPct val="100000"/>
              </a:lnSpc>
            </a:pPr>
            <a:r>
              <a:rPr sz="1275">
                <a:solidFill>
                  <a:srgbClr val="8B97A8"/>
                </a:solidFill>
                <a:latin typeface="微软雅黑" panose="020B0503020204020204" charset="-122"/>
                <a:ea typeface="微软雅黑" panose="020B0503020204020204" charset="-122"/>
              </a:rPr>
              <a:t>›</a:t>
            </a:r>
            <a:endParaRPr sz="1275">
              <a:solidFill>
                <a:srgbClr val="8B97A8"/>
              </a:solidFill>
              <a:latin typeface="微软雅黑" panose="020B0503020204020204" charset="-122"/>
              <a:ea typeface="微软雅黑" panose="020B0503020204020204" charset="-122"/>
            </a:endParaRPr>
          </a:p>
        </p:txBody>
      </p:sp>
      <p:sp>
        <p:nvSpPr>
          <p:cNvPr id="24" name="圆角矩形 23"/>
          <p:cNvSpPr/>
          <p:nvPr/>
        </p:nvSpPr>
        <p:spPr>
          <a:xfrm>
            <a:off x="4857750" y="5391150"/>
            <a:ext cx="1485900" cy="361950"/>
          </a:xfrm>
          <a:prstGeom prst="roundRect">
            <a:avLst>
              <a:gd name="adj" fmla="val 42105"/>
            </a:avLst>
          </a:prstGeom>
          <a:solidFill>
            <a:srgbClr val="E8EFF8"/>
          </a:solidFill>
        </p:spPr>
        <p:txBody>
          <a:bodyPr/>
          <a:p/>
        </p:txBody>
      </p:sp>
      <p:sp>
        <p:nvSpPr>
          <p:cNvPr id="25" name="文本框 24" descr="{&quot;isTemplate&quot;:true,&quot;type&quot;:&quot;text&quot;}"/>
          <p:cNvSpPr txBox="1"/>
          <p:nvPr/>
        </p:nvSpPr>
        <p:spPr>
          <a:xfrm>
            <a:off x="5029200" y="5476875"/>
            <a:ext cx="1240155" cy="200025"/>
          </a:xfrm>
          <a:prstGeom prst="rect">
            <a:avLst/>
          </a:prstGeom>
        </p:spPr>
        <p:txBody>
          <a:bodyPr wrap="none" lIns="0" tIns="0" rIns="0" bIns="0"/>
          <a:p>
            <a:pPr>
              <a:lnSpc>
                <a:spcPct val="100000"/>
              </a:lnSpc>
            </a:pPr>
            <a:r>
              <a:rPr lang="zh-CN" sz="1350" b="1">
                <a:solidFill>
                  <a:srgbClr val="0E3F8C"/>
                </a:solidFill>
                <a:latin typeface="微软雅黑" panose="020B0503020204020204" charset="-122"/>
                <a:ea typeface="微软雅黑" panose="020B0503020204020204" charset="-122"/>
              </a:rPr>
              <a:t>下一步研究</a:t>
            </a:r>
            <a:r>
              <a:rPr lang="zh-CN" sz="1350" b="1">
                <a:solidFill>
                  <a:srgbClr val="0E3F8C"/>
                </a:solidFill>
                <a:latin typeface="微软雅黑" panose="020B0503020204020204" charset="-122"/>
                <a:ea typeface="微软雅黑" panose="020B0503020204020204" charset="-122"/>
              </a:rPr>
              <a:t>计划</a:t>
            </a:r>
            <a:endParaRPr lang="zh-CN" sz="1350" b="1">
              <a:solidFill>
                <a:srgbClr val="0E3F8C"/>
              </a:solidFill>
              <a:latin typeface="微软雅黑" panose="020B0503020204020204" charset="-122"/>
              <a:ea typeface="微软雅黑" panose="020B0503020204020204" charset="-122"/>
            </a:endParaRPr>
          </a:p>
        </p:txBody>
      </p:sp>
      <p:sp>
        <p:nvSpPr>
          <p:cNvPr id="30" name="文本框 29" descr="{&quot;isTemplate&quot;:true,&quot;type&quot;:&quot;text&quot;}"/>
          <p:cNvSpPr txBox="1"/>
          <p:nvPr/>
        </p:nvSpPr>
        <p:spPr>
          <a:xfrm>
            <a:off x="8658225" y="6172200"/>
            <a:ext cx="2962275" cy="190500"/>
          </a:xfrm>
          <a:prstGeom prst="rect">
            <a:avLst/>
          </a:prstGeom>
        </p:spPr>
        <p:txBody>
          <a:bodyPr wrap="none" lIns="0" tIns="0" rIns="0" bIns="0"/>
          <a:p>
            <a:pPr>
              <a:lnSpc>
                <a:spcPct val="100000"/>
              </a:lnSpc>
            </a:pPr>
            <a:r>
              <a:rPr lang="zh-CN" sz="1200">
                <a:solidFill>
                  <a:srgbClr val="8B97A8"/>
                </a:solidFill>
                <a:latin typeface="微软雅黑" panose="020B0503020204020204" charset="-122"/>
                <a:ea typeface="微软雅黑" panose="020B0503020204020204" charset="-122"/>
              </a:rPr>
              <a:t>汇报人</a:t>
            </a:r>
            <a:r>
              <a:rPr lang="en-US" sz="1200">
                <a:solidFill>
                  <a:srgbClr val="8B97A8"/>
                </a:solidFill>
                <a:latin typeface="微软雅黑" panose="020B0503020204020204" charset="-122"/>
                <a:ea typeface="微软雅黑" panose="020B0503020204020204" charset="-122"/>
              </a:rPr>
              <a:t> </a:t>
            </a:r>
            <a:r>
              <a:rPr lang="zh-CN" sz="1200">
                <a:solidFill>
                  <a:srgbClr val="8B97A8"/>
                </a:solidFill>
                <a:latin typeface="微软雅黑" panose="020B0503020204020204" charset="-122"/>
                <a:ea typeface="微软雅黑" panose="020B0503020204020204" charset="-122"/>
              </a:rPr>
              <a:t>：余海昭　</a:t>
            </a:r>
            <a:r>
              <a:rPr lang="en-US" sz="1200">
                <a:solidFill>
                  <a:srgbClr val="8B97A8"/>
                </a:solidFill>
                <a:latin typeface="微软雅黑" panose="020B0503020204020204" charset="-122"/>
                <a:ea typeface="微软雅黑" panose="020B0503020204020204" charset="-122"/>
              </a:rPr>
              <a:t>2026 </a:t>
            </a:r>
            <a:r>
              <a:rPr lang="zh-CN" sz="1200">
                <a:solidFill>
                  <a:srgbClr val="8B97A8"/>
                </a:solidFill>
                <a:latin typeface="微软雅黑" panose="020B0503020204020204" charset="-122"/>
                <a:ea typeface="微软雅黑" panose="020B0503020204020204" charset="-122"/>
              </a:rPr>
              <a:t>年</a:t>
            </a:r>
            <a:r>
              <a:rPr lang="en-US" sz="1200">
                <a:solidFill>
                  <a:srgbClr val="8B97A8"/>
                </a:solidFill>
                <a:latin typeface="微软雅黑" panose="020B0503020204020204" charset="-122"/>
                <a:ea typeface="微软雅黑" panose="020B0503020204020204" charset="-122"/>
              </a:rPr>
              <a:t> 10 </a:t>
            </a:r>
            <a:r>
              <a:rPr lang="zh-CN" sz="1200">
                <a:solidFill>
                  <a:srgbClr val="8B97A8"/>
                </a:solidFill>
                <a:latin typeface="微软雅黑" panose="020B0503020204020204" charset="-122"/>
                <a:ea typeface="微软雅黑" panose="020B0503020204020204" charset="-122"/>
              </a:rPr>
              <a:t>月</a:t>
            </a:r>
            <a:r>
              <a:rPr lang="en-US" altLang="zh-CN" sz="1200">
                <a:solidFill>
                  <a:srgbClr val="8B97A8"/>
                </a:solidFill>
                <a:latin typeface="微软雅黑" panose="020B0503020204020204" charset="-122"/>
                <a:ea typeface="微软雅黑" panose="020B0503020204020204" charset="-122"/>
              </a:rPr>
              <a:t>18</a:t>
            </a:r>
            <a:r>
              <a:rPr lang="zh-CN" altLang="en-US" sz="1200">
                <a:solidFill>
                  <a:srgbClr val="8B97A8"/>
                </a:solidFill>
                <a:latin typeface="微软雅黑" panose="020B0503020204020204" charset="-122"/>
                <a:ea typeface="微软雅黑" panose="020B0503020204020204" charset="-122"/>
              </a:rPr>
              <a:t>号</a:t>
            </a:r>
            <a:endParaRPr lang="zh-CN" altLang="en-US" sz="1200">
              <a:solidFill>
                <a:srgbClr val="8B97A8"/>
              </a:solidFill>
              <a:latin typeface="微软雅黑" panose="020B0503020204020204" charset="-122"/>
              <a:ea typeface="微软雅黑" panose="020B0503020204020204" charset="-122"/>
            </a:endParaRPr>
          </a:p>
        </p:txBody>
      </p:sp>
      <p:pic>
        <p:nvPicPr>
          <p:cNvPr id="49" name="图片 48" descr="微信图片_20261016191558_10_51"/>
          <p:cNvPicPr>
            <a:picLocks noChangeAspect="1"/>
          </p:cNvPicPr>
          <p:nvPr/>
        </p:nvPicPr>
        <p:blipFill>
          <a:blip r:embed="rId1">
            <a:lum bright="70000" contrast="-70000"/>
          </a:blip>
          <a:stretch>
            <a:fillRect/>
          </a:stretch>
        </p:blipFill>
        <p:spPr>
          <a:xfrm>
            <a:off x="10701655" y="422910"/>
            <a:ext cx="1062355" cy="590550"/>
          </a:xfrm>
          <a:prstGeom prst="rect">
            <a:avLst/>
          </a:prstGeom>
        </p:spPr>
      </p:pic>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18" name="" descr="&lt;Slide style={{ width: 1280, height: 720, background: '#FFFFFF', fontFamily: &quot;'Microsoft YaHei', 'Source Han Sans SC', sans-serif&quot;, position: 'relative' }}&gt;&#10;    &lt;Box style={{ position: 'absolute', top: 0, left: 0, width: 1280, height: 8, background: '#1E4FA8' }} /&gt;&#10;    &lt;Box style={{ position: 'absolute', top: 8, left: 0, width: 396, height: 712, background: '#0E3F8C' }} /&gt;&#10;    &lt;Box style={{ position: 'absolute', top: 8, left: 0, width: 396, height: 712, padding: '46px 36px 36px 46px', display: 'flex', flexDirection: 'column' }}&gt;&#10;        &lt;Text style={{ fontSize: 16, color: '#7FA3D8', letterSpacing: 2 }}&gt;02 / 12　BACKGROUND&lt;/Text&gt;&#10;        &lt;Text style={{ fontSize: 36, color: '#FFFFFF', fontWeight: 'bold', marginTop: 18, lineHeight: 1.25 }}&gt;背景与动机&lt;/Text&gt;&#10;        &lt;Text style={{ fontSize: 19, color: '#BFD3EE', marginTop: 12, lineHeight: 1.5 }}&gt;从 Accelerators for Health&lt;br /&gt;到强流质子加速器的注入段&lt;/Text&gt;&#10;        &lt;Box style={{ width: 56, height: 3, background: '#FFC107', marginTop: 26, marginBottom: 26 }} /&gt;&#10;        &lt;Text style={{ fontSize: 19, color: '#E8EFF8', lineHeight: 1.72 }}&gt;健康应用对束流的需求并不一致：治疗束流流强通常较低；真正需要高流强、高功率的是医用同位素生产与 BNCT 加速器中子源。&lt;/Text&gt;&#10;        &lt;Box style={{ flex: 1 }} /&gt;&#10;        &lt;Text style={{ fontSize: 15, color: '#7FA3D8', lineHeight: 1.6 }}&gt;本页仅作研究背景与应用意义的关联，不展开医疗加速器综述。&lt;/Text&gt;&#10;    &lt;/Box&gt;&#10;&#10;    &lt;Box style={{ position: 'absolute', top: 8, left: 396, width: 884, height: 712, padding: '40px 40px 24px 44px', display: 'flex', flexDirection: 'column' }}&gt;&#10;        &lt;Box style={{ display: 'flex', flexDirection: 'row', gap: 16, alignItems: 'flex-start' }}&gt;&#10;            &lt;Box style={{ width: 46, height: 46, background: '#1E4FA8', borderRadius: 8, display: 'flex', alignItems: 'center', justifyContent: 'center' }}&gt;&lt;Text style={{ fontSize: 22, color: '#FFFFFF', fontWeight: 'bold' }}&gt;1&lt;/Text&gt;&lt;/Box&gt;&#10;            &lt;Box style={{ flex: 1, display: 'flex', flexDirection: 'column', gap: 4 }}&gt;&#10;                &lt;Text style={{ fontSize: 22, color: '#1A2230', fontWeight: 'bold' }}&gt;健康应用的需求并不一致&lt;/Text&gt;&#10;                &lt;Text style={{ fontSize: 17, color: '#4A5568', lineHeight: 1.45 }}&gt;质子／离子治疗：低流强、低占空比运行，空间电荷通常不是限制因素&lt;/Text&gt;&#10;                &lt;Text style={{ fontSize: 17, color: '#4A5568', lineHeight: 1.45 }}&gt;医用同位素生产 · BNCT 加速器中子源：需要高流强／高功率&lt;/Text&gt;&#10;            &lt;/Box&gt;&#10;        &lt;/Box&gt;&#10;&#10;        &lt;Box style={{ display: 'flex', flexDirection: 'row', justifyContent: 'center', height: 16 }}&gt;&lt;Box style={{ width: 2, height: 16, background: '#D6DCE5' }} /&gt;&lt;/Box&gt;&#10;&#10;        &lt;Box style={{ display: 'flex', flexDirection: 'row', gap: 16, alignItems: 'flex-start' }}&gt;&#10;            &lt;Box style={{ width: 46, height: 46, background: '#1E4FA8', borderRadius: 8, display: 'flex', alignItems: 'center', justifyContent: 'center' }}&gt;&lt;Text style={{ fontSize: 22, color: '#FFFFFF', fontWeight: 'bold' }}&gt;2&lt;/Text&gt;&lt;/Box&gt;&#10;            &lt;Box style={{ flex: 1, display: 'flex', flexDirection: 'column', gap: 4 }}&gt;&#10;                &lt;Text style={{ fontSize: 22, color: '#1A2230', fontWeight: 'bold' }}&gt;需要强流的那一类：提高功率的两条路&lt;/Text&gt;&#10;                &lt;Text style={{ fontSize: 17, color: '#4A5568', lineHeight: 1.45 }}&gt;提高单束流强 · 提高重复率 —— 两条路都指向「强流」&lt;/Text&gt;&#10;            &lt;/Box&gt;&#10;        &lt;/Box&gt;&#10;&#10;        &lt;Box style={{ display: 'flex', flexDirection: 'row', justifyContent: 'center', height: 16 }}&gt;&lt;Box style={{ width: 2, height: 16, background: '#D6DCE5' }} /&gt;&lt;/Box&gt;&#10;&#10;        &lt;Box style={{ display: 'flex', flexDirection: 'row', gap: 16, alignItems: 'flex-start' }}&gt;&#10;            &lt;Box style={{ width: 46, height: 46, background: '#D9534F', borderRadius: 8, display: 'flex', alignItems: 'center', justifyContent: 'center' }}&gt;&lt;Text style={{ fontSize: 22, color: '#FFFFFF', fontWeight: 'bold' }}&gt;3&lt;/Text&gt;&lt;/Box&gt;&#10;            &lt;Box style={{ flex: 1, display: 'flex', flexDirection: 'column', gap: 4 }}&gt;&#10;                &lt;Text style={{ fontSize: 22, color: '#1A2230', fontWeight: 'bold' }}&gt;共同的瓶颈：injection 注入段&lt;/Text&gt;&#10;                &lt;Text style={{ fontSize: 17, color: '#4A5568', lineHeight: 1.45 }}&gt;注入段束流能量最低，β²γ³ 最小，space charge 效应最强，往往是峰值流强的限制因素&lt;/Text&gt;&#10;            &lt;/Box&gt;&#10;        &lt;/Box&gt;&#10;&#10;        &lt;Box style={{ display: 'flex', flexDirection: 'row', justifyContent: 'center', height: 16 }}&gt;&lt;Box style={{ width: 2, height: 16, background: '#D6DCE5' }} /&gt;&lt;/Box&gt;&#10;&#10;        &lt;Box style={{ display: 'flex', flexDirection: 'row', gap: 16, alignItems: 'flex-start' }}&gt;&#10;            &lt;Box style={{ width: 46, height: 46, background: '#1E4FA8', borderRadius: 8, display: 'flex', alignItems: 'center', justifyContent: 'center' }}&gt;&lt;Text style={{ fontSize: 22, color: '#FFFFFF', fontWeight: 'bold' }}&gt;4&lt;/Text&gt;&lt;/Box&gt;&#10;            &lt;Box style={{ flex: 1, display: 'flex', flexDirection: 'column', gap: 4 }}&gt;&#10;                &lt;Text style={{ fontSize: 22, color: '#1A2230', fontWeight: 'bold' }}&gt;为什么关注 FFAG&lt;/Text&gt;&#10;                &lt;Text style={{ fontSize: 17, color: '#4A5568', lineHeight: 1.45 }}&gt;固定场、可高重复率、大动量接受度，被视为有潜力的一类装置&lt;/Text&gt;&#10;            &lt;/Box&gt;&#10;        &lt;/Box&gt;&#10;&#10;        &lt;Box style={{ flex: 1 }} /&gt;&#10;&#10;        &lt;Box style={{ display: 'flex', flexDirection: 'row', alignItems: 'center', gap: 14, background: '#F0F5FC', borderLeft: '5px solid #1E4FA8', borderRadius: 6, padding: '14px 20px' }}&gt;&#10;            &lt;Text style={{ fontSize: 18, color: '#0E3F8C', fontWeight: 'bold', lineHeight: 1.5 }}&gt;判断：把束流强度推向注入段极限的，是需要高流强的同位素生产与 BNCT 中子源 —— 治疗束流本身并不以强流为特征。&lt;/Text&gt;&#10;        &lt;/Box&gt;&#10;    &lt;/Box&gt;&#10;&#10;    &lt;Box style={{ position: 'absolute', top: 690, left: 440, width: 800, display: 'flex', flexDirection: 'row', justifyContent: 'space-between', alignItems: 'center' }}&gt;&#10;        &lt;Text style={{ fontSize: 13, color: '#8B97A8' }}&gt;应用与流强关系：S. L. Sheehy, CAS-CERN 讲义, arXiv:1604.05221 §2.1、§4；需求侧：H. Liu &amp;amp; S. Wang, RDTM 6 (2022) 339&lt;/Text&gt;&#10;        &lt;Text style={{ fontSize: 13, color: '#8B97A8' }}&gt;02 / 12&lt;/Text&gt;&#10;    &lt;/Box&gt;&#10;&lt;/Slide&gt;&#10;"/>
        <p:cNvGrpSpPr/>
        <p:nvPr/>
      </p:nvGrpSpPr>
      <p:grpSpPr>
        <a:xfrm>
          <a:off x="0" y="0"/>
          <a:ext cx="0" cy="0"/>
          <a:chOff x="0" y="0"/>
          <a:chExt cx="0" cy="0"/>
        </a:xfrm>
      </p:grpSpPr>
      <p:sp>
        <p:nvSpPr>
          <p:cNvPr id="119" name="矩形 118"/>
          <p:cNvSpPr/>
          <p:nvPr/>
        </p:nvSpPr>
        <p:spPr>
          <a:xfrm>
            <a:off x="0" y="0"/>
            <a:ext cx="12192000" cy="6858000"/>
          </a:xfrm>
          <a:prstGeom prst="rect">
            <a:avLst/>
          </a:prstGeom>
          <a:solidFill>
            <a:srgbClr val="FFFFFF"/>
          </a:solidFill>
        </p:spPr>
        <p:txBody>
          <a:bodyPr/>
          <a:p/>
        </p:txBody>
      </p:sp>
      <p:sp>
        <p:nvSpPr>
          <p:cNvPr id="120" name="矩形 119"/>
          <p:cNvSpPr/>
          <p:nvPr/>
        </p:nvSpPr>
        <p:spPr>
          <a:xfrm>
            <a:off x="0" y="0"/>
            <a:ext cx="12192000" cy="76200"/>
          </a:xfrm>
          <a:prstGeom prst="rect">
            <a:avLst/>
          </a:prstGeom>
          <a:solidFill>
            <a:srgbClr val="1E4FA8"/>
          </a:solidFill>
        </p:spPr>
        <p:txBody>
          <a:bodyPr/>
          <a:p/>
        </p:txBody>
      </p:sp>
      <p:sp>
        <p:nvSpPr>
          <p:cNvPr id="121" name="矩形 120"/>
          <p:cNvSpPr/>
          <p:nvPr/>
        </p:nvSpPr>
        <p:spPr>
          <a:xfrm>
            <a:off x="0" y="76200"/>
            <a:ext cx="3771900" cy="6781800"/>
          </a:xfrm>
          <a:prstGeom prst="rect">
            <a:avLst/>
          </a:prstGeom>
          <a:solidFill>
            <a:srgbClr val="0E3F8C"/>
          </a:solidFill>
        </p:spPr>
        <p:txBody>
          <a:bodyPr/>
          <a:p/>
        </p:txBody>
      </p:sp>
      <p:sp>
        <p:nvSpPr>
          <p:cNvPr id="123" name="文本框 122" descr="{&quot;isTemplate&quot;:true,&quot;type&quot;:&quot;text&quot;}"/>
          <p:cNvSpPr txBox="1"/>
          <p:nvPr/>
        </p:nvSpPr>
        <p:spPr>
          <a:xfrm>
            <a:off x="438150" y="876300"/>
            <a:ext cx="2990850" cy="514350"/>
          </a:xfrm>
          <a:prstGeom prst="rect">
            <a:avLst/>
          </a:prstGeom>
        </p:spPr>
        <p:txBody>
          <a:bodyPr wrap="none" lIns="0" tIns="0" rIns="0" bIns="0"/>
          <a:p>
            <a:pPr>
              <a:lnSpc>
                <a:spcPct val="125000"/>
              </a:lnSpc>
            </a:pPr>
            <a:r>
              <a:rPr lang="zh-CN" sz="2700" b="1">
                <a:solidFill>
                  <a:srgbClr val="FFFFFF"/>
                </a:solidFill>
                <a:latin typeface="微软雅黑" panose="020B0503020204020204" charset="-122"/>
                <a:ea typeface="微软雅黑" panose="020B0503020204020204" charset="-122"/>
              </a:rPr>
              <a:t>背景与动机</a:t>
            </a:r>
            <a:endParaRPr lang="zh-CN" sz="2700" b="1">
              <a:solidFill>
                <a:srgbClr val="FFFFFF"/>
              </a:solidFill>
              <a:latin typeface="微软雅黑" panose="020B0503020204020204" charset="-122"/>
              <a:ea typeface="微软雅黑" panose="020B0503020204020204" charset="-122"/>
            </a:endParaRPr>
          </a:p>
        </p:txBody>
      </p:sp>
      <p:sp>
        <p:nvSpPr>
          <p:cNvPr id="125" name="矩形 124"/>
          <p:cNvSpPr/>
          <p:nvPr/>
        </p:nvSpPr>
        <p:spPr>
          <a:xfrm>
            <a:off x="438150" y="2409825"/>
            <a:ext cx="533400" cy="28575"/>
          </a:xfrm>
          <a:prstGeom prst="rect">
            <a:avLst/>
          </a:prstGeom>
          <a:solidFill>
            <a:srgbClr val="FFC107"/>
          </a:solidFill>
        </p:spPr>
        <p:txBody>
          <a:bodyPr/>
          <a:p/>
        </p:txBody>
      </p:sp>
      <p:sp>
        <p:nvSpPr>
          <p:cNvPr id="126" name="文本框 125" descr="{&quot;isTemplate&quot;:true,&quot;type&quot;:&quot;text&quot;}"/>
          <p:cNvSpPr txBox="1"/>
          <p:nvPr/>
        </p:nvSpPr>
        <p:spPr>
          <a:xfrm>
            <a:off x="438150" y="2686050"/>
            <a:ext cx="2990850" cy="1495425"/>
          </a:xfrm>
          <a:prstGeom prst="rect">
            <a:avLst/>
          </a:prstGeom>
        </p:spPr>
        <p:txBody>
          <a:bodyPr wrap="square" lIns="0" tIns="0" rIns="0" bIns="0">
            <a:normAutofit lnSpcReduction="10000"/>
          </a:bodyPr>
          <a:p>
            <a:pPr>
              <a:lnSpc>
                <a:spcPct val="172000"/>
              </a:lnSpc>
            </a:pPr>
            <a:r>
              <a:rPr lang="zh-CN" sz="1425">
                <a:solidFill>
                  <a:srgbClr val="E8EFF8"/>
                </a:solidFill>
                <a:latin typeface="微软雅黑" panose="020B0503020204020204" charset="-122"/>
                <a:ea typeface="微软雅黑" panose="020B0503020204020204" charset="-122"/>
              </a:rPr>
              <a:t>健康应用对束流的需求并不一致：治疗束流流强通常较低；真正需要高流强、高功率的是医用同位素生产与</a:t>
            </a:r>
            <a:r>
              <a:rPr lang="en-US" sz="1425">
                <a:solidFill>
                  <a:srgbClr val="E8EFF8"/>
                </a:solidFill>
                <a:latin typeface="微软雅黑" panose="020B0503020204020204" charset="-122"/>
                <a:ea typeface="微软雅黑" panose="020B0503020204020204" charset="-122"/>
              </a:rPr>
              <a:t> BNCT </a:t>
            </a:r>
            <a:r>
              <a:rPr lang="zh-CN" sz="1425">
                <a:solidFill>
                  <a:srgbClr val="E8EFF8"/>
                </a:solidFill>
                <a:latin typeface="微软雅黑" panose="020B0503020204020204" charset="-122"/>
                <a:ea typeface="微软雅黑" panose="020B0503020204020204" charset="-122"/>
              </a:rPr>
              <a:t>加速器中子源。</a:t>
            </a:r>
            <a:endParaRPr lang="zh-CN" sz="1425">
              <a:solidFill>
                <a:srgbClr val="E8EFF8"/>
              </a:solidFill>
              <a:latin typeface="微软雅黑" panose="020B0503020204020204" charset="-122"/>
              <a:ea typeface="微软雅黑" panose="020B0503020204020204" charset="-122"/>
            </a:endParaRPr>
          </a:p>
        </p:txBody>
      </p:sp>
      <p:sp>
        <p:nvSpPr>
          <p:cNvPr id="128" name="圆角矩形 127"/>
          <p:cNvSpPr/>
          <p:nvPr/>
        </p:nvSpPr>
        <p:spPr>
          <a:xfrm>
            <a:off x="4191000" y="457200"/>
            <a:ext cx="438150" cy="438150"/>
          </a:xfrm>
          <a:prstGeom prst="roundRect">
            <a:avLst>
              <a:gd name="adj" fmla="val 17391"/>
            </a:avLst>
          </a:prstGeom>
          <a:solidFill>
            <a:srgbClr val="1E4FA8"/>
          </a:solidFill>
        </p:spPr>
        <p:txBody>
          <a:bodyPr/>
          <a:p/>
        </p:txBody>
      </p:sp>
      <p:sp>
        <p:nvSpPr>
          <p:cNvPr id="129" name="文本框 128" descr="{&quot;isTemplate&quot;:true,&quot;type&quot;:&quot;text&quot;}"/>
          <p:cNvSpPr txBox="1"/>
          <p:nvPr/>
        </p:nvSpPr>
        <p:spPr>
          <a:xfrm>
            <a:off x="4343400" y="552450"/>
            <a:ext cx="133350" cy="257175"/>
          </a:xfrm>
          <a:prstGeom prst="rect">
            <a:avLst/>
          </a:prstGeom>
        </p:spPr>
        <p:txBody>
          <a:bodyPr wrap="none" lIns="0" tIns="0" rIns="0" bIns="0"/>
          <a:p>
            <a:pPr>
              <a:lnSpc>
                <a:spcPct val="100000"/>
              </a:lnSpc>
            </a:pPr>
            <a:r>
              <a:rPr lang="en-US" sz="1650" b="1">
                <a:solidFill>
                  <a:srgbClr val="FFFFFF"/>
                </a:solidFill>
                <a:latin typeface="微软雅黑" panose="020B0503020204020204" charset="-122"/>
                <a:ea typeface="微软雅黑" panose="020B0503020204020204" charset="-122"/>
              </a:rPr>
              <a:t>1</a:t>
            </a:r>
            <a:endParaRPr lang="en-US" sz="1650" b="1">
              <a:solidFill>
                <a:srgbClr val="FFFFFF"/>
              </a:solidFill>
              <a:latin typeface="微软雅黑" panose="020B0503020204020204" charset="-122"/>
              <a:ea typeface="微软雅黑" panose="020B0503020204020204" charset="-122"/>
            </a:endParaRPr>
          </a:p>
        </p:txBody>
      </p:sp>
      <p:sp>
        <p:nvSpPr>
          <p:cNvPr id="130" name="文本框 129" descr="{&quot;isTemplate&quot;:true,&quot;type&quot;:&quot;text&quot;}"/>
          <p:cNvSpPr txBox="1"/>
          <p:nvPr/>
        </p:nvSpPr>
        <p:spPr>
          <a:xfrm>
            <a:off x="4781550" y="457200"/>
            <a:ext cx="7029450" cy="257175"/>
          </a:xfrm>
          <a:prstGeom prst="rect">
            <a:avLst/>
          </a:prstGeom>
        </p:spPr>
        <p:txBody>
          <a:bodyPr wrap="none" lIns="0" tIns="0" rIns="0" bIns="0"/>
          <a:p>
            <a:pPr>
              <a:lnSpc>
                <a:spcPct val="100000"/>
              </a:lnSpc>
            </a:pPr>
            <a:r>
              <a:rPr lang="zh-CN" sz="1650" b="1">
                <a:solidFill>
                  <a:srgbClr val="1A2230"/>
                </a:solidFill>
                <a:latin typeface="微软雅黑" panose="020B0503020204020204" charset="-122"/>
                <a:ea typeface="微软雅黑" panose="020B0503020204020204" charset="-122"/>
              </a:rPr>
              <a:t>健康应用的需求并不一致</a:t>
            </a:r>
            <a:endParaRPr lang="zh-CN" sz="1650" b="1">
              <a:solidFill>
                <a:srgbClr val="1A2230"/>
              </a:solidFill>
              <a:latin typeface="微软雅黑" panose="020B0503020204020204" charset="-122"/>
              <a:ea typeface="微软雅黑" panose="020B0503020204020204" charset="-122"/>
            </a:endParaRPr>
          </a:p>
        </p:txBody>
      </p:sp>
      <p:sp>
        <p:nvSpPr>
          <p:cNvPr id="131" name="文本框 130" descr="{&quot;isTemplate&quot;:true,&quot;type&quot;:&quot;text&quot;}"/>
          <p:cNvSpPr txBox="1"/>
          <p:nvPr/>
        </p:nvSpPr>
        <p:spPr>
          <a:xfrm>
            <a:off x="4781550" y="752475"/>
            <a:ext cx="7029450" cy="285750"/>
          </a:xfrm>
          <a:prstGeom prst="rect">
            <a:avLst/>
          </a:prstGeom>
        </p:spPr>
        <p:txBody>
          <a:bodyPr wrap="none" lIns="0" tIns="0" rIns="0" bIns="0"/>
          <a:p>
            <a:pPr>
              <a:lnSpc>
                <a:spcPct val="145000"/>
              </a:lnSpc>
            </a:pPr>
            <a:r>
              <a:rPr lang="zh-CN" sz="1275">
                <a:solidFill>
                  <a:srgbClr val="4A5568"/>
                </a:solidFill>
                <a:latin typeface="微软雅黑" panose="020B0503020204020204" charset="-122"/>
                <a:ea typeface="微软雅黑" panose="020B0503020204020204" charset="-122"/>
              </a:rPr>
              <a:t>质子／离子治疗：低流强、低占空比运行，空间电荷通常不是限制因素</a:t>
            </a:r>
            <a:endParaRPr lang="zh-CN" sz="1275">
              <a:solidFill>
                <a:srgbClr val="4A5568"/>
              </a:solidFill>
              <a:latin typeface="微软雅黑" panose="020B0503020204020204" charset="-122"/>
              <a:ea typeface="微软雅黑" panose="020B0503020204020204" charset="-122"/>
            </a:endParaRPr>
          </a:p>
        </p:txBody>
      </p:sp>
      <p:sp>
        <p:nvSpPr>
          <p:cNvPr id="132" name="文本框 131" descr="{&quot;isTemplate&quot;:true,&quot;type&quot;:&quot;text&quot;}"/>
          <p:cNvSpPr txBox="1"/>
          <p:nvPr/>
        </p:nvSpPr>
        <p:spPr>
          <a:xfrm>
            <a:off x="4781550" y="1076325"/>
            <a:ext cx="7029450" cy="285750"/>
          </a:xfrm>
          <a:prstGeom prst="rect">
            <a:avLst/>
          </a:prstGeom>
        </p:spPr>
        <p:txBody>
          <a:bodyPr wrap="none" lIns="0" tIns="0" rIns="0" bIns="0"/>
          <a:p>
            <a:pPr>
              <a:lnSpc>
                <a:spcPct val="145000"/>
              </a:lnSpc>
            </a:pPr>
            <a:r>
              <a:rPr lang="zh-CN" sz="1275">
                <a:solidFill>
                  <a:srgbClr val="4A5568"/>
                </a:solidFill>
                <a:latin typeface="微软雅黑" panose="020B0503020204020204" charset="-122"/>
                <a:ea typeface="微软雅黑" panose="020B0503020204020204" charset="-122"/>
              </a:rPr>
              <a:t>医用同位素生产</a:t>
            </a:r>
            <a:r>
              <a:rPr lang="en-US" sz="1275">
                <a:solidFill>
                  <a:srgbClr val="4A5568"/>
                </a:solidFill>
                <a:latin typeface="微软雅黑" panose="020B0503020204020204" charset="-122"/>
                <a:ea typeface="微软雅黑" panose="020B0503020204020204" charset="-122"/>
              </a:rPr>
              <a:t> · BNCT </a:t>
            </a:r>
            <a:r>
              <a:rPr lang="zh-CN" sz="1275">
                <a:solidFill>
                  <a:srgbClr val="4A5568"/>
                </a:solidFill>
                <a:latin typeface="微软雅黑" panose="020B0503020204020204" charset="-122"/>
                <a:ea typeface="微软雅黑" panose="020B0503020204020204" charset="-122"/>
              </a:rPr>
              <a:t>加速器中子源：需要高流强／高功率</a:t>
            </a:r>
            <a:endParaRPr lang="zh-CN" sz="1275">
              <a:solidFill>
                <a:srgbClr val="4A5568"/>
              </a:solidFill>
              <a:latin typeface="微软雅黑" panose="020B0503020204020204" charset="-122"/>
              <a:ea typeface="微软雅黑" panose="020B0503020204020204" charset="-122"/>
            </a:endParaRPr>
          </a:p>
        </p:txBody>
      </p:sp>
      <p:sp>
        <p:nvSpPr>
          <p:cNvPr id="134" name="圆角矩形 133"/>
          <p:cNvSpPr/>
          <p:nvPr/>
        </p:nvSpPr>
        <p:spPr>
          <a:xfrm>
            <a:off x="4191000" y="1514475"/>
            <a:ext cx="438150" cy="438150"/>
          </a:xfrm>
          <a:prstGeom prst="roundRect">
            <a:avLst>
              <a:gd name="adj" fmla="val 17391"/>
            </a:avLst>
          </a:prstGeom>
          <a:solidFill>
            <a:srgbClr val="1E4FA8"/>
          </a:solidFill>
        </p:spPr>
        <p:txBody>
          <a:bodyPr/>
          <a:p/>
        </p:txBody>
      </p:sp>
      <p:sp>
        <p:nvSpPr>
          <p:cNvPr id="135" name="文本框 134" descr="{&quot;isTemplate&quot;:true,&quot;type&quot;:&quot;text&quot;}"/>
          <p:cNvSpPr txBox="1"/>
          <p:nvPr/>
        </p:nvSpPr>
        <p:spPr>
          <a:xfrm>
            <a:off x="4343400" y="1609725"/>
            <a:ext cx="133350" cy="257175"/>
          </a:xfrm>
          <a:prstGeom prst="rect">
            <a:avLst/>
          </a:prstGeom>
        </p:spPr>
        <p:txBody>
          <a:bodyPr wrap="none" lIns="0" tIns="0" rIns="0" bIns="0"/>
          <a:p>
            <a:pPr>
              <a:lnSpc>
                <a:spcPct val="100000"/>
              </a:lnSpc>
            </a:pPr>
            <a:r>
              <a:rPr lang="en-US" sz="1650" b="1">
                <a:solidFill>
                  <a:srgbClr val="FFFFFF"/>
                </a:solidFill>
                <a:latin typeface="微软雅黑" panose="020B0503020204020204" charset="-122"/>
                <a:ea typeface="微软雅黑" panose="020B0503020204020204" charset="-122"/>
              </a:rPr>
              <a:t>2</a:t>
            </a:r>
            <a:endParaRPr lang="en-US" sz="1650" b="1">
              <a:solidFill>
                <a:srgbClr val="FFFFFF"/>
              </a:solidFill>
              <a:latin typeface="微软雅黑" panose="020B0503020204020204" charset="-122"/>
              <a:ea typeface="微软雅黑" panose="020B0503020204020204" charset="-122"/>
            </a:endParaRPr>
          </a:p>
        </p:txBody>
      </p:sp>
      <p:sp>
        <p:nvSpPr>
          <p:cNvPr id="136" name="文本框 135" descr="{&quot;isTemplate&quot;:true,&quot;type&quot;:&quot;text&quot;}"/>
          <p:cNvSpPr txBox="1"/>
          <p:nvPr/>
        </p:nvSpPr>
        <p:spPr>
          <a:xfrm>
            <a:off x="4781550" y="1514475"/>
            <a:ext cx="7029450" cy="257175"/>
          </a:xfrm>
          <a:prstGeom prst="rect">
            <a:avLst/>
          </a:prstGeom>
        </p:spPr>
        <p:txBody>
          <a:bodyPr wrap="none" lIns="0" tIns="0" rIns="0" bIns="0"/>
          <a:p>
            <a:pPr>
              <a:lnSpc>
                <a:spcPct val="100000"/>
              </a:lnSpc>
            </a:pPr>
            <a:r>
              <a:rPr lang="zh-CN" sz="1650" b="1">
                <a:solidFill>
                  <a:srgbClr val="1A2230"/>
                </a:solidFill>
                <a:latin typeface="微软雅黑" panose="020B0503020204020204" charset="-122"/>
                <a:ea typeface="微软雅黑" panose="020B0503020204020204" charset="-122"/>
              </a:rPr>
              <a:t>需要强流的那一类：提高功率的两条路</a:t>
            </a:r>
            <a:endParaRPr lang="zh-CN" sz="1650" b="1">
              <a:solidFill>
                <a:srgbClr val="1A2230"/>
              </a:solidFill>
              <a:latin typeface="微软雅黑" panose="020B0503020204020204" charset="-122"/>
              <a:ea typeface="微软雅黑" panose="020B0503020204020204" charset="-122"/>
            </a:endParaRPr>
          </a:p>
        </p:txBody>
      </p:sp>
      <p:sp>
        <p:nvSpPr>
          <p:cNvPr id="137" name="文本框 136" descr="{&quot;isTemplate&quot;:true,&quot;type&quot;:&quot;text&quot;}"/>
          <p:cNvSpPr txBox="1"/>
          <p:nvPr/>
        </p:nvSpPr>
        <p:spPr>
          <a:xfrm>
            <a:off x="4781550" y="1809750"/>
            <a:ext cx="7029450" cy="285750"/>
          </a:xfrm>
          <a:prstGeom prst="rect">
            <a:avLst/>
          </a:prstGeom>
        </p:spPr>
        <p:txBody>
          <a:bodyPr wrap="none" lIns="0" tIns="0" rIns="0" bIns="0"/>
          <a:p>
            <a:pPr algn="l">
              <a:lnSpc>
                <a:spcPct val="145000"/>
              </a:lnSpc>
            </a:pPr>
            <a:r>
              <a:rPr lang="zh-CN" altLang="en-US" sz="1275">
                <a:solidFill>
                  <a:srgbClr val="4A5568"/>
                </a:solidFill>
                <a:latin typeface="微软雅黑" panose="020B0503020204020204" charset="-122"/>
                <a:ea typeface="微软雅黑" panose="020B0503020204020204" charset="-122"/>
              </a:rPr>
              <a:t>提高平均束流功率的两种途径： 增加每脉冲粒子数、提高重复频率</a:t>
            </a:r>
            <a:endParaRPr lang="zh-CN" altLang="en-US" sz="1275">
              <a:solidFill>
                <a:srgbClr val="4A5568"/>
              </a:solidFill>
              <a:latin typeface="微软雅黑" panose="020B0503020204020204" charset="-122"/>
              <a:ea typeface="微软雅黑" panose="020B0503020204020204" charset="-122"/>
            </a:endParaRPr>
          </a:p>
        </p:txBody>
      </p:sp>
      <p:sp>
        <p:nvSpPr>
          <p:cNvPr id="139" name="圆角矩形 138"/>
          <p:cNvSpPr/>
          <p:nvPr/>
        </p:nvSpPr>
        <p:spPr>
          <a:xfrm>
            <a:off x="4191000" y="2247900"/>
            <a:ext cx="438150" cy="438150"/>
          </a:xfrm>
          <a:prstGeom prst="roundRect">
            <a:avLst>
              <a:gd name="adj" fmla="val 17391"/>
            </a:avLst>
          </a:prstGeom>
          <a:solidFill>
            <a:srgbClr val="D9534F"/>
          </a:solidFill>
        </p:spPr>
        <p:txBody>
          <a:bodyPr/>
          <a:p/>
        </p:txBody>
      </p:sp>
      <p:sp>
        <p:nvSpPr>
          <p:cNvPr id="140" name="文本框 139" descr="{&quot;isTemplate&quot;:true,&quot;type&quot;:&quot;text&quot;}"/>
          <p:cNvSpPr txBox="1"/>
          <p:nvPr/>
        </p:nvSpPr>
        <p:spPr>
          <a:xfrm>
            <a:off x="4343400" y="2343150"/>
            <a:ext cx="133350" cy="257175"/>
          </a:xfrm>
          <a:prstGeom prst="rect">
            <a:avLst/>
          </a:prstGeom>
        </p:spPr>
        <p:txBody>
          <a:bodyPr wrap="none" lIns="0" tIns="0" rIns="0" bIns="0"/>
          <a:p>
            <a:pPr>
              <a:lnSpc>
                <a:spcPct val="100000"/>
              </a:lnSpc>
            </a:pPr>
            <a:r>
              <a:rPr lang="en-US" sz="1650" b="1">
                <a:solidFill>
                  <a:srgbClr val="FFFFFF"/>
                </a:solidFill>
                <a:latin typeface="微软雅黑" panose="020B0503020204020204" charset="-122"/>
                <a:ea typeface="微软雅黑" panose="020B0503020204020204" charset="-122"/>
              </a:rPr>
              <a:t>3</a:t>
            </a:r>
            <a:endParaRPr lang="en-US" sz="1650" b="1">
              <a:solidFill>
                <a:srgbClr val="FFFFFF"/>
              </a:solidFill>
              <a:latin typeface="微软雅黑" panose="020B0503020204020204" charset="-122"/>
              <a:ea typeface="微软雅黑" panose="020B0503020204020204" charset="-122"/>
            </a:endParaRPr>
          </a:p>
        </p:txBody>
      </p:sp>
      <p:sp>
        <p:nvSpPr>
          <p:cNvPr id="141" name="文本框 140" descr="{&quot;isTemplate&quot;:true,&quot;type&quot;:&quot;text&quot;}"/>
          <p:cNvSpPr txBox="1"/>
          <p:nvPr/>
        </p:nvSpPr>
        <p:spPr>
          <a:xfrm>
            <a:off x="4781550" y="2247900"/>
            <a:ext cx="7029450" cy="257175"/>
          </a:xfrm>
          <a:prstGeom prst="rect">
            <a:avLst/>
          </a:prstGeom>
        </p:spPr>
        <p:txBody>
          <a:bodyPr wrap="none" lIns="0" tIns="0" rIns="0" bIns="0"/>
          <a:p>
            <a:pPr>
              <a:lnSpc>
                <a:spcPct val="100000"/>
              </a:lnSpc>
            </a:pPr>
            <a:r>
              <a:rPr lang="zh-CN" sz="1650" b="1">
                <a:solidFill>
                  <a:srgbClr val="1A2230"/>
                </a:solidFill>
                <a:latin typeface="微软雅黑" panose="020B0503020204020204" charset="-122"/>
                <a:ea typeface="微软雅黑" panose="020B0503020204020204" charset="-122"/>
              </a:rPr>
              <a:t>共同的瓶颈：</a:t>
            </a:r>
            <a:r>
              <a:rPr lang="en-US" sz="1650" b="1">
                <a:solidFill>
                  <a:srgbClr val="1A2230"/>
                </a:solidFill>
                <a:latin typeface="微软雅黑" panose="020B0503020204020204" charset="-122"/>
                <a:ea typeface="微软雅黑" panose="020B0503020204020204" charset="-122"/>
              </a:rPr>
              <a:t>injection </a:t>
            </a:r>
            <a:r>
              <a:rPr lang="zh-CN" sz="1650" b="1">
                <a:solidFill>
                  <a:srgbClr val="1A2230"/>
                </a:solidFill>
                <a:latin typeface="微软雅黑" panose="020B0503020204020204" charset="-122"/>
                <a:ea typeface="微软雅黑" panose="020B0503020204020204" charset="-122"/>
              </a:rPr>
              <a:t>注入段</a:t>
            </a:r>
            <a:endParaRPr lang="zh-CN" sz="1650" b="1">
              <a:solidFill>
                <a:srgbClr val="1A2230"/>
              </a:solidFill>
              <a:latin typeface="微软雅黑" panose="020B0503020204020204" charset="-122"/>
              <a:ea typeface="微软雅黑" panose="020B0503020204020204" charset="-122"/>
            </a:endParaRPr>
          </a:p>
        </p:txBody>
      </p:sp>
      <p:sp>
        <p:nvSpPr>
          <p:cNvPr id="142" name="文本框 141" descr="{&quot;isTemplate&quot;:true,&quot;type&quot;:&quot;text&quot;}"/>
          <p:cNvSpPr txBox="1"/>
          <p:nvPr/>
        </p:nvSpPr>
        <p:spPr>
          <a:xfrm>
            <a:off x="4781550" y="2543175"/>
            <a:ext cx="7042150" cy="417195"/>
          </a:xfrm>
          <a:prstGeom prst="rect">
            <a:avLst/>
          </a:prstGeom>
        </p:spPr>
        <p:txBody>
          <a:bodyPr wrap="none" lIns="0" tIns="0" rIns="0" bIns="0"/>
          <a:p>
            <a:pPr algn="l">
              <a:lnSpc>
                <a:spcPct val="145000"/>
              </a:lnSpc>
            </a:pPr>
            <a:r>
              <a:rPr lang="zh-CN" altLang="en-US" sz="1275">
                <a:solidFill>
                  <a:srgbClr val="4A5568"/>
                </a:solidFill>
                <a:latin typeface="微软雅黑" panose="020B0503020204020204" charset="-122"/>
                <a:ea typeface="微软雅黑" panose="020B0503020204020204" charset="-122"/>
              </a:rPr>
              <a:t>在其他重要参数相近时，注入段低能量束流通常具有更强的空间电荷效应</a:t>
            </a:r>
            <a:r>
              <a:rPr lang="zh-CN" sz="1275">
                <a:solidFill>
                  <a:srgbClr val="4A5568"/>
                </a:solidFill>
                <a:latin typeface="微软雅黑" panose="020B0503020204020204" charset="-122"/>
                <a:ea typeface="微软雅黑" panose="020B0503020204020204" charset="-122"/>
              </a:rPr>
              <a:t>，往往是峰值流强的限制因素</a:t>
            </a:r>
            <a:endParaRPr lang="zh-CN" sz="1275">
              <a:solidFill>
                <a:srgbClr val="4A5568"/>
              </a:solidFill>
              <a:latin typeface="微软雅黑" panose="020B0503020204020204" charset="-122"/>
              <a:ea typeface="微软雅黑" panose="020B0503020204020204" charset="-122"/>
            </a:endParaRPr>
          </a:p>
        </p:txBody>
      </p:sp>
      <p:sp>
        <p:nvSpPr>
          <p:cNvPr id="144" name="圆角矩形 143"/>
          <p:cNvSpPr/>
          <p:nvPr/>
        </p:nvSpPr>
        <p:spPr>
          <a:xfrm>
            <a:off x="4191000" y="2981325"/>
            <a:ext cx="438150" cy="438150"/>
          </a:xfrm>
          <a:prstGeom prst="roundRect">
            <a:avLst>
              <a:gd name="adj" fmla="val 17391"/>
            </a:avLst>
          </a:prstGeom>
          <a:solidFill>
            <a:srgbClr val="1E4FA8"/>
          </a:solidFill>
        </p:spPr>
        <p:txBody>
          <a:bodyPr/>
          <a:p/>
        </p:txBody>
      </p:sp>
      <p:sp>
        <p:nvSpPr>
          <p:cNvPr id="145" name="文本框 144" descr="{&quot;isTemplate&quot;:true,&quot;type&quot;:&quot;text&quot;}"/>
          <p:cNvSpPr txBox="1"/>
          <p:nvPr/>
        </p:nvSpPr>
        <p:spPr>
          <a:xfrm>
            <a:off x="4343400" y="3076575"/>
            <a:ext cx="133350" cy="257175"/>
          </a:xfrm>
          <a:prstGeom prst="rect">
            <a:avLst/>
          </a:prstGeom>
        </p:spPr>
        <p:txBody>
          <a:bodyPr wrap="none" lIns="0" tIns="0" rIns="0" bIns="0"/>
          <a:p>
            <a:pPr>
              <a:lnSpc>
                <a:spcPct val="100000"/>
              </a:lnSpc>
            </a:pPr>
            <a:r>
              <a:rPr lang="en-US" sz="1650" b="1">
                <a:solidFill>
                  <a:srgbClr val="FFFFFF"/>
                </a:solidFill>
                <a:latin typeface="微软雅黑" panose="020B0503020204020204" charset="-122"/>
                <a:ea typeface="微软雅黑" panose="020B0503020204020204" charset="-122"/>
              </a:rPr>
              <a:t>4</a:t>
            </a:r>
            <a:endParaRPr lang="en-US" sz="1650" b="1">
              <a:solidFill>
                <a:srgbClr val="FFFFFF"/>
              </a:solidFill>
              <a:latin typeface="微软雅黑" panose="020B0503020204020204" charset="-122"/>
              <a:ea typeface="微软雅黑" panose="020B0503020204020204" charset="-122"/>
            </a:endParaRPr>
          </a:p>
        </p:txBody>
      </p:sp>
      <p:sp>
        <p:nvSpPr>
          <p:cNvPr id="146" name="文本框 145" descr="{&quot;isTemplate&quot;:true,&quot;type&quot;:&quot;text&quot;}"/>
          <p:cNvSpPr txBox="1"/>
          <p:nvPr/>
        </p:nvSpPr>
        <p:spPr>
          <a:xfrm>
            <a:off x="4781550" y="2981325"/>
            <a:ext cx="7029450" cy="257175"/>
          </a:xfrm>
          <a:prstGeom prst="rect">
            <a:avLst/>
          </a:prstGeom>
        </p:spPr>
        <p:txBody>
          <a:bodyPr wrap="none" lIns="0" tIns="0" rIns="0" bIns="0"/>
          <a:p>
            <a:pPr>
              <a:lnSpc>
                <a:spcPct val="100000"/>
              </a:lnSpc>
            </a:pPr>
            <a:r>
              <a:rPr lang="zh-CN" sz="1650" b="1">
                <a:solidFill>
                  <a:srgbClr val="1A2230"/>
                </a:solidFill>
                <a:latin typeface="微软雅黑" panose="020B0503020204020204" charset="-122"/>
                <a:ea typeface="微软雅黑" panose="020B0503020204020204" charset="-122"/>
              </a:rPr>
              <a:t>为什么关注</a:t>
            </a:r>
            <a:r>
              <a:rPr lang="en-US" sz="1650" b="1">
                <a:solidFill>
                  <a:srgbClr val="1A2230"/>
                </a:solidFill>
                <a:latin typeface="微软雅黑" panose="020B0503020204020204" charset="-122"/>
                <a:ea typeface="微软雅黑" panose="020B0503020204020204" charset="-122"/>
              </a:rPr>
              <a:t> FFAG</a:t>
            </a:r>
            <a:endParaRPr lang="en-US" sz="1650" b="1">
              <a:solidFill>
                <a:srgbClr val="1A2230"/>
              </a:solidFill>
              <a:latin typeface="微软雅黑" panose="020B0503020204020204" charset="-122"/>
              <a:ea typeface="微软雅黑" panose="020B0503020204020204" charset="-122"/>
            </a:endParaRPr>
          </a:p>
        </p:txBody>
      </p:sp>
      <p:sp>
        <p:nvSpPr>
          <p:cNvPr id="147" name="文本框 146" descr="{&quot;isTemplate&quot;:true,&quot;type&quot;:&quot;text&quot;}"/>
          <p:cNvSpPr txBox="1"/>
          <p:nvPr/>
        </p:nvSpPr>
        <p:spPr>
          <a:xfrm>
            <a:off x="4781550" y="3276600"/>
            <a:ext cx="7029450" cy="285750"/>
          </a:xfrm>
          <a:prstGeom prst="rect">
            <a:avLst/>
          </a:prstGeom>
        </p:spPr>
        <p:txBody>
          <a:bodyPr wrap="none" lIns="0" tIns="0" rIns="0" bIns="0"/>
          <a:p>
            <a:pPr algn="l">
              <a:lnSpc>
                <a:spcPct val="145000"/>
              </a:lnSpc>
            </a:pPr>
            <a:r>
              <a:rPr lang="en-US" altLang="zh-CN" sz="1275">
                <a:solidFill>
                  <a:srgbClr val="4A5568"/>
                </a:solidFill>
                <a:latin typeface="微软雅黑" panose="020B0503020204020204" charset="-122"/>
                <a:ea typeface="微软雅黑" panose="020B0503020204020204" charset="-122"/>
              </a:rPr>
              <a:t>FFAG </a:t>
            </a:r>
            <a:r>
              <a:rPr lang="zh-CN" altLang="en-US" sz="1275">
                <a:solidFill>
                  <a:srgbClr val="4A5568"/>
                </a:solidFill>
                <a:latin typeface="微软雅黑" panose="020B0503020204020204" charset="-122"/>
                <a:ea typeface="微软雅黑" panose="020B0503020204020204" charset="-122"/>
              </a:rPr>
              <a:t>固定磁场和快速</a:t>
            </a:r>
            <a:r>
              <a:rPr lang="zh-CN" altLang="en-US" sz="1275">
                <a:solidFill>
                  <a:srgbClr val="4A5568"/>
                </a:solidFill>
                <a:latin typeface="微软雅黑" panose="020B0503020204020204" charset="-122"/>
                <a:ea typeface="微软雅黑" panose="020B0503020204020204" charset="-122"/>
              </a:rPr>
              <a:t>循环的特点，使其成为值得研究的一类加速器方案</a:t>
            </a:r>
            <a:endParaRPr lang="zh-CN" altLang="en-US" sz="1275">
              <a:solidFill>
                <a:srgbClr val="4A5568"/>
              </a:solidFill>
              <a:latin typeface="微软雅黑" panose="020B0503020204020204" charset="-122"/>
              <a:ea typeface="微软雅黑" panose="020B0503020204020204" charset="-122"/>
            </a:endParaRPr>
          </a:p>
        </p:txBody>
      </p:sp>
      <p:sp>
        <p:nvSpPr>
          <p:cNvPr id="148" name="圆角矩形 147"/>
          <p:cNvSpPr/>
          <p:nvPr/>
        </p:nvSpPr>
        <p:spPr>
          <a:xfrm>
            <a:off x="4238625" y="5743575"/>
            <a:ext cx="7620000" cy="885825"/>
          </a:xfrm>
          <a:prstGeom prst="roundRect">
            <a:avLst>
              <a:gd name="adj" fmla="val 6452"/>
            </a:avLst>
          </a:prstGeom>
          <a:solidFill>
            <a:srgbClr val="F0F5FC"/>
          </a:solidFill>
        </p:spPr>
        <p:txBody>
          <a:bodyPr/>
          <a:p/>
        </p:txBody>
      </p:sp>
      <p:sp>
        <p:nvSpPr>
          <p:cNvPr id="149" name="任意多边形 148"/>
          <p:cNvSpPr/>
          <p:nvPr/>
        </p:nvSpPr>
        <p:spPr>
          <a:xfrm>
            <a:off x="4238625" y="5743575"/>
            <a:ext cx="7620000" cy="885825"/>
          </a:xfrm>
          <a:custGeom>
            <a:avLst/>
            <a:gdLst/>
            <a:ahLst/>
            <a:cxnLst/>
            <a:pathLst>
              <a:path w="800" h="93">
                <a:moveTo>
                  <a:pt x="6" y="0"/>
                </a:moveTo>
                <a:cubicBezTo>
                  <a:pt x="5" y="0"/>
                  <a:pt x="5" y="0"/>
                  <a:pt x="5" y="1"/>
                </a:cubicBezTo>
                <a:lnTo>
                  <a:pt x="5" y="92"/>
                </a:lnTo>
                <a:cubicBezTo>
                  <a:pt x="5" y="93"/>
                  <a:pt x="5" y="93"/>
                  <a:pt x="6" y="93"/>
                </a:cubicBezTo>
                <a:cubicBezTo>
                  <a:pt x="3" y="93"/>
                  <a:pt x="0" y="90"/>
                  <a:pt x="0" y="87"/>
                </a:cubicBezTo>
                <a:lnTo>
                  <a:pt x="0" y="6"/>
                </a:lnTo>
                <a:cubicBezTo>
                  <a:pt x="0" y="3"/>
                  <a:pt x="3" y="0"/>
                  <a:pt x="6" y="0"/>
                </a:cubicBezTo>
                <a:close/>
              </a:path>
            </a:pathLst>
          </a:custGeom>
          <a:solidFill>
            <a:srgbClr val="1E4FA8"/>
          </a:solidFill>
        </p:spPr>
        <p:txBody>
          <a:bodyPr/>
          <a:p/>
        </p:txBody>
      </p:sp>
      <p:sp>
        <p:nvSpPr>
          <p:cNvPr id="150" name="文本框 149" descr="{&quot;isTemplate&quot;:true,&quot;type&quot;:&quot;text&quot;}"/>
          <p:cNvSpPr txBox="1"/>
          <p:nvPr/>
        </p:nvSpPr>
        <p:spPr>
          <a:xfrm>
            <a:off x="4429125" y="5876925"/>
            <a:ext cx="7191375" cy="619125"/>
          </a:xfrm>
          <a:prstGeom prst="rect">
            <a:avLst/>
          </a:prstGeom>
        </p:spPr>
        <p:txBody>
          <a:bodyPr wrap="square" lIns="0" tIns="0" rIns="0" bIns="0">
            <a:normAutofit fontScale="90000"/>
          </a:bodyPr>
          <a:p>
            <a:pPr>
              <a:lnSpc>
                <a:spcPct val="150000"/>
              </a:lnSpc>
            </a:pPr>
            <a:r>
              <a:rPr lang="zh-CN" altLang="en-US" sz="1350" b="1">
                <a:solidFill>
                  <a:srgbClr val="0E3F8C"/>
                </a:solidFill>
                <a:latin typeface="微软雅黑" panose="020B0503020204020204" charset="-122"/>
                <a:ea typeface="微软雅黑" panose="020B0503020204020204" charset="-122"/>
              </a:rPr>
              <a:t>部分健康应用对高功率质子束有需求；而在强流质子加速器中，注入段的空间电荷效应可能限制可达到的束流强度。本文以非等比型 </a:t>
            </a:r>
            <a:r>
              <a:rPr lang="en-US" altLang="zh-CN" sz="1350" b="1">
                <a:solidFill>
                  <a:srgbClr val="0E3F8C"/>
                </a:solidFill>
                <a:latin typeface="微软雅黑" panose="020B0503020204020204" charset="-122"/>
                <a:ea typeface="微软雅黑" panose="020B0503020204020204" charset="-122"/>
              </a:rPr>
              <a:t>FFAG </a:t>
            </a:r>
            <a:r>
              <a:rPr lang="zh-CN" altLang="en-US" sz="1350" b="1">
                <a:solidFill>
                  <a:srgbClr val="0E3F8C"/>
                </a:solidFill>
                <a:latin typeface="微软雅黑" panose="020B0503020204020204" charset="-122"/>
                <a:ea typeface="微软雅黑" panose="020B0503020204020204" charset="-122"/>
              </a:rPr>
              <a:t>为重点，讨论这一问题涉及的工作点变化与共振机制。</a:t>
            </a:r>
            <a:endParaRPr lang="zh-CN" altLang="en-US" sz="1350" b="1">
              <a:solidFill>
                <a:srgbClr val="0E3F8C"/>
              </a:solidFill>
              <a:latin typeface="微软雅黑" panose="020B0503020204020204" charset="-122"/>
              <a:ea typeface="微软雅黑" panose="020B0503020204020204" charset="-122"/>
            </a:endParaRPr>
          </a:p>
        </p:txBody>
      </p:sp>
      <p:sp>
        <p:nvSpPr>
          <p:cNvPr id="2" name="文本框 1"/>
          <p:cNvSpPr txBox="1"/>
          <p:nvPr/>
        </p:nvSpPr>
        <p:spPr>
          <a:xfrm>
            <a:off x="415290" y="1514475"/>
            <a:ext cx="2940685" cy="990600"/>
          </a:xfrm>
          <a:prstGeom prst="rect">
            <a:avLst/>
          </a:prstGeom>
          <a:noFill/>
        </p:spPr>
        <p:txBody>
          <a:bodyPr wrap="square" rtlCol="0">
            <a:noAutofit/>
          </a:bodyPr>
          <a:p>
            <a:r>
              <a:rPr lang="zh-CN" altLang="en-US">
                <a:solidFill>
                  <a:srgbClr val="BFD3EE"/>
                </a:solidFill>
                <a:latin typeface="微软雅黑" panose="020B0503020204020204" charset="-122"/>
                <a:ea typeface="微软雅黑" panose="020B0503020204020204" charset="-122"/>
                <a:sym typeface="+mn-ea"/>
              </a:rPr>
              <a:t>从健康应用的高功率需求，到强流质子束注入段的空间电荷问题</a:t>
            </a:r>
            <a:endParaRPr lang="zh-CN" altLang="en-US">
              <a:solidFill>
                <a:srgbClr val="BFD3EE"/>
              </a:solidFill>
              <a:latin typeface="微软雅黑" panose="020B0503020204020204" charset="-122"/>
              <a:ea typeface="微软雅黑" panose="020B0503020204020204" charset="-122"/>
            </a:endParaRPr>
          </a:p>
          <a:p>
            <a:endParaRPr lang="zh-CN" altLang="en-US"/>
          </a:p>
        </p:txBody>
      </p:sp>
      <p:pic>
        <p:nvPicPr>
          <p:cNvPr id="49" name="图片 48" descr="微信图片_20261016191558_10_51"/>
          <p:cNvPicPr>
            <a:picLocks noChangeAspect="1"/>
          </p:cNvPicPr>
          <p:nvPr/>
        </p:nvPicPr>
        <p:blipFill>
          <a:blip r:embed="rId1"/>
          <a:stretch>
            <a:fillRect/>
          </a:stretch>
        </p:blipFill>
        <p:spPr>
          <a:xfrm>
            <a:off x="10906760" y="219075"/>
            <a:ext cx="1062355" cy="5905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53" name="" descr="&lt;Slide style={{ width: 1280, height: 720, background: '#FFFFFF', fontFamily: &quot;'Microsoft YaHei', 'Source Han Sans SC', sans-serif&quot;, position: 'relative' }}&gt;&#13;&#10;    &lt;Box style={{ position: 'absolute', top: 0, left: 0, width: 1280, height: 8, background: '#1E4FA8' }} /&gt;&#13;&#10;    &lt;Box style={{ position: 'absolute', top: 8, left: 0, width: 1280, height: 700, padding: '24px 40px 16px 40px', display: 'flex', flexDirection: 'column' }}&gt;&#13;&#10;        &lt;Box style={{ height: 80, display: 'flex', flexDirection: 'row', alignItems: 'flex-end', justifyContent: 'space-between', borderBottom: '2px solid #D6DCE5', paddingBottom: 12 }}&gt;&#13;&#10;            &lt;Box style={{ display: 'flex', flexDirection: 'column', gap: 5 }}&gt;&#13;&#10;                &lt;Text style={{ fontSize: 30, color: '#0E3F8C', fontWeight: 'bold' }}&gt;FFAG 基本原理：固定场 + 交变梯度强聚焦&lt;/Text&gt;&#13;&#10;                &lt;Text style={{ fontSize: 17, color: '#4A5568' }}&gt;FFAG 与同步加速器最本质的不同是什么？&lt;/Text&gt;&#13;&#10;            &lt;/Box&gt;&#13;&#10;            &lt;Text style={{ fontSize: 15, color: '#8B97A8' }}&gt;03 / 12&lt;/Text&gt;&#13;&#10;        &lt;/Box&gt;&#13;&#10;&#13;&#10;        &lt;Box style={{ flex: 1, paddingTop: 14, display: 'flex', flexDirection: 'row', gap: 28 }}&gt;&#13;&#10;            &lt;Box style={{ width: 600, height: 556, background: '#F7F9FC', border: '1px solid #E5E7EB', borderRadius: 8, padding: '14px 20px', display: 'flex', flexDirection: 'column' }}&gt;&#13;&#10;                &lt;Box style={{ height: 24, display: 'flex', flexDirection: 'row', alignItems: 'center', gap: 10 }}&gt;&#13;&#10;                    &lt;Box style={{ width: 4, height: 16, background: '#1E4FA8' }} /&gt;&#13;&#10;                    &lt;Text style={{ fontSize: 18, color: '#0E3F8C', fontWeight: 'bold' }}&gt;磁铁布局：F／D 交替，轨道穿过磁铁&lt;/Text&gt;&#13;&#10;                &lt;/Box&gt;&#13;&#10;                &lt;Image src=&quot;assets/fig_ffag_radial.png&quot; style={{ width: 300, height: 246, objectFit: 'contain', marginTop: 8 }} /&gt;&#13;&#10;                &lt;Image src=&quot;assets/fig_ffag_spiral.png&quot; style={{ width: 300, height: 104, objectFit: 'contain', marginTop: 2 }} /&gt;&#13;&#10;                &lt;Box style={{ flex: 1 }} /&gt;&#13;&#10;                &lt;Text style={{ fontSize: 14, color: '#8B97A8', lineHeight: 1.5 }}&gt;上：径向扇区 FFAG（含反向弯转磁铁）；下：螺旋 FFAG（用螺旋角替代反向弯转）。两图均为 scaling 型的实现形式。&lt;br /&gt;图源：S. L. Sheehy, CAS-CERN Accelerator School 讲义, arXiv:1604.05221, Fig. 2–3（版权归原作者与出版方）&lt;/Text&gt;&#13;&#10;            &lt;/Box&gt;&#13;&#10;&#13;&#10;            &lt;Box style={{ flex: 1, display: 'flex', flexDirection: 'column', gap: 14 }}&gt;&#13;&#10;                &lt;Box style={{ display: 'flex', flexDirection: 'row', gap: 14 }}&gt;&#13;&#10;                    &lt;Box style={{ width: 5, height: 62, background: '#1E4FA8' }} /&gt;&#13;&#10;                    &lt;Box style={{ flex: 1, display: 'flex', flexDirection: 'column', gap: 4 }}&gt;&#13;&#10;                        &lt;Text style={{ fontSize: 21, color: '#1A2230', fontWeight: 'bold' }}&gt;fixed field 固定场&lt;/Text&gt;&#13;&#10;                        &lt;Text style={{ fontSize: 17, color: '#4A5568', lineHeight: 1.45 }}&gt;磁铁为直流恒定场、无时间斜坡，重复率原理上可远高于同步加速器&lt;/Text&gt;&#13;&#10;                    &lt;/Box&gt;&#13;&#10;                &lt;/Box&gt;&#13;&#10;                &lt;Box style={{ display: 'flex', flexDirection: 'row', gap: 14 }}&gt;&#13;&#10;                    &lt;Box style={{ width: 5, height: 62, background: '#1E4FA8' }} /&gt;&#13;&#10;                    &lt;Box style={{ flex: 1, display: 'flex', flexDirection: 'column', gap: 4 }}&gt;&#13;&#10;                        &lt;Text style={{ fontSize: 21, color: '#1A2230', fontWeight: 'bold' }}&gt;alternating gradient 交变梯度&lt;/Text&gt;&#13;&#10;                        &lt;Text style={{ fontSize: 17, color: '#4A5568', lineHeight: 1.45 }}&gt;F／D 磁铁交替排列实现强聚焦，横向聚焦力远强于恒定梯度弱聚焦&lt;/Text&gt;&#13;&#10;                    &lt;/Box&gt;&#13;&#10;                &lt;/Box&gt;&#13;&#10;                &lt;Box style={{ display: 'flex', flexDirection: 'row', gap: 14 }}&gt;&#13;&#10;                    &lt;Box style={{ width: 5, height: 62, background: '#1E4FA8' }} /&gt;&#13;&#10;                    &lt;Box style={{ flex: 1, display: 'flex', flexDirection: 'column', gap: 4 }}&gt;&#13;&#10;                        &lt;Text style={{ fontSize: 21, color: '#1A2230', fontWeight: 'bold' }}&gt;平衡轨道随能量向外移动&lt;/Text&gt;&#13;&#10;                        &lt;Text style={{ fontSize: 17, color: '#4A5568', lineHeight: 1.45 }}&gt;因此需要大孔径磁铁与大孔径 RF；scaling 型还常需反向弯转磁铁，环周长较大&lt;/Text&gt;&#13;&#10;                    &lt;/Box&gt;&#13;&#10;                &lt;/Box&gt;&#13;&#10;&#13;&#10;                &lt;Box style={{ background: '#F0F5FC', border: '1px solid #D6DCE5', borderLeft: '5px solid #FFC107', borderRadius: 6, padding: '12px 18px', display: 'flex', flexDirection: 'column', gap: 5 }}&gt;&#13;&#10;                    &lt;Text style={{ fontSize: 17, color: '#0E3F8C', fontWeight: 'bold', lineHeight: 1.45 }}&gt;实测例（缩放型）：KEK 150 MeV FFAG 平均半径 4.47 → 5.20 m（注入 → 引出，Δ ≈ 0.73 m）&lt;/Text&gt;&#13;&#10;                    &lt;Text style={{ fontSize: 15, color: '#4A5568', lineHeight: 1.45 }}&gt;该机为 scaling 型径向扇区机，此处只用于说明「轨道随能量外移」这一所有 FFAG 的共同特征，不作为本课题研究对象。&lt;/Text&gt;&#13;&#10;                &lt;/Box&gt;&#13;&#10;&#13;&#10;                &lt;Box style={{ flex: 1 }} /&gt;&#13;&#10;&#13;&#10;                &lt;Box style={{ background: '#FFFFFF', border: '1px solid #D6DCE5', borderLeft: '5px solid #1E4FA8', borderRadius: 6, padding: '12px 18px' }}&gt;&#13;&#10;                    &lt;Text style={{ fontSize: 16, color: '#1A2230', lineHeight: 1.5 }}&gt;判断：约 0.73 m 的轨道外移量直接决定磁铁与射频腔必须做大孔径 —— 这是 FFAG 的固有代价。非缩放型 FFAG 的轨道偏移亦可达 0.5–1.0 m 量级。&lt;/Text&gt;&#13;&#10;                &lt;/Box&gt;&#13;&#10;            &lt;/Box&gt;&#13;&#10;        &lt;/Box&gt;&#13;&#10;&#13;&#10;        &lt;Box style={{ height: 22, display: 'flex', flexDirection: 'row', justifyContent: 'space-between', alignItems: 'center' }}&gt;&#13;&#10;            &lt;Text style={{ fontSize: 14, color: '#8B97A8' }}&gt;原理依据：K. R. Symon et al., Phys. Rev. 103 (1956) 1837　｜　轨道外移实测：Y. Yonemura et al., PAC2005, FPAE026　｜　非缩放型偏移量级：Sheehy, arXiv:1604.05221 §3&lt;/Text&gt;&#13;&#10;            &lt;Text style={{ fontSize: 14, color: '#8B97A8' }}&gt;03 / 12&lt;/Text&gt;&#13;&#10;        &lt;/Box&gt;&#13;&#10;    &lt;/Box&gt;&#13;&#10;&lt;/Slide&gt;&#13;&#10;"/>
        <p:cNvGrpSpPr/>
        <p:nvPr/>
      </p:nvGrpSpPr>
      <p:grpSpPr>
        <a:xfrm>
          <a:off x="0" y="0"/>
          <a:ext cx="0" cy="0"/>
          <a:chOff x="0" y="0"/>
          <a:chExt cx="0" cy="0"/>
        </a:xfrm>
      </p:grpSpPr>
      <p:sp>
        <p:nvSpPr>
          <p:cNvPr id="154" name="矩形 153"/>
          <p:cNvSpPr/>
          <p:nvPr/>
        </p:nvSpPr>
        <p:spPr>
          <a:xfrm>
            <a:off x="0" y="0"/>
            <a:ext cx="12192000" cy="6858000"/>
          </a:xfrm>
          <a:prstGeom prst="rect">
            <a:avLst/>
          </a:prstGeom>
          <a:solidFill>
            <a:srgbClr val="FFFFFF"/>
          </a:solidFill>
        </p:spPr>
        <p:txBody>
          <a:bodyPr/>
          <a:p/>
        </p:txBody>
      </p:sp>
      <p:sp>
        <p:nvSpPr>
          <p:cNvPr id="155" name="矩形 154"/>
          <p:cNvSpPr/>
          <p:nvPr/>
        </p:nvSpPr>
        <p:spPr>
          <a:xfrm>
            <a:off x="0" y="0"/>
            <a:ext cx="12192000" cy="76200"/>
          </a:xfrm>
          <a:prstGeom prst="rect">
            <a:avLst/>
          </a:prstGeom>
          <a:solidFill>
            <a:srgbClr val="1E4FA8"/>
          </a:solidFill>
        </p:spPr>
        <p:txBody>
          <a:bodyPr/>
          <a:p/>
        </p:txBody>
      </p:sp>
      <p:sp>
        <p:nvSpPr>
          <p:cNvPr id="156" name="任意多边形 155"/>
          <p:cNvSpPr/>
          <p:nvPr/>
        </p:nvSpPr>
        <p:spPr>
          <a:xfrm>
            <a:off x="381000" y="304800"/>
            <a:ext cx="11430000" cy="762000"/>
          </a:xfrm>
          <a:custGeom>
            <a:avLst/>
            <a:gdLst/>
            <a:ahLst/>
            <a:cxnLst/>
            <a:pathLst>
              <a:path w="1200" h="80">
                <a:moveTo>
                  <a:pt x="0" y="78"/>
                </a:moveTo>
                <a:lnTo>
                  <a:pt x="1200" y="78"/>
                </a:lnTo>
                <a:lnTo>
                  <a:pt x="1200" y="80"/>
                </a:lnTo>
                <a:lnTo>
                  <a:pt x="0" y="80"/>
                </a:lnTo>
                <a:close/>
              </a:path>
            </a:pathLst>
          </a:custGeom>
          <a:solidFill>
            <a:srgbClr val="D6DCE5"/>
          </a:solidFill>
        </p:spPr>
        <p:txBody>
          <a:bodyPr/>
          <a:p/>
        </p:txBody>
      </p:sp>
      <p:sp>
        <p:nvSpPr>
          <p:cNvPr id="157" name="文本框 156" descr="{&quot;isTemplate&quot;:true,&quot;type&quot;:&quot;text&quot;}"/>
          <p:cNvSpPr txBox="1"/>
          <p:nvPr/>
        </p:nvSpPr>
        <p:spPr>
          <a:xfrm>
            <a:off x="381000" y="342900"/>
            <a:ext cx="5495925" cy="342900"/>
          </a:xfrm>
          <a:prstGeom prst="rect">
            <a:avLst/>
          </a:prstGeom>
        </p:spPr>
        <p:txBody>
          <a:bodyPr wrap="none" lIns="0" tIns="0" rIns="0" bIns="0"/>
          <a:p>
            <a:pPr>
              <a:lnSpc>
                <a:spcPct val="100000"/>
              </a:lnSpc>
            </a:pPr>
            <a:r>
              <a:rPr lang="en-US" sz="2250" b="1">
                <a:solidFill>
                  <a:srgbClr val="0E3F8C"/>
                </a:solidFill>
                <a:latin typeface="微软雅黑" panose="020B0503020204020204" charset="-122"/>
                <a:ea typeface="微软雅黑" panose="020B0503020204020204" charset="-122"/>
              </a:rPr>
              <a:t>FFAG </a:t>
            </a:r>
            <a:r>
              <a:rPr lang="zh-CN" sz="2250" b="1">
                <a:solidFill>
                  <a:srgbClr val="0E3F8C"/>
                </a:solidFill>
                <a:latin typeface="微软雅黑" panose="020B0503020204020204" charset="-122"/>
                <a:ea typeface="微软雅黑" panose="020B0503020204020204" charset="-122"/>
              </a:rPr>
              <a:t>基本原理：固定场</a:t>
            </a:r>
            <a:r>
              <a:rPr lang="en-US" sz="2250" b="1">
                <a:solidFill>
                  <a:srgbClr val="0E3F8C"/>
                </a:solidFill>
                <a:latin typeface="微软雅黑" panose="020B0503020204020204" charset="-122"/>
                <a:ea typeface="微软雅黑" panose="020B0503020204020204" charset="-122"/>
              </a:rPr>
              <a:t> + </a:t>
            </a:r>
            <a:r>
              <a:rPr lang="zh-CN" sz="2250" b="1">
                <a:solidFill>
                  <a:srgbClr val="0E3F8C"/>
                </a:solidFill>
                <a:latin typeface="微软雅黑" panose="020B0503020204020204" charset="-122"/>
                <a:ea typeface="微软雅黑" panose="020B0503020204020204" charset="-122"/>
              </a:rPr>
              <a:t>交变梯度强聚焦</a:t>
            </a:r>
            <a:endParaRPr lang="zh-CN" sz="2250" b="1">
              <a:solidFill>
                <a:srgbClr val="0E3F8C"/>
              </a:solidFill>
              <a:latin typeface="微软雅黑" panose="020B0503020204020204" charset="-122"/>
              <a:ea typeface="微软雅黑" panose="020B0503020204020204" charset="-122"/>
            </a:endParaRPr>
          </a:p>
        </p:txBody>
      </p:sp>
      <p:sp>
        <p:nvSpPr>
          <p:cNvPr id="158" name="文本框 157" descr="{&quot;isTemplate&quot;:true,&quot;type&quot;:&quot;text&quot;}"/>
          <p:cNvSpPr txBox="1"/>
          <p:nvPr/>
        </p:nvSpPr>
        <p:spPr>
          <a:xfrm>
            <a:off x="381000" y="733425"/>
            <a:ext cx="5495925" cy="200025"/>
          </a:xfrm>
          <a:prstGeom prst="rect">
            <a:avLst/>
          </a:prstGeom>
        </p:spPr>
        <p:txBody>
          <a:bodyPr wrap="none" lIns="0" tIns="0" rIns="0" bIns="0"/>
          <a:p>
            <a:pPr>
              <a:lnSpc>
                <a:spcPct val="100000"/>
              </a:lnSpc>
            </a:pPr>
            <a:r>
              <a:rPr lang="en-US" sz="1275">
                <a:solidFill>
                  <a:srgbClr val="4A5568"/>
                </a:solidFill>
                <a:latin typeface="微软雅黑" panose="020B0503020204020204" charset="-122"/>
                <a:ea typeface="微软雅黑" panose="020B0503020204020204" charset="-122"/>
              </a:rPr>
              <a:t>FFAG </a:t>
            </a:r>
            <a:r>
              <a:rPr lang="zh-CN" sz="1275">
                <a:solidFill>
                  <a:srgbClr val="4A5568"/>
                </a:solidFill>
                <a:latin typeface="微软雅黑" panose="020B0503020204020204" charset="-122"/>
                <a:ea typeface="微软雅黑" panose="020B0503020204020204" charset="-122"/>
              </a:rPr>
              <a:t>与同步加速器最本质的不同是什么？</a:t>
            </a:r>
            <a:endParaRPr lang="zh-CN" sz="1275">
              <a:solidFill>
                <a:srgbClr val="4A5568"/>
              </a:solidFill>
              <a:latin typeface="微软雅黑" panose="020B0503020204020204" charset="-122"/>
              <a:ea typeface="微软雅黑" panose="020B0503020204020204" charset="-122"/>
            </a:endParaRPr>
          </a:p>
        </p:txBody>
      </p:sp>
      <p:sp>
        <p:nvSpPr>
          <p:cNvPr id="160" name="圆角矩形 159"/>
          <p:cNvSpPr/>
          <p:nvPr/>
        </p:nvSpPr>
        <p:spPr>
          <a:xfrm>
            <a:off x="381000" y="1200150"/>
            <a:ext cx="5715000" cy="5295900"/>
          </a:xfrm>
          <a:prstGeom prst="roundRect">
            <a:avLst>
              <a:gd name="adj" fmla="val 1439"/>
            </a:avLst>
          </a:prstGeom>
          <a:solidFill>
            <a:srgbClr val="F7F9FC"/>
          </a:solidFill>
          <a:ln w="12700">
            <a:solidFill>
              <a:srgbClr val="E5E7EB"/>
            </a:solidFill>
            <a:prstDash val="solid"/>
          </a:ln>
        </p:spPr>
        <p:txBody>
          <a:bodyPr/>
          <a:p/>
        </p:txBody>
      </p:sp>
      <p:sp>
        <p:nvSpPr>
          <p:cNvPr id="161" name="矩形 160"/>
          <p:cNvSpPr/>
          <p:nvPr/>
        </p:nvSpPr>
        <p:spPr>
          <a:xfrm>
            <a:off x="571500" y="1371600"/>
            <a:ext cx="38100" cy="152400"/>
          </a:xfrm>
          <a:prstGeom prst="rect">
            <a:avLst/>
          </a:prstGeom>
          <a:solidFill>
            <a:srgbClr val="1E4FA8"/>
          </a:solidFill>
        </p:spPr>
        <p:txBody>
          <a:bodyPr/>
          <a:p/>
        </p:txBody>
      </p:sp>
      <p:sp>
        <p:nvSpPr>
          <p:cNvPr id="162" name="文本框 161" descr="{&quot;isTemplate&quot;:true,&quot;type&quot;:&quot;text&quot;}"/>
          <p:cNvSpPr txBox="1"/>
          <p:nvPr/>
        </p:nvSpPr>
        <p:spPr>
          <a:xfrm>
            <a:off x="704850" y="1343025"/>
            <a:ext cx="2857500" cy="209550"/>
          </a:xfrm>
          <a:prstGeom prst="rect">
            <a:avLst/>
          </a:prstGeom>
        </p:spPr>
        <p:txBody>
          <a:bodyPr wrap="none" lIns="0" tIns="0" rIns="0" bIns="0"/>
          <a:p>
            <a:pPr>
              <a:lnSpc>
                <a:spcPct val="100000"/>
              </a:lnSpc>
            </a:pPr>
            <a:r>
              <a:rPr lang="zh-CN" sz="1350" b="1">
                <a:solidFill>
                  <a:srgbClr val="0E3F8C"/>
                </a:solidFill>
                <a:latin typeface="微软雅黑" panose="020B0503020204020204" charset="-122"/>
                <a:ea typeface="微软雅黑" panose="020B0503020204020204" charset="-122"/>
              </a:rPr>
              <a:t>磁铁布局：</a:t>
            </a:r>
            <a:r>
              <a:rPr lang="en-US" sz="1350" b="1">
                <a:solidFill>
                  <a:srgbClr val="0E3F8C"/>
                </a:solidFill>
                <a:latin typeface="微软雅黑" panose="020B0503020204020204" charset="-122"/>
                <a:ea typeface="微软雅黑" panose="020B0503020204020204" charset="-122"/>
              </a:rPr>
              <a:t>F</a:t>
            </a:r>
            <a:r>
              <a:rPr lang="zh-CN" sz="1350" b="1">
                <a:solidFill>
                  <a:srgbClr val="0E3F8C"/>
                </a:solidFill>
                <a:latin typeface="微软雅黑" panose="020B0503020204020204" charset="-122"/>
                <a:ea typeface="微软雅黑" panose="020B0503020204020204" charset="-122"/>
              </a:rPr>
              <a:t>／</a:t>
            </a:r>
            <a:r>
              <a:rPr lang="en-US" sz="1350" b="1">
                <a:solidFill>
                  <a:srgbClr val="0E3F8C"/>
                </a:solidFill>
                <a:latin typeface="微软雅黑" panose="020B0503020204020204" charset="-122"/>
                <a:ea typeface="微软雅黑" panose="020B0503020204020204" charset="-122"/>
              </a:rPr>
              <a:t>D </a:t>
            </a:r>
            <a:r>
              <a:rPr lang="zh-CN" sz="1350" b="1">
                <a:solidFill>
                  <a:srgbClr val="0E3F8C"/>
                </a:solidFill>
                <a:latin typeface="微软雅黑" panose="020B0503020204020204" charset="-122"/>
                <a:ea typeface="微软雅黑" panose="020B0503020204020204" charset="-122"/>
              </a:rPr>
              <a:t>交替，轨道穿过磁铁</a:t>
            </a:r>
            <a:endParaRPr lang="zh-CN" sz="1350" b="1">
              <a:solidFill>
                <a:srgbClr val="0E3F8C"/>
              </a:solidFill>
              <a:latin typeface="微软雅黑" panose="020B0503020204020204" charset="-122"/>
              <a:ea typeface="微软雅黑" panose="020B0503020204020204" charset="-122"/>
            </a:endParaRPr>
          </a:p>
        </p:txBody>
      </p:sp>
      <p:pic>
        <p:nvPicPr>
          <p:cNvPr id="163" name="图片 162"/>
          <p:cNvPicPr>
            <a:picLocks noChangeAspect="1"/>
          </p:cNvPicPr>
          <p:nvPr/>
        </p:nvPicPr>
        <p:blipFill>
          <a:blip r:embed="rId1"/>
          <a:srcRect t="3011" b="3011"/>
          <a:stretch>
            <a:fillRect/>
          </a:stretch>
        </p:blipFill>
        <p:spPr>
          <a:xfrm>
            <a:off x="571500" y="1638300"/>
            <a:ext cx="2857500" cy="2343150"/>
          </a:xfrm>
          <a:prstGeom prst="rect">
            <a:avLst/>
          </a:prstGeom>
        </p:spPr>
      </p:pic>
      <p:pic>
        <p:nvPicPr>
          <p:cNvPr id="164" name="图片 163"/>
          <p:cNvPicPr>
            <a:picLocks noChangeAspect="1"/>
          </p:cNvPicPr>
          <p:nvPr/>
        </p:nvPicPr>
        <p:blipFill>
          <a:blip r:embed="rId2"/>
          <a:srcRect t="2561" b="2561"/>
          <a:stretch>
            <a:fillRect/>
          </a:stretch>
        </p:blipFill>
        <p:spPr>
          <a:xfrm>
            <a:off x="571500" y="4000500"/>
            <a:ext cx="2857500" cy="990600"/>
          </a:xfrm>
          <a:prstGeom prst="rect">
            <a:avLst/>
          </a:prstGeom>
        </p:spPr>
      </p:pic>
      <p:sp>
        <p:nvSpPr>
          <p:cNvPr id="165" name="文本框 164" descr="{&quot;isTemplate&quot;:true,&quot;type&quot;:&quot;text&quot;}"/>
          <p:cNvSpPr txBox="1"/>
          <p:nvPr/>
        </p:nvSpPr>
        <p:spPr>
          <a:xfrm>
            <a:off x="571500" y="5400675"/>
            <a:ext cx="5334000" cy="962025"/>
          </a:xfrm>
          <a:prstGeom prst="rect">
            <a:avLst/>
          </a:prstGeom>
        </p:spPr>
        <p:txBody>
          <a:bodyPr wrap="square" lIns="0" tIns="0" rIns="0" bIns="0">
            <a:normAutofit/>
          </a:bodyPr>
          <a:p>
            <a:pPr>
              <a:lnSpc>
                <a:spcPct val="150000"/>
              </a:lnSpc>
            </a:pPr>
            <a:r>
              <a:rPr lang="zh-CN" sz="1050">
                <a:solidFill>
                  <a:srgbClr val="8B97A8"/>
                </a:solidFill>
                <a:latin typeface="微软雅黑" panose="020B0503020204020204" charset="-122"/>
                <a:ea typeface="微软雅黑" panose="020B0503020204020204" charset="-122"/>
              </a:rPr>
              <a:t>上：径向扇区</a:t>
            </a:r>
            <a:r>
              <a:rPr lang="en-US" sz="1050">
                <a:solidFill>
                  <a:srgbClr val="8B97A8"/>
                </a:solidFill>
                <a:latin typeface="微软雅黑" panose="020B0503020204020204" charset="-122"/>
                <a:ea typeface="微软雅黑" panose="020B0503020204020204" charset="-122"/>
              </a:rPr>
              <a:t> FFAG</a:t>
            </a:r>
            <a:r>
              <a:rPr lang="zh-CN" sz="1050">
                <a:solidFill>
                  <a:srgbClr val="8B97A8"/>
                </a:solidFill>
                <a:latin typeface="微软雅黑" panose="020B0503020204020204" charset="-122"/>
                <a:ea typeface="微软雅黑" panose="020B0503020204020204" charset="-122"/>
              </a:rPr>
              <a:t>（含反向弯转磁铁）；下：螺旋</a:t>
            </a:r>
            <a:r>
              <a:rPr lang="en-US" sz="1050">
                <a:solidFill>
                  <a:srgbClr val="8B97A8"/>
                </a:solidFill>
                <a:latin typeface="微软雅黑" panose="020B0503020204020204" charset="-122"/>
                <a:ea typeface="微软雅黑" panose="020B0503020204020204" charset="-122"/>
              </a:rPr>
              <a:t> FFAG</a:t>
            </a:r>
            <a:r>
              <a:rPr lang="zh-CN" sz="1050">
                <a:solidFill>
                  <a:srgbClr val="8B97A8"/>
                </a:solidFill>
                <a:latin typeface="微软雅黑" panose="020B0503020204020204" charset="-122"/>
                <a:ea typeface="微软雅黑" panose="020B0503020204020204" charset="-122"/>
              </a:rPr>
              <a:t>（用螺旋角替代反向弯转）。两图均为</a:t>
            </a:r>
            <a:r>
              <a:rPr lang="en-US" sz="1050">
                <a:solidFill>
                  <a:srgbClr val="8B97A8"/>
                </a:solidFill>
                <a:latin typeface="微软雅黑" panose="020B0503020204020204" charset="-122"/>
                <a:ea typeface="微软雅黑" panose="020B0503020204020204" charset="-122"/>
              </a:rPr>
              <a:t> scaling </a:t>
            </a:r>
            <a:r>
              <a:rPr lang="zh-CN" sz="1050">
                <a:solidFill>
                  <a:srgbClr val="8B97A8"/>
                </a:solidFill>
                <a:latin typeface="微软雅黑" panose="020B0503020204020204" charset="-122"/>
                <a:ea typeface="微软雅黑" panose="020B0503020204020204" charset="-122"/>
              </a:rPr>
              <a:t>型的实现形式。</a:t>
            </a:r>
            <a:endParaRPr lang="zh-CN" sz="1050">
              <a:solidFill>
                <a:srgbClr val="8B97A8"/>
              </a:solidFill>
              <a:latin typeface="微软雅黑" panose="020B0503020204020204" charset="-122"/>
              <a:ea typeface="微软雅黑" panose="020B0503020204020204" charset="-122"/>
            </a:endParaRPr>
          </a:p>
          <a:p>
            <a:pPr>
              <a:lnSpc>
                <a:spcPct val="150000"/>
              </a:lnSpc>
            </a:pPr>
            <a:r>
              <a:rPr lang="zh-CN" sz="1050">
                <a:solidFill>
                  <a:srgbClr val="8B97A8"/>
                </a:solidFill>
                <a:latin typeface="微软雅黑" panose="020B0503020204020204" charset="-122"/>
                <a:ea typeface="微软雅黑" panose="020B0503020204020204" charset="-122"/>
              </a:rPr>
              <a:t>图源：</a:t>
            </a:r>
            <a:r>
              <a:rPr lang="en-US" sz="1050">
                <a:solidFill>
                  <a:srgbClr val="8B97A8"/>
                </a:solidFill>
                <a:latin typeface="微软雅黑" panose="020B0503020204020204" charset="-122"/>
                <a:ea typeface="微软雅黑" panose="020B0503020204020204" charset="-122"/>
              </a:rPr>
              <a:t>S. L. Sheehy, CAS-CERN Accelerator School </a:t>
            </a:r>
            <a:r>
              <a:rPr lang="zh-CN" sz="1050">
                <a:solidFill>
                  <a:srgbClr val="8B97A8"/>
                </a:solidFill>
                <a:latin typeface="微软雅黑" panose="020B0503020204020204" charset="-122"/>
                <a:ea typeface="微软雅黑" panose="020B0503020204020204" charset="-122"/>
              </a:rPr>
              <a:t>讲义</a:t>
            </a:r>
            <a:r>
              <a:rPr lang="en-US" sz="1050">
                <a:solidFill>
                  <a:srgbClr val="8B97A8"/>
                </a:solidFill>
                <a:latin typeface="微软雅黑" panose="020B0503020204020204" charset="-122"/>
                <a:ea typeface="微软雅黑" panose="020B0503020204020204" charset="-122"/>
              </a:rPr>
              <a:t>, arXiv:1604.05221, Fig. 2–3</a:t>
            </a:r>
            <a:endParaRPr lang="zh-CN" sz="1050">
              <a:solidFill>
                <a:srgbClr val="8B97A8"/>
              </a:solidFill>
              <a:latin typeface="微软雅黑" panose="020B0503020204020204" charset="-122"/>
              <a:ea typeface="微软雅黑" panose="020B0503020204020204" charset="-122"/>
            </a:endParaRPr>
          </a:p>
        </p:txBody>
      </p:sp>
      <p:sp>
        <p:nvSpPr>
          <p:cNvPr id="166" name="矩形 165"/>
          <p:cNvSpPr/>
          <p:nvPr/>
        </p:nvSpPr>
        <p:spPr>
          <a:xfrm>
            <a:off x="6362700" y="1200150"/>
            <a:ext cx="47625" cy="590550"/>
          </a:xfrm>
          <a:prstGeom prst="rect">
            <a:avLst/>
          </a:prstGeom>
          <a:solidFill>
            <a:srgbClr val="1E4FA8"/>
          </a:solidFill>
        </p:spPr>
        <p:txBody>
          <a:bodyPr/>
          <a:p/>
        </p:txBody>
      </p:sp>
      <p:sp>
        <p:nvSpPr>
          <p:cNvPr id="167" name="文本框 166" descr="{&quot;isTemplate&quot;:true,&quot;type&quot;:&quot;text&quot;}"/>
          <p:cNvSpPr txBox="1"/>
          <p:nvPr/>
        </p:nvSpPr>
        <p:spPr>
          <a:xfrm>
            <a:off x="6543675" y="1200150"/>
            <a:ext cx="5267325" cy="247650"/>
          </a:xfrm>
          <a:prstGeom prst="rect">
            <a:avLst/>
          </a:prstGeom>
        </p:spPr>
        <p:txBody>
          <a:bodyPr wrap="none" lIns="0" tIns="0" rIns="0" bIns="0"/>
          <a:p>
            <a:pPr>
              <a:lnSpc>
                <a:spcPct val="100000"/>
              </a:lnSpc>
            </a:pPr>
            <a:r>
              <a:rPr lang="en-US" sz="1575" b="1">
                <a:solidFill>
                  <a:srgbClr val="1A2230"/>
                </a:solidFill>
                <a:latin typeface="微软雅黑" panose="020B0503020204020204" charset="-122"/>
                <a:ea typeface="微软雅黑" panose="020B0503020204020204" charset="-122"/>
              </a:rPr>
              <a:t>fixed field </a:t>
            </a:r>
            <a:r>
              <a:rPr lang="zh-CN" sz="1575" b="1">
                <a:solidFill>
                  <a:srgbClr val="1A2230"/>
                </a:solidFill>
                <a:latin typeface="微软雅黑" panose="020B0503020204020204" charset="-122"/>
                <a:ea typeface="微软雅黑" panose="020B0503020204020204" charset="-122"/>
              </a:rPr>
              <a:t>固定场</a:t>
            </a:r>
            <a:endParaRPr lang="zh-CN" sz="1575" b="1">
              <a:solidFill>
                <a:srgbClr val="1A2230"/>
              </a:solidFill>
              <a:latin typeface="微软雅黑" panose="020B0503020204020204" charset="-122"/>
              <a:ea typeface="微软雅黑" panose="020B0503020204020204" charset="-122"/>
            </a:endParaRPr>
          </a:p>
        </p:txBody>
      </p:sp>
      <p:sp>
        <p:nvSpPr>
          <p:cNvPr id="168" name="文本框 167" descr="{&quot;isTemplate&quot;:true,&quot;type&quot;:&quot;text&quot;}"/>
          <p:cNvSpPr txBox="1"/>
          <p:nvPr/>
        </p:nvSpPr>
        <p:spPr>
          <a:xfrm>
            <a:off x="6543675" y="1485900"/>
            <a:ext cx="5267325" cy="285750"/>
          </a:xfrm>
          <a:prstGeom prst="rect">
            <a:avLst/>
          </a:prstGeom>
        </p:spPr>
        <p:txBody>
          <a:bodyPr wrap="none" lIns="0" tIns="0" rIns="0" bIns="0"/>
          <a:p>
            <a:pPr>
              <a:lnSpc>
                <a:spcPct val="145000"/>
              </a:lnSpc>
            </a:pPr>
            <a:r>
              <a:rPr lang="zh-CN" sz="1275">
                <a:solidFill>
                  <a:srgbClr val="4A5568"/>
                </a:solidFill>
                <a:latin typeface="微软雅黑" panose="020B0503020204020204" charset="-122"/>
                <a:ea typeface="微软雅黑" panose="020B0503020204020204" charset="-122"/>
              </a:rPr>
              <a:t>磁铁为直流恒定场、无时间斜坡，重复率原理上可远高于同步加速器</a:t>
            </a:r>
            <a:endParaRPr lang="zh-CN" sz="1275">
              <a:solidFill>
                <a:srgbClr val="4A5568"/>
              </a:solidFill>
              <a:latin typeface="微软雅黑" panose="020B0503020204020204" charset="-122"/>
              <a:ea typeface="微软雅黑" panose="020B0503020204020204" charset="-122"/>
            </a:endParaRPr>
          </a:p>
        </p:txBody>
      </p:sp>
      <p:sp>
        <p:nvSpPr>
          <p:cNvPr id="169" name="矩形 168"/>
          <p:cNvSpPr/>
          <p:nvPr/>
        </p:nvSpPr>
        <p:spPr>
          <a:xfrm>
            <a:off x="6362700" y="1924050"/>
            <a:ext cx="47625" cy="590550"/>
          </a:xfrm>
          <a:prstGeom prst="rect">
            <a:avLst/>
          </a:prstGeom>
          <a:solidFill>
            <a:srgbClr val="1E4FA8"/>
          </a:solidFill>
        </p:spPr>
        <p:txBody>
          <a:bodyPr/>
          <a:p/>
        </p:txBody>
      </p:sp>
      <p:sp>
        <p:nvSpPr>
          <p:cNvPr id="170" name="文本框 169" descr="{&quot;isTemplate&quot;:true,&quot;type&quot;:&quot;text&quot;}"/>
          <p:cNvSpPr txBox="1"/>
          <p:nvPr/>
        </p:nvSpPr>
        <p:spPr>
          <a:xfrm>
            <a:off x="6543675" y="1924050"/>
            <a:ext cx="5267325" cy="247650"/>
          </a:xfrm>
          <a:prstGeom prst="rect">
            <a:avLst/>
          </a:prstGeom>
        </p:spPr>
        <p:txBody>
          <a:bodyPr wrap="none" lIns="0" tIns="0" rIns="0" bIns="0"/>
          <a:p>
            <a:pPr>
              <a:lnSpc>
                <a:spcPct val="100000"/>
              </a:lnSpc>
            </a:pPr>
            <a:r>
              <a:rPr lang="en-US" sz="1575" b="1">
                <a:solidFill>
                  <a:srgbClr val="1A2230"/>
                </a:solidFill>
                <a:latin typeface="微软雅黑" panose="020B0503020204020204" charset="-122"/>
                <a:ea typeface="微软雅黑" panose="020B0503020204020204" charset="-122"/>
              </a:rPr>
              <a:t>alternating gradient </a:t>
            </a:r>
            <a:r>
              <a:rPr lang="zh-CN" sz="1575" b="1">
                <a:solidFill>
                  <a:srgbClr val="1A2230"/>
                </a:solidFill>
                <a:latin typeface="微软雅黑" panose="020B0503020204020204" charset="-122"/>
                <a:ea typeface="微软雅黑" panose="020B0503020204020204" charset="-122"/>
              </a:rPr>
              <a:t>交变梯度</a:t>
            </a:r>
            <a:endParaRPr lang="zh-CN" sz="1575" b="1">
              <a:solidFill>
                <a:srgbClr val="1A2230"/>
              </a:solidFill>
              <a:latin typeface="微软雅黑" panose="020B0503020204020204" charset="-122"/>
              <a:ea typeface="微软雅黑" panose="020B0503020204020204" charset="-122"/>
            </a:endParaRPr>
          </a:p>
        </p:txBody>
      </p:sp>
      <p:sp>
        <p:nvSpPr>
          <p:cNvPr id="171" name="文本框 170" descr="{&quot;isTemplate&quot;:true,&quot;type&quot;:&quot;text&quot;}"/>
          <p:cNvSpPr txBox="1"/>
          <p:nvPr/>
        </p:nvSpPr>
        <p:spPr>
          <a:xfrm>
            <a:off x="6543675" y="2209800"/>
            <a:ext cx="5267325" cy="285750"/>
          </a:xfrm>
          <a:prstGeom prst="rect">
            <a:avLst/>
          </a:prstGeom>
        </p:spPr>
        <p:txBody>
          <a:bodyPr wrap="none" lIns="0" tIns="0" rIns="0" bIns="0"/>
          <a:p>
            <a:pPr>
              <a:lnSpc>
                <a:spcPct val="145000"/>
              </a:lnSpc>
            </a:pPr>
            <a:r>
              <a:rPr lang="en-US" sz="1275">
                <a:solidFill>
                  <a:srgbClr val="4A5568"/>
                </a:solidFill>
                <a:latin typeface="微软雅黑" panose="020B0503020204020204" charset="-122"/>
                <a:ea typeface="微软雅黑" panose="020B0503020204020204" charset="-122"/>
              </a:rPr>
              <a:t>F</a:t>
            </a:r>
            <a:r>
              <a:rPr lang="zh-CN" sz="1275">
                <a:solidFill>
                  <a:srgbClr val="4A5568"/>
                </a:solidFill>
                <a:latin typeface="微软雅黑" panose="020B0503020204020204" charset="-122"/>
                <a:ea typeface="微软雅黑" panose="020B0503020204020204" charset="-122"/>
              </a:rPr>
              <a:t>／</a:t>
            </a:r>
            <a:r>
              <a:rPr lang="en-US" sz="1275">
                <a:solidFill>
                  <a:srgbClr val="4A5568"/>
                </a:solidFill>
                <a:latin typeface="微软雅黑" panose="020B0503020204020204" charset="-122"/>
                <a:ea typeface="微软雅黑" panose="020B0503020204020204" charset="-122"/>
              </a:rPr>
              <a:t>D </a:t>
            </a:r>
            <a:r>
              <a:rPr lang="zh-CN" sz="1275">
                <a:solidFill>
                  <a:srgbClr val="4A5568"/>
                </a:solidFill>
                <a:latin typeface="微软雅黑" panose="020B0503020204020204" charset="-122"/>
                <a:ea typeface="微软雅黑" panose="020B0503020204020204" charset="-122"/>
              </a:rPr>
              <a:t>磁铁交替排列实现强聚焦，横向聚焦力远强于恒定梯度弱聚焦</a:t>
            </a:r>
            <a:endParaRPr lang="zh-CN" sz="1275">
              <a:solidFill>
                <a:srgbClr val="4A5568"/>
              </a:solidFill>
              <a:latin typeface="微软雅黑" panose="020B0503020204020204" charset="-122"/>
              <a:ea typeface="微软雅黑" panose="020B0503020204020204" charset="-122"/>
            </a:endParaRPr>
          </a:p>
        </p:txBody>
      </p:sp>
      <p:sp>
        <p:nvSpPr>
          <p:cNvPr id="172" name="矩形 171"/>
          <p:cNvSpPr/>
          <p:nvPr/>
        </p:nvSpPr>
        <p:spPr>
          <a:xfrm>
            <a:off x="6362700" y="2687955"/>
            <a:ext cx="47625" cy="590550"/>
          </a:xfrm>
          <a:prstGeom prst="rect">
            <a:avLst/>
          </a:prstGeom>
          <a:solidFill>
            <a:srgbClr val="1E4FA8"/>
          </a:solidFill>
        </p:spPr>
        <p:txBody>
          <a:bodyPr/>
          <a:p/>
        </p:txBody>
      </p:sp>
      <p:sp>
        <p:nvSpPr>
          <p:cNvPr id="173" name="文本框 172" descr="{&quot;isTemplate&quot;:true,&quot;type&quot;:&quot;text&quot;}"/>
          <p:cNvSpPr txBox="1"/>
          <p:nvPr/>
        </p:nvSpPr>
        <p:spPr>
          <a:xfrm>
            <a:off x="6543675" y="2647950"/>
            <a:ext cx="5267325" cy="247650"/>
          </a:xfrm>
          <a:prstGeom prst="rect">
            <a:avLst/>
          </a:prstGeom>
        </p:spPr>
        <p:txBody>
          <a:bodyPr wrap="none" lIns="0" tIns="0" rIns="0" bIns="0"/>
          <a:p>
            <a:pPr algn="l">
              <a:lnSpc>
                <a:spcPct val="100000"/>
              </a:lnSpc>
            </a:pPr>
            <a:r>
              <a:rPr lang="zh-CN" altLang="en-US" sz="1575" b="1">
                <a:solidFill>
                  <a:srgbClr val="1A2230"/>
                </a:solidFill>
                <a:latin typeface="微软雅黑" panose="020B0503020204020204" charset="-122"/>
                <a:ea typeface="微软雅黑" panose="020B0503020204020204" charset="-122"/>
              </a:rPr>
              <a:t>不同能量的平衡轨道通常存在偏移</a:t>
            </a:r>
            <a:endParaRPr lang="zh-CN" altLang="en-US" sz="1575" b="1">
              <a:solidFill>
                <a:srgbClr val="1A2230"/>
              </a:solidFill>
              <a:latin typeface="微软雅黑" panose="020B0503020204020204" charset="-122"/>
              <a:ea typeface="微软雅黑" panose="020B0503020204020204" charset="-122"/>
            </a:endParaRPr>
          </a:p>
        </p:txBody>
      </p:sp>
      <p:sp>
        <p:nvSpPr>
          <p:cNvPr id="174" name="文本框 173" descr="{&quot;isTemplate&quot;:true,&quot;type&quot;:&quot;text&quot;}"/>
          <p:cNvSpPr txBox="1"/>
          <p:nvPr/>
        </p:nvSpPr>
        <p:spPr>
          <a:xfrm>
            <a:off x="6543675" y="2933700"/>
            <a:ext cx="5314950" cy="723900"/>
          </a:xfrm>
          <a:prstGeom prst="rect">
            <a:avLst/>
          </a:prstGeom>
        </p:spPr>
        <p:txBody>
          <a:bodyPr wrap="square" lIns="0" tIns="0" rIns="0" bIns="0">
            <a:noAutofit/>
          </a:bodyPr>
          <a:p>
            <a:pPr>
              <a:lnSpc>
                <a:spcPct val="145000"/>
              </a:lnSpc>
            </a:pPr>
            <a:r>
              <a:rPr lang="zh-CN" sz="1200">
                <a:solidFill>
                  <a:srgbClr val="4A5568"/>
                </a:solidFill>
                <a:latin typeface="微软雅黑" panose="020B0503020204020204" charset="-122"/>
                <a:ea typeface="微软雅黑" panose="020B0503020204020204" charset="-122"/>
              </a:rPr>
              <a:t>磁铁与射频系统的孔径需覆盖设计能量范围内的轨道偏移和束流尺寸，具体要求取决于聚焦结构设计；scaling 型还常需反向弯转磁铁，环周长较大。</a:t>
            </a:r>
            <a:endParaRPr lang="zh-CN" sz="1200">
              <a:solidFill>
                <a:srgbClr val="4A5568"/>
              </a:solidFill>
              <a:latin typeface="微软雅黑" panose="020B0503020204020204" charset="-122"/>
              <a:ea typeface="微软雅黑" panose="020B0503020204020204" charset="-122"/>
            </a:endParaRPr>
          </a:p>
        </p:txBody>
      </p:sp>
      <p:sp>
        <p:nvSpPr>
          <p:cNvPr id="175" name="圆角矩形 174"/>
          <p:cNvSpPr/>
          <p:nvPr/>
        </p:nvSpPr>
        <p:spPr>
          <a:xfrm>
            <a:off x="6410325" y="3638550"/>
            <a:ext cx="5448300" cy="1585595"/>
          </a:xfrm>
          <a:prstGeom prst="roundRect">
            <a:avLst>
              <a:gd name="adj" fmla="val 4225"/>
            </a:avLst>
          </a:prstGeom>
          <a:solidFill>
            <a:srgbClr val="F0F5FC"/>
          </a:solidFill>
        </p:spPr>
        <p:txBody>
          <a:bodyPr/>
          <a:p/>
        </p:txBody>
      </p:sp>
      <p:sp>
        <p:nvSpPr>
          <p:cNvPr id="176" name="任意多边形 175"/>
          <p:cNvSpPr/>
          <p:nvPr/>
        </p:nvSpPr>
        <p:spPr>
          <a:xfrm>
            <a:off x="6410325" y="3638550"/>
            <a:ext cx="5448300" cy="1565910"/>
          </a:xfrm>
          <a:custGeom>
            <a:avLst/>
            <a:gdLst/>
            <a:ahLst/>
            <a:cxnLst/>
            <a:pathLst>
              <a:path w="572" h="142">
                <a:moveTo>
                  <a:pt x="6" y="0"/>
                </a:moveTo>
                <a:cubicBezTo>
                  <a:pt x="5" y="0"/>
                  <a:pt x="5" y="0"/>
                  <a:pt x="5" y="1"/>
                </a:cubicBezTo>
                <a:lnTo>
                  <a:pt x="5" y="141"/>
                </a:lnTo>
                <a:cubicBezTo>
                  <a:pt x="5" y="142"/>
                  <a:pt x="5" y="142"/>
                  <a:pt x="6" y="142"/>
                </a:cubicBezTo>
                <a:cubicBezTo>
                  <a:pt x="3" y="142"/>
                  <a:pt x="0" y="139"/>
                  <a:pt x="0" y="136"/>
                </a:cubicBezTo>
                <a:lnTo>
                  <a:pt x="0" y="6"/>
                </a:lnTo>
                <a:cubicBezTo>
                  <a:pt x="0" y="3"/>
                  <a:pt x="3" y="0"/>
                  <a:pt x="6" y="0"/>
                </a:cubicBezTo>
                <a:close/>
              </a:path>
            </a:pathLst>
          </a:custGeom>
          <a:solidFill>
            <a:srgbClr val="FFC107"/>
          </a:solidFill>
        </p:spPr>
        <p:txBody>
          <a:bodyPr/>
          <a:p/>
        </p:txBody>
      </p:sp>
      <p:sp>
        <p:nvSpPr>
          <p:cNvPr id="177" name="文本框 176" descr="{&quot;isTemplate&quot;:true,&quot;type&quot;:&quot;text&quot;}"/>
          <p:cNvSpPr txBox="1"/>
          <p:nvPr/>
        </p:nvSpPr>
        <p:spPr>
          <a:xfrm>
            <a:off x="6581775" y="3752850"/>
            <a:ext cx="5057775" cy="571500"/>
          </a:xfrm>
          <a:prstGeom prst="rect">
            <a:avLst/>
          </a:prstGeom>
        </p:spPr>
        <p:txBody>
          <a:bodyPr wrap="square" lIns="0" tIns="0" rIns="0" bIns="0">
            <a:normAutofit/>
          </a:bodyPr>
          <a:p>
            <a:pPr>
              <a:lnSpc>
                <a:spcPct val="145000"/>
              </a:lnSpc>
            </a:pPr>
            <a:r>
              <a:rPr lang="zh-CN" sz="1275" b="1">
                <a:solidFill>
                  <a:srgbClr val="0E3F8C"/>
                </a:solidFill>
                <a:latin typeface="微软雅黑" panose="020B0503020204020204" charset="-122"/>
                <a:ea typeface="微软雅黑" panose="020B0503020204020204" charset="-122"/>
              </a:rPr>
              <a:t>实测例（等比型）：</a:t>
            </a:r>
            <a:r>
              <a:rPr lang="en-US" sz="1275" b="1">
                <a:solidFill>
                  <a:srgbClr val="0E3F8C"/>
                </a:solidFill>
                <a:latin typeface="微软雅黑" panose="020B0503020204020204" charset="-122"/>
                <a:ea typeface="微软雅黑" panose="020B0503020204020204" charset="-122"/>
              </a:rPr>
              <a:t>KEK 150 MeV FFAG </a:t>
            </a:r>
            <a:r>
              <a:rPr lang="zh-CN" sz="1275" b="1">
                <a:solidFill>
                  <a:srgbClr val="0E3F8C"/>
                </a:solidFill>
                <a:latin typeface="微软雅黑" panose="020B0503020204020204" charset="-122"/>
                <a:ea typeface="微软雅黑" panose="020B0503020204020204" charset="-122"/>
              </a:rPr>
              <a:t>平均半径</a:t>
            </a:r>
            <a:r>
              <a:rPr lang="en-US" sz="1275" b="1">
                <a:solidFill>
                  <a:srgbClr val="0E3F8C"/>
                </a:solidFill>
                <a:latin typeface="微软雅黑" panose="020B0503020204020204" charset="-122"/>
                <a:ea typeface="微软雅黑" panose="020B0503020204020204" charset="-122"/>
              </a:rPr>
              <a:t> 4.47 → 5.20 m</a:t>
            </a:r>
            <a:r>
              <a:rPr lang="zh-CN" sz="1275" b="1">
                <a:solidFill>
                  <a:srgbClr val="0E3F8C"/>
                </a:solidFill>
                <a:latin typeface="微软雅黑" panose="020B0503020204020204" charset="-122"/>
                <a:ea typeface="微软雅黑" panose="020B0503020204020204" charset="-122"/>
              </a:rPr>
              <a:t>（注入</a:t>
            </a:r>
            <a:r>
              <a:rPr lang="en-US" sz="1275" b="1">
                <a:solidFill>
                  <a:srgbClr val="0E3F8C"/>
                </a:solidFill>
                <a:latin typeface="微软雅黑" panose="020B0503020204020204" charset="-122"/>
                <a:ea typeface="微软雅黑" panose="020B0503020204020204" charset="-122"/>
              </a:rPr>
              <a:t> → </a:t>
            </a:r>
            <a:r>
              <a:rPr lang="zh-CN" sz="1275" b="1">
                <a:solidFill>
                  <a:srgbClr val="0E3F8C"/>
                </a:solidFill>
                <a:latin typeface="微软雅黑" panose="020B0503020204020204" charset="-122"/>
                <a:ea typeface="微软雅黑" panose="020B0503020204020204" charset="-122"/>
              </a:rPr>
              <a:t>引出，Δ</a:t>
            </a:r>
            <a:r>
              <a:rPr lang="en-US" sz="1275" b="1">
                <a:solidFill>
                  <a:srgbClr val="0E3F8C"/>
                </a:solidFill>
                <a:latin typeface="微软雅黑" panose="020B0503020204020204" charset="-122"/>
                <a:ea typeface="微软雅黑" panose="020B0503020204020204" charset="-122"/>
              </a:rPr>
              <a:t> ≈ 0.73 m</a:t>
            </a:r>
            <a:r>
              <a:rPr lang="zh-CN" sz="1275" b="1">
                <a:solidFill>
                  <a:srgbClr val="0E3F8C"/>
                </a:solidFill>
                <a:latin typeface="微软雅黑" panose="020B0503020204020204" charset="-122"/>
                <a:ea typeface="微软雅黑" panose="020B0503020204020204" charset="-122"/>
              </a:rPr>
              <a:t>）</a:t>
            </a:r>
            <a:endParaRPr lang="zh-CN" sz="1275" b="1">
              <a:solidFill>
                <a:srgbClr val="0E3F8C"/>
              </a:solidFill>
              <a:latin typeface="微软雅黑" panose="020B0503020204020204" charset="-122"/>
              <a:ea typeface="微软雅黑" panose="020B0503020204020204" charset="-122"/>
            </a:endParaRPr>
          </a:p>
        </p:txBody>
      </p:sp>
      <p:sp>
        <p:nvSpPr>
          <p:cNvPr id="178" name="文本框 177" descr="{&quot;isTemplate&quot;:true,&quot;type&quot;:&quot;text&quot;}"/>
          <p:cNvSpPr txBox="1"/>
          <p:nvPr/>
        </p:nvSpPr>
        <p:spPr>
          <a:xfrm>
            <a:off x="6581775" y="4371975"/>
            <a:ext cx="5057775" cy="504825"/>
          </a:xfrm>
          <a:prstGeom prst="rect">
            <a:avLst/>
          </a:prstGeom>
        </p:spPr>
        <p:txBody>
          <a:bodyPr wrap="square" lIns="0" tIns="0" rIns="0" bIns="0">
            <a:noAutofit/>
          </a:bodyPr>
          <a:p>
            <a:pPr>
              <a:lnSpc>
                <a:spcPct val="145000"/>
              </a:lnSpc>
            </a:pPr>
            <a:r>
              <a:rPr lang="zh-CN" altLang="en-US" sz="1200">
                <a:solidFill>
                  <a:srgbClr val="4A5568"/>
                </a:solidFill>
                <a:latin typeface="微软雅黑" panose="020B0503020204020204" charset="-122"/>
                <a:ea typeface="微软雅黑" panose="020B0503020204020204" charset="-122"/>
              </a:rPr>
              <a:t>这一数值反映的是该具体装置的设计特征。轨道偏移大小与磁场分布、聚焦结构设计、色散及动量接受度有关，并非所有 </a:t>
            </a:r>
            <a:r>
              <a:rPr lang="en-US" altLang="zh-CN" sz="1200">
                <a:solidFill>
                  <a:srgbClr val="4A5568"/>
                </a:solidFill>
                <a:latin typeface="微软雅黑" panose="020B0503020204020204" charset="-122"/>
                <a:ea typeface="微软雅黑" panose="020B0503020204020204" charset="-122"/>
              </a:rPr>
              <a:t>FFAG </a:t>
            </a:r>
            <a:r>
              <a:rPr lang="zh-CN" altLang="en-US" sz="1200">
                <a:solidFill>
                  <a:srgbClr val="4A5568"/>
                </a:solidFill>
                <a:latin typeface="微软雅黑" panose="020B0503020204020204" charset="-122"/>
                <a:ea typeface="微软雅黑" panose="020B0503020204020204" charset="-122"/>
              </a:rPr>
              <a:t>都具有相同量级的轨道偏移或孔径需求。</a:t>
            </a:r>
            <a:endParaRPr lang="zh-CN" altLang="en-US" sz="1200">
              <a:solidFill>
                <a:srgbClr val="4A5568"/>
              </a:solidFill>
              <a:latin typeface="微软雅黑" panose="020B0503020204020204" charset="-122"/>
              <a:ea typeface="微软雅黑" panose="020B0503020204020204" charset="-122"/>
            </a:endParaRPr>
          </a:p>
        </p:txBody>
      </p:sp>
      <p:sp>
        <p:nvSpPr>
          <p:cNvPr id="179" name="圆角矩形 178"/>
          <p:cNvSpPr/>
          <p:nvPr/>
        </p:nvSpPr>
        <p:spPr>
          <a:xfrm>
            <a:off x="6410325" y="5438775"/>
            <a:ext cx="5448300" cy="1057275"/>
          </a:xfrm>
          <a:prstGeom prst="roundRect">
            <a:avLst>
              <a:gd name="adj" fmla="val 5405"/>
            </a:avLst>
          </a:prstGeom>
          <a:solidFill>
            <a:srgbClr val="FFFFFF"/>
          </a:solidFill>
        </p:spPr>
        <p:txBody>
          <a:bodyPr/>
          <a:p/>
        </p:txBody>
      </p:sp>
      <p:sp>
        <p:nvSpPr>
          <p:cNvPr id="180" name="任意多边形 179"/>
          <p:cNvSpPr/>
          <p:nvPr/>
        </p:nvSpPr>
        <p:spPr>
          <a:xfrm>
            <a:off x="6410325" y="5438775"/>
            <a:ext cx="5448300" cy="1057275"/>
          </a:xfrm>
          <a:custGeom>
            <a:avLst/>
            <a:gdLst/>
            <a:ahLst/>
            <a:cxnLst/>
            <a:pathLst>
              <a:path w="572" h="111">
                <a:moveTo>
                  <a:pt x="6" y="0"/>
                </a:moveTo>
                <a:cubicBezTo>
                  <a:pt x="5" y="0"/>
                  <a:pt x="5" y="0"/>
                  <a:pt x="5" y="1"/>
                </a:cubicBezTo>
                <a:lnTo>
                  <a:pt x="5" y="110"/>
                </a:lnTo>
                <a:cubicBezTo>
                  <a:pt x="5" y="111"/>
                  <a:pt x="5" y="111"/>
                  <a:pt x="6" y="111"/>
                </a:cubicBezTo>
                <a:cubicBezTo>
                  <a:pt x="3" y="111"/>
                  <a:pt x="0" y="108"/>
                  <a:pt x="0" y="105"/>
                </a:cubicBezTo>
                <a:lnTo>
                  <a:pt x="0" y="6"/>
                </a:lnTo>
                <a:cubicBezTo>
                  <a:pt x="0" y="3"/>
                  <a:pt x="3" y="0"/>
                  <a:pt x="6" y="0"/>
                </a:cubicBezTo>
                <a:close/>
              </a:path>
            </a:pathLst>
          </a:custGeom>
          <a:solidFill>
            <a:srgbClr val="1E4FA8"/>
          </a:solidFill>
        </p:spPr>
        <p:txBody>
          <a:bodyPr/>
          <a:p/>
        </p:txBody>
      </p:sp>
      <p:sp>
        <p:nvSpPr>
          <p:cNvPr id="181" name="文本框 180" descr="{&quot;isTemplate&quot;:true,&quot;type&quot;:&quot;text&quot;}"/>
          <p:cNvSpPr txBox="1"/>
          <p:nvPr/>
        </p:nvSpPr>
        <p:spPr>
          <a:xfrm>
            <a:off x="6581775" y="5553075"/>
            <a:ext cx="5057775" cy="828675"/>
          </a:xfrm>
          <a:prstGeom prst="rect">
            <a:avLst/>
          </a:prstGeom>
        </p:spPr>
        <p:txBody>
          <a:bodyPr wrap="square" lIns="0" tIns="0" rIns="0" bIns="0">
            <a:normAutofit/>
          </a:bodyPr>
          <a:p>
            <a:pPr>
              <a:lnSpc>
                <a:spcPct val="150000"/>
              </a:lnSpc>
            </a:pPr>
            <a:r>
              <a:rPr lang="zh-CN" altLang="en-US" sz="1400">
                <a:solidFill>
                  <a:srgbClr val="1A2230"/>
                </a:solidFill>
                <a:latin typeface="微软雅黑" panose="020B0503020204020204" charset="-122"/>
                <a:ea typeface="微软雅黑" panose="020B0503020204020204" charset="-122"/>
              </a:rPr>
              <a:t>较大的轨道偏移会增加磁铁及射频系统的孔径设计压力；部分 </a:t>
            </a:r>
            <a:r>
              <a:rPr lang="en-US" altLang="zh-CN" sz="1400">
                <a:solidFill>
                  <a:srgbClr val="1A2230"/>
                </a:solidFill>
                <a:latin typeface="微软雅黑" panose="020B0503020204020204" charset="-122"/>
                <a:ea typeface="微软雅黑" panose="020B0503020204020204" charset="-122"/>
              </a:rPr>
              <a:t>non-scaling FFAG </a:t>
            </a:r>
            <a:r>
              <a:rPr lang="zh-CN" altLang="en-US" sz="1400">
                <a:solidFill>
                  <a:srgbClr val="1A2230"/>
                </a:solidFill>
                <a:latin typeface="微软雅黑" panose="020B0503020204020204" charset="-122"/>
                <a:ea typeface="微软雅黑" panose="020B0503020204020204" charset="-122"/>
              </a:rPr>
              <a:t>则通过紧凑轨道设计显著减小这一问题。</a:t>
            </a:r>
            <a:endParaRPr lang="zh-CN" altLang="en-US" sz="1400">
              <a:solidFill>
                <a:srgbClr val="1A2230"/>
              </a:solidFill>
              <a:latin typeface="微软雅黑" panose="020B0503020204020204" charset="-122"/>
              <a:ea typeface="微软雅黑" panose="020B0503020204020204" charset="-122"/>
            </a:endParaRPr>
          </a:p>
        </p:txBody>
      </p:sp>
      <p:sp>
        <p:nvSpPr>
          <p:cNvPr id="182" name="文本框 181" descr="{&quot;isTemplate&quot;:true,&quot;type&quot;:&quot;text&quot;}"/>
          <p:cNvSpPr txBox="1"/>
          <p:nvPr/>
        </p:nvSpPr>
        <p:spPr>
          <a:xfrm>
            <a:off x="381000" y="6524625"/>
            <a:ext cx="10629900" cy="161925"/>
          </a:xfrm>
          <a:prstGeom prst="rect">
            <a:avLst/>
          </a:prstGeom>
        </p:spPr>
        <p:txBody>
          <a:bodyPr wrap="none" lIns="0" tIns="0" rIns="0" bIns="0"/>
          <a:p>
            <a:pPr>
              <a:lnSpc>
                <a:spcPct val="100000"/>
              </a:lnSpc>
            </a:pPr>
            <a:endParaRPr lang="en-US" sz="1050">
              <a:solidFill>
                <a:srgbClr val="8B97A8"/>
              </a:solidFill>
              <a:latin typeface="微软雅黑" panose="020B0503020204020204" charset="-122"/>
              <a:ea typeface="微软雅黑" panose="020B0503020204020204" charset="-122"/>
            </a:endParaRPr>
          </a:p>
        </p:txBody>
      </p:sp>
      <p:pic>
        <p:nvPicPr>
          <p:cNvPr id="49" name="图片 48" descr="微信图片_20261016191558_10_51"/>
          <p:cNvPicPr>
            <a:picLocks noChangeAspect="1"/>
          </p:cNvPicPr>
          <p:nvPr/>
        </p:nvPicPr>
        <p:blipFill>
          <a:blip r:embed="rId3"/>
          <a:stretch>
            <a:fillRect/>
          </a:stretch>
        </p:blipFill>
        <p:spPr>
          <a:xfrm>
            <a:off x="10906760" y="219075"/>
            <a:ext cx="1062355" cy="5905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84" name="" descr="&lt;Slide style={{ width: 1280, height: 720, background: '#FFFFFF', fontFamily: &quot;'Microsoft YaHei', 'Source Han Sans SC', sans-serif&quot;, position: 'relative' }}&gt;&#13;&#10;    &lt;Box style={{ position: 'absolute', top: 0, left: 0, width: 1280, height: 8, background: '#1E4FA8' }} /&gt;&#13;&#10;    &lt;Box style={{ position: 'absolute', top: 8, left: 0, width: 1280, height: 700, padding: '24px 40px 16px 40px', display: 'flex', flexDirection: 'column' }}&gt;&#13;&#10;        &lt;Box style={{ height: 80, display: 'flex', flexDirection: 'row', alignItems: 'flex-end', justifyContent: 'space-between', borderBottom: '2px solid #D6DCE5', paddingBottom: 12 }}&gt;&#13;&#10;            &lt;Box style={{ display: 'flex', flexDirection: 'column', gap: 5 }}&gt;&#13;&#10;                &lt;Text style={{ fontSize: 30, color: '#0E3F8C', fontWeight: 'bold' }}&gt;关键区分：Scaling 与 Non-scaling FFAG&lt;/Text&gt;&#13;&#10;                &lt;Text style={{ fontSize: 17, color: '#4A5568' }}&gt;两类 FFAG 最重要的区别是什么？为什么它与束流动力学直接相关？&lt;/Text&gt;&#13;&#10;            &lt;/Box&gt;&#13;&#10;            &lt;Text style={{ fontSize: 15, color: '#8B97A8' }}&gt;04 / 12&lt;/Text&gt;&#13;&#10;        &lt;/Box&gt;&#13;&#10;&#13;&#10;        &lt;Box style={{ flex: 1, paddingTop: 14, display: 'flex', flexDirection: 'row', gap: 26 }}&gt;&#13;&#10;            &lt;Box style={{ width: 672, height: 540, background: '#F7F9FC', border: '1px solid #E5E7EB', borderRadius: 8, padding: '12px 16px', display: 'flex', flexDirection: 'column' }}&gt;&#13;&#10;                &lt;Box style={{ width: 640, height: 352, position: 'relative' }}&gt;&#13;&#10;                    &lt;Text style={{ position: 'absolute', left: 0, top: 2, fontSize: 15, color: '#8B97A8' }}&gt;工作点 ν&lt;/Text&gt;&#13;&#10;                    &lt;Text style={{ position: 'absolute', left: 452, top: 322, fontSize: 15, color: '#8B97A8' }}&gt;能量 / 时间 →&lt;/Text&gt;&#13;&#10;&#13;&#10;                    &lt;Box style={{ position: 'absolute', left: 52, top: 34, width: 1.5, height: 276, background: '#8B97A8' }} /&gt;&#13;&#10;                    &lt;Box style={{ position: 'absolute', left: 52, top: 310, width: 570, height: 1.5, background: '#8B97A8' }} /&gt;&#13;&#10;&#13;&#10;                    &lt;Box style={{ position: 'absolute', left: 52, top: 104, width: 570, height: 1.5, background: '#EFA9A6' }} /&gt;&#13;&#10;                    &lt;Text style={{ position: 'absolute', left: 58, top: 82, fontSize: 14, color: '#D9534F' }}&gt;ν = 4　整数共振线&lt;/Text&gt;&#13;&#10;&#13;&#10;                    &lt;Box style={{ position: 'absolute', left: 52, top: 220, width: 570, height: 1.5, background: '#EFA9A6' }} /&gt;&#13;&#10;                    &lt;Text style={{ position: 'absolute', left: 58, top: 198, fontSize: 14, color: '#D9534F' }}&gt;ν = 3.5　半整数共振线&lt;/Text&gt;&#13;&#10;&#13;&#10;                    &lt;Box style={{ position: 'absolute', left: 52, top: 86, width: 570, height: 3.5, background: '#1E4FA8', borderRadius: 2 }} /&gt;&#13;&#10;&#13;&#10;                    &lt;Box style={{ position: 'absolute', left: 47, top: 82, width: 10, height: 10, borderRadius: 5, background: '#D9534F' }} /&gt;&#13;&#10;                    &lt;Box style={{ position: 'absolute', left: 94, top: 86, width: 10, height: 10, borderRadius: 5, background: '#D9534F' }} /&gt;&#13;&#10;                    &lt;Box style={{ position: 'absolute', left: 141, top: 94, width: 10, height: 10, borderRadius: 5, background: '#D9534F' }} /&gt;&#13;&#10;                    &lt;Box style={{ position: 'absolute', left: 188, top: 103, width: 10, height: 10, borderRadius: 5, background: '#D9534F' }} /&gt;&#13;&#10;                    &lt;Box style={{ position: 'absolute', left: 235, top: 114, width: 10, height: 10, borderRadius: 5, background: '#D9534F' }} /&gt;&#13;&#10;                    &lt;Box style={{ position: 'absolute', left: 282, top: 128, width: 10, height: 10, borderRadius: 5, background: '#D9534F' }} /&gt;&#13;&#10;                    &lt;Box style={{ position: 'absolute', left: 329, top: 144, width: 10, height: 10, borderRadius: 5, background: '#D9534F' }} /&gt;&#13;&#10;                    &lt;Box style={{ position: 'absolute', left: 376, top: 161, width: 10, height: 10, borderRadius: 5, background: '#D9534F' }} /&gt;&#13;&#10;                    &lt;Box style={{ position: 'absolute', left: 423, top: 180, width: 10, height: 10, borderRadius: 5, background: '#D9534F' }} /&gt;&#13;&#10;                    &lt;Box style={{ position: 'absolute', left: 470, top: 200, width: 10, height: 10, borderRadius: 5, background: '#D9534F' }} /&gt;&#13;&#10;                    &lt;Box style={{ position: 'absolute', left: 517, top: 222, width: 10, height: 10, borderRadius: 5, background: '#D9534F' }} /&gt;&#13;&#10;                    &lt;Box style={{ position: 'absolute', left: 564, top: 245, width: 10, height: 10, borderRadius: 5, background: '#D9534F' }} /&gt;&#13;&#10;                    &lt;Box style={{ position: 'absolute', left: 611, top: 268, width: 10, height: 10, borderRadius: 5, background: '#D9534F' }} /&gt;&#13;&#10;&#13;&#10;                    &lt;Text style={{ position: 'absolute', left: 120, top: 52, fontSize: 15, color: '#1E4FA8', fontWeight: 'bold' }}&gt;scaling FFAG&lt;/Text&gt;&#13;&#10;                    &lt;Text style={{ position: 'absolute', left: 430, top: 278, fontSize: 15, color: '#D9534F', fontWeight: 'bold' }}&gt;non-scaling FFAG&lt;/Text&gt;&#13;&#10;                &lt;/Box&gt;&#13;&#10;&#13;&#10;                &lt;Box style={{ display: 'flex', flexDirection: 'row', gap: 10, alignItems: 'center', marginTop: 4 }}&gt;&#13;&#10;                    &lt;Box style={{ width: 14, height: 14, background: '#1E4FA8', borderRadius: 3 }} /&gt;&#13;&#10;                    &lt;Text style={{ fontSize: 16, color: '#1A2230' }}&gt;scaling FFAG：工作点在整个能量范围内近似恒定 —— 设计上主动避开共振&lt;/Text&gt;&#13;&#10;                &lt;/Box&gt;&#13;&#10;                &lt;Box style={{ display: 'flex', flexDirection: 'row', gap: 10, alignItems: 'center', marginTop: 8 }}&gt;&#13;&#10;                    &lt;Box style={{ width: 14, height: 14, background: '#D9534F', borderRadius: 3 }} /&gt;&#13;&#10;                    &lt;Text style={{ fontSize: 16, color: '#1A2230' }}&gt;non-scaling FFAG：工作点随能量显著变化 —— 其轨迹可能跨越共振线&lt;/Text&gt;&#13;&#10;                &lt;/Box&gt;&#13;&#10;                &lt;Box style={{ flex: 1 }} /&gt;&#13;&#10;                &lt;Text style={{ fontSize: 14, color: '#8B97A8' }}&gt;原理示意图：曲线形状为示意，未按任何具体装置的数值绘制；共振线位置亦为示意。&lt;/Text&gt;&#13;&#10;            &lt;/Box&gt;&#13;&#10;&#13;&#10;            &lt;Box style={{ flex: 1, display: 'flex', flexDirection: 'column', gap: 10 }}&gt;&#13;&#10;                &lt;Box style={{ background: '#0E3F8C', borderRadius: 8, padding: '14px 20px', display: 'flex', flexDirection: 'column', gap: 5 }}&gt;&#13;&#10;                    &lt;Text style={{ fontSize: 16, color: '#BFD3EE' }}&gt;区别只有一条&lt;/Text&gt;&#13;&#10;                    &lt;Text style={{ fontSize: 23, color: '#FFFFFF', fontWeight: 'bold', lineHeight: 1.3 }}&gt;工作点（tune）&lt;br /&gt;是否随能量变化&lt;/Text&gt;&#13;&#10;                &lt;/Box&gt;&#13;&#10;&#13;&#10;                &lt;Box style={{ display: 'flex', flexDirection: 'column', gap: 4 }}&gt;&#13;&#10;                    &lt;Text style={{ fontSize: 19, color: '#1A2230', fontWeight: 'bold' }}&gt;① Scaling FFAG&lt;/Text&gt;&#13;&#10;                    &lt;Text style={{ fontSize: 16, color: '#4A5568', lineHeight: 1.45 }}&gt;磁场按 k 律缩放并加螺旋角，工作点近似恒定以避开共振；代价是磁铁大、常需反向弯转、环周长较大。螺旋扇区只是 scaling 型的一种实现形式。&lt;/Text&gt;&#13;&#10;                &lt;/Box&gt;&#13;&#10;                &lt;Box style={{ display: 'flex', flexDirection: 'column', gap: 4 }}&gt;&#13;&#10;                    &lt;Text style={{ fontSize: 19, color: '#1A2230', fontWeight: 'bold' }}&gt;② Non-scaling FFAG&lt;/Text&gt;&#13;&#10;                    &lt;Text style={{ fontSize: 16, color: '#4A5568', lineHeight: 1.45 }}&gt;磁场接近线性、磁铁紧凑、孔径小，但工作点随能量显著变化。&lt;/Text&gt;&#13;&#10;                &lt;/Box&gt;&#13;&#10;                &lt;Box style={{ display: 'flex', flexDirection: 'column', gap: 4 }}&gt;&#13;&#10;                    &lt;Text style={{ fontSize: 19, color: '#1A2230', fontWeight: 'bold' }}&gt;③ 后果（须限定）&lt;/Text&gt;&#13;&#10;                    &lt;Text style={{ fontSize: 16, color: '#4A5568', lineHeight: 1.45 }}&gt;工作点轨迹随能量移动；当该轨迹跨越整数或半整数等 resonance line（共振线）时，共振穿越及其对束流动力学的影响才成为问题 —— 是否跨越、跨越哪些线，取决于具体晶格的工作点轨迹，需逐案分析。&lt;/Text&gt;&#13;&#10;                &lt;/Box&gt;&#13;&#10;&#13;&#10;                &lt;Box style={{ flex: 1 }} /&gt;&#13;&#10;&#13;&#10;                &lt;Box style={{ background: '#E8EFF8', borderLeft: '5px solid #1E4FA8', borderRadius: 6, padding: '12px 18px' }}&gt;&#13;&#10;                    &lt;Text style={{ fontSize: 16, color: '#0E3F8C', fontWeight: 'bold', lineHeight: 1.45 }}&gt;本报告研究对象 = non-scaling FFAG。CSNS-II 的 FFAG 属 scaling 型，是另一类装置，其参数不可套用。&lt;/Text&gt;&#13;&#10;                &lt;/Box&gt;&#13;&#10;            &lt;/Box&gt;&#13;&#10;        &lt;/Box&gt;&#13;&#10;&#13;&#10;        &lt;Box style={{ height: 22, display: 'flex', flexDirection: 'row', justifyContent: 'space-between', alignItems: 'center' }}&gt;&#13;&#10;            &lt;Text style={{ fontSize: 14, color: '#8B97A8' }}&gt;概念依据：S. Machida et al., Nature Physics 8 (2012) 243；S. L. Sheehy, CAS-CERN 讲义, arXiv:1604.05221 §3&lt;/Text&gt;&#13;&#10;            &lt;Text style={{ fontSize: 14, color: '#8B97A8' }}&gt;04 / 12&lt;/Text&gt;&#13;&#10;        &lt;/Box&gt;&#13;&#10;    &lt;/Box&gt;&#13;&#10;&lt;/Slide&gt;&#13;&#10;"/>
        <p:cNvGrpSpPr/>
        <p:nvPr/>
      </p:nvGrpSpPr>
      <p:grpSpPr>
        <a:xfrm>
          <a:off x="0" y="0"/>
          <a:ext cx="0" cy="0"/>
          <a:chOff x="0" y="0"/>
          <a:chExt cx="0" cy="0"/>
        </a:xfrm>
      </p:grpSpPr>
      <p:sp>
        <p:nvSpPr>
          <p:cNvPr id="185" name="矩形 184"/>
          <p:cNvSpPr/>
          <p:nvPr/>
        </p:nvSpPr>
        <p:spPr>
          <a:xfrm>
            <a:off x="164465" y="76200"/>
            <a:ext cx="12192000" cy="6858000"/>
          </a:xfrm>
          <a:prstGeom prst="rect">
            <a:avLst/>
          </a:prstGeom>
          <a:solidFill>
            <a:srgbClr val="FFFFFF"/>
          </a:solidFill>
        </p:spPr>
        <p:txBody>
          <a:bodyPr/>
          <a:p/>
        </p:txBody>
      </p:sp>
      <p:sp>
        <p:nvSpPr>
          <p:cNvPr id="186" name="矩形 185"/>
          <p:cNvSpPr/>
          <p:nvPr/>
        </p:nvSpPr>
        <p:spPr>
          <a:xfrm>
            <a:off x="0" y="0"/>
            <a:ext cx="12192000" cy="76200"/>
          </a:xfrm>
          <a:prstGeom prst="rect">
            <a:avLst/>
          </a:prstGeom>
          <a:solidFill>
            <a:srgbClr val="1E4FA8"/>
          </a:solidFill>
        </p:spPr>
        <p:txBody>
          <a:bodyPr/>
          <a:p/>
        </p:txBody>
      </p:sp>
      <p:sp>
        <p:nvSpPr>
          <p:cNvPr id="187" name="任意多边形 186"/>
          <p:cNvSpPr/>
          <p:nvPr/>
        </p:nvSpPr>
        <p:spPr>
          <a:xfrm>
            <a:off x="381000" y="304800"/>
            <a:ext cx="11430000" cy="762000"/>
          </a:xfrm>
          <a:custGeom>
            <a:avLst/>
            <a:gdLst/>
            <a:ahLst/>
            <a:cxnLst/>
            <a:pathLst>
              <a:path w="1200" h="80">
                <a:moveTo>
                  <a:pt x="0" y="78"/>
                </a:moveTo>
                <a:lnTo>
                  <a:pt x="1200" y="78"/>
                </a:lnTo>
                <a:lnTo>
                  <a:pt x="1200" y="80"/>
                </a:lnTo>
                <a:lnTo>
                  <a:pt x="0" y="80"/>
                </a:lnTo>
                <a:close/>
              </a:path>
            </a:pathLst>
          </a:custGeom>
          <a:solidFill>
            <a:srgbClr val="D6DCE5"/>
          </a:solidFill>
        </p:spPr>
        <p:txBody>
          <a:bodyPr/>
          <a:p/>
        </p:txBody>
      </p:sp>
      <p:sp>
        <p:nvSpPr>
          <p:cNvPr id="188" name="文本框 187" descr="{&quot;isTemplate&quot;:true,&quot;type&quot;:&quot;text&quot;}"/>
          <p:cNvSpPr txBox="1"/>
          <p:nvPr/>
        </p:nvSpPr>
        <p:spPr>
          <a:xfrm>
            <a:off x="381000" y="342900"/>
            <a:ext cx="5476875" cy="342900"/>
          </a:xfrm>
          <a:prstGeom prst="rect">
            <a:avLst/>
          </a:prstGeom>
        </p:spPr>
        <p:txBody>
          <a:bodyPr wrap="none" lIns="0" tIns="0" rIns="0" bIns="0"/>
          <a:p>
            <a:pPr>
              <a:lnSpc>
                <a:spcPct val="100000"/>
              </a:lnSpc>
            </a:pPr>
            <a:r>
              <a:rPr lang="zh-CN" sz="2250" b="1">
                <a:solidFill>
                  <a:srgbClr val="0E3F8C"/>
                </a:solidFill>
                <a:latin typeface="微软雅黑" panose="020B0503020204020204" charset="-122"/>
                <a:ea typeface="微软雅黑" panose="020B0503020204020204" charset="-122"/>
              </a:rPr>
              <a:t>关键区分：</a:t>
            </a:r>
            <a:r>
              <a:rPr lang="en-US" sz="2250" b="1">
                <a:solidFill>
                  <a:srgbClr val="0E3F8C"/>
                </a:solidFill>
                <a:latin typeface="微软雅黑" panose="020B0503020204020204" charset="-122"/>
                <a:ea typeface="微软雅黑" panose="020B0503020204020204" charset="-122"/>
              </a:rPr>
              <a:t>Scaling </a:t>
            </a:r>
            <a:r>
              <a:rPr lang="zh-CN" sz="2250" b="1">
                <a:solidFill>
                  <a:srgbClr val="0E3F8C"/>
                </a:solidFill>
                <a:latin typeface="微软雅黑" panose="020B0503020204020204" charset="-122"/>
                <a:ea typeface="微软雅黑" panose="020B0503020204020204" charset="-122"/>
              </a:rPr>
              <a:t>与</a:t>
            </a:r>
            <a:r>
              <a:rPr lang="en-US" sz="2250" b="1">
                <a:solidFill>
                  <a:srgbClr val="0E3F8C"/>
                </a:solidFill>
                <a:latin typeface="微软雅黑" panose="020B0503020204020204" charset="-122"/>
                <a:ea typeface="微软雅黑" panose="020B0503020204020204" charset="-122"/>
              </a:rPr>
              <a:t> Non-scaling FFAG</a:t>
            </a:r>
            <a:endParaRPr lang="en-US" sz="2250" b="1">
              <a:solidFill>
                <a:srgbClr val="0E3F8C"/>
              </a:solidFill>
              <a:latin typeface="微软雅黑" panose="020B0503020204020204" charset="-122"/>
              <a:ea typeface="微软雅黑" panose="020B0503020204020204" charset="-122"/>
            </a:endParaRPr>
          </a:p>
        </p:txBody>
      </p:sp>
      <p:sp>
        <p:nvSpPr>
          <p:cNvPr id="189" name="文本框 188" descr="{&quot;isTemplate&quot;:true,&quot;type&quot;:&quot;text&quot;}"/>
          <p:cNvSpPr txBox="1"/>
          <p:nvPr/>
        </p:nvSpPr>
        <p:spPr>
          <a:xfrm>
            <a:off x="381000" y="733425"/>
            <a:ext cx="5476875" cy="200025"/>
          </a:xfrm>
          <a:prstGeom prst="rect">
            <a:avLst/>
          </a:prstGeom>
        </p:spPr>
        <p:txBody>
          <a:bodyPr wrap="none" lIns="0" tIns="0" rIns="0" bIns="0"/>
          <a:p>
            <a:pPr>
              <a:lnSpc>
                <a:spcPct val="100000"/>
              </a:lnSpc>
            </a:pPr>
            <a:r>
              <a:rPr lang="zh-CN" sz="1275">
                <a:solidFill>
                  <a:srgbClr val="4A5568"/>
                </a:solidFill>
                <a:latin typeface="微软雅黑" panose="020B0503020204020204" charset="-122"/>
                <a:ea typeface="微软雅黑" panose="020B0503020204020204" charset="-122"/>
              </a:rPr>
              <a:t>两类</a:t>
            </a:r>
            <a:r>
              <a:rPr lang="en-US" sz="1275">
                <a:solidFill>
                  <a:srgbClr val="4A5568"/>
                </a:solidFill>
                <a:latin typeface="微软雅黑" panose="020B0503020204020204" charset="-122"/>
                <a:ea typeface="微软雅黑" panose="020B0503020204020204" charset="-122"/>
              </a:rPr>
              <a:t> FFAG </a:t>
            </a:r>
            <a:r>
              <a:rPr lang="zh-CN" sz="1275">
                <a:solidFill>
                  <a:srgbClr val="4A5568"/>
                </a:solidFill>
                <a:latin typeface="微软雅黑" panose="020B0503020204020204" charset="-122"/>
                <a:ea typeface="微软雅黑" panose="020B0503020204020204" charset="-122"/>
              </a:rPr>
              <a:t>最重要的区别是什么？为什么它与束流动力学直接相关？</a:t>
            </a:r>
            <a:endParaRPr lang="zh-CN" sz="1275">
              <a:solidFill>
                <a:srgbClr val="4A5568"/>
              </a:solidFill>
              <a:latin typeface="微软雅黑" panose="020B0503020204020204" charset="-122"/>
              <a:ea typeface="微软雅黑" panose="020B0503020204020204" charset="-122"/>
            </a:endParaRPr>
          </a:p>
        </p:txBody>
      </p:sp>
      <p:sp>
        <p:nvSpPr>
          <p:cNvPr id="191" name="圆角矩形 190"/>
          <p:cNvSpPr/>
          <p:nvPr/>
        </p:nvSpPr>
        <p:spPr>
          <a:xfrm>
            <a:off x="381000" y="1200150"/>
            <a:ext cx="6400800" cy="5143500"/>
          </a:xfrm>
          <a:prstGeom prst="roundRect">
            <a:avLst>
              <a:gd name="adj" fmla="val 1481"/>
            </a:avLst>
          </a:prstGeom>
          <a:solidFill>
            <a:srgbClr val="F7F9FC"/>
          </a:solidFill>
          <a:ln w="12700">
            <a:solidFill>
              <a:srgbClr val="E5E7EB"/>
            </a:solidFill>
            <a:prstDash val="solid"/>
          </a:ln>
        </p:spPr>
        <p:txBody>
          <a:bodyPr/>
          <a:p/>
        </p:txBody>
      </p:sp>
      <p:sp>
        <p:nvSpPr>
          <p:cNvPr id="192" name="圆角矩形 191"/>
          <p:cNvSpPr/>
          <p:nvPr/>
        </p:nvSpPr>
        <p:spPr>
          <a:xfrm>
            <a:off x="533400" y="4733925"/>
            <a:ext cx="133350" cy="133350"/>
          </a:xfrm>
          <a:prstGeom prst="roundRect">
            <a:avLst>
              <a:gd name="adj" fmla="val 21429"/>
            </a:avLst>
          </a:prstGeom>
          <a:solidFill>
            <a:srgbClr val="1E4FA8"/>
          </a:solidFill>
        </p:spPr>
        <p:txBody>
          <a:bodyPr/>
          <a:p/>
        </p:txBody>
      </p:sp>
      <p:sp>
        <p:nvSpPr>
          <p:cNvPr id="193" name="文本框 192" descr="{&quot;isTemplate&quot;:true,&quot;type&quot;:&quot;text&quot;}"/>
          <p:cNvSpPr txBox="1"/>
          <p:nvPr/>
        </p:nvSpPr>
        <p:spPr>
          <a:xfrm>
            <a:off x="762000" y="4705350"/>
            <a:ext cx="5906135" cy="473710"/>
          </a:xfrm>
          <a:prstGeom prst="rect">
            <a:avLst/>
          </a:prstGeom>
        </p:spPr>
        <p:txBody>
          <a:bodyPr wrap="square" lIns="0" tIns="0" rIns="0" bIns="0"/>
          <a:p>
            <a:pPr algn="l">
              <a:lnSpc>
                <a:spcPct val="100000"/>
              </a:lnSpc>
            </a:pPr>
            <a:r>
              <a:rPr lang="en-US" sz="1200">
                <a:solidFill>
                  <a:srgbClr val="1A2230"/>
                </a:solidFill>
                <a:latin typeface="微软雅黑" panose="020B0503020204020204" charset="-122"/>
                <a:ea typeface="微软雅黑" panose="020B0503020204020204" charset="-122"/>
              </a:rPr>
              <a:t>scaling FFAG</a:t>
            </a:r>
            <a:r>
              <a:rPr lang="zh-CN" sz="1200">
                <a:solidFill>
                  <a:srgbClr val="1A2230"/>
                </a:solidFill>
                <a:latin typeface="微软雅黑" panose="020B0503020204020204" charset="-122"/>
                <a:ea typeface="微软雅黑" panose="020B0503020204020204" charset="-122"/>
              </a:rPr>
              <a:t>：</a:t>
            </a:r>
            <a:r>
              <a:rPr lang="zh-CN" altLang="en-US" sz="1200">
                <a:solidFill>
                  <a:srgbClr val="1A2230"/>
                </a:solidFill>
                <a:latin typeface="微软雅黑" panose="020B0503020204020204" charset="-122"/>
                <a:ea typeface="微软雅黑" panose="020B0503020204020204" charset="-122"/>
              </a:rPr>
              <a:t>工作点在设计能量范围内近似恒定，可通过合适的工作点设计降低因能量变化引起的共振穿越风险。</a:t>
            </a:r>
            <a:endParaRPr lang="zh-CN" altLang="en-US" sz="1200">
              <a:solidFill>
                <a:srgbClr val="1A2230"/>
              </a:solidFill>
              <a:latin typeface="微软雅黑" panose="020B0503020204020204" charset="-122"/>
              <a:ea typeface="微软雅黑" panose="020B0503020204020204" charset="-122"/>
            </a:endParaRPr>
          </a:p>
        </p:txBody>
      </p:sp>
      <p:sp>
        <p:nvSpPr>
          <p:cNvPr id="194" name="圆角矩形 193"/>
          <p:cNvSpPr/>
          <p:nvPr/>
        </p:nvSpPr>
        <p:spPr>
          <a:xfrm>
            <a:off x="533400" y="5178425"/>
            <a:ext cx="133350" cy="133350"/>
          </a:xfrm>
          <a:prstGeom prst="roundRect">
            <a:avLst>
              <a:gd name="adj" fmla="val 21429"/>
            </a:avLst>
          </a:prstGeom>
          <a:solidFill>
            <a:srgbClr val="D9534F"/>
          </a:solidFill>
        </p:spPr>
        <p:txBody>
          <a:bodyPr/>
          <a:p/>
        </p:txBody>
      </p:sp>
      <p:sp>
        <p:nvSpPr>
          <p:cNvPr id="195" name="文本框 194" descr="{&quot;isTemplate&quot;:true,&quot;type&quot;:&quot;text&quot;}"/>
          <p:cNvSpPr txBox="1"/>
          <p:nvPr/>
        </p:nvSpPr>
        <p:spPr>
          <a:xfrm>
            <a:off x="762000" y="5133975"/>
            <a:ext cx="4895850" cy="190500"/>
          </a:xfrm>
          <a:prstGeom prst="rect">
            <a:avLst/>
          </a:prstGeom>
        </p:spPr>
        <p:txBody>
          <a:bodyPr wrap="none" lIns="0" tIns="0" rIns="0" bIns="0"/>
          <a:p>
            <a:pPr>
              <a:lnSpc>
                <a:spcPct val="100000"/>
              </a:lnSpc>
            </a:pPr>
            <a:r>
              <a:rPr lang="en-US" sz="1200">
                <a:solidFill>
                  <a:srgbClr val="1A2230"/>
                </a:solidFill>
                <a:latin typeface="微软雅黑" panose="020B0503020204020204" charset="-122"/>
                <a:ea typeface="微软雅黑" panose="020B0503020204020204" charset="-122"/>
              </a:rPr>
              <a:t>non-scaling FFAG</a:t>
            </a:r>
            <a:r>
              <a:rPr lang="zh-CN" sz="1200">
                <a:solidFill>
                  <a:srgbClr val="1A2230"/>
                </a:solidFill>
                <a:latin typeface="微软雅黑" panose="020B0503020204020204" charset="-122"/>
                <a:ea typeface="微软雅黑" panose="020B0503020204020204" charset="-122"/>
              </a:rPr>
              <a:t>：工作点随能量显著变化</a:t>
            </a:r>
            <a:r>
              <a:rPr lang="en-US" sz="1200">
                <a:solidFill>
                  <a:srgbClr val="1A2230"/>
                </a:solidFill>
                <a:latin typeface="微软雅黑" panose="020B0503020204020204" charset="-122"/>
                <a:ea typeface="微软雅黑" panose="020B0503020204020204" charset="-122"/>
              </a:rPr>
              <a:t> —— </a:t>
            </a:r>
            <a:r>
              <a:rPr lang="zh-CN" sz="1200">
                <a:solidFill>
                  <a:srgbClr val="1A2230"/>
                </a:solidFill>
                <a:latin typeface="微软雅黑" panose="020B0503020204020204" charset="-122"/>
                <a:ea typeface="微软雅黑" panose="020B0503020204020204" charset="-122"/>
              </a:rPr>
              <a:t>其轨迹可能跨越共振线</a:t>
            </a:r>
            <a:endParaRPr lang="zh-CN" sz="1200">
              <a:solidFill>
                <a:srgbClr val="1A2230"/>
              </a:solidFill>
              <a:latin typeface="微软雅黑" panose="020B0503020204020204" charset="-122"/>
              <a:ea typeface="微软雅黑" panose="020B0503020204020204" charset="-122"/>
            </a:endParaRPr>
          </a:p>
        </p:txBody>
      </p:sp>
      <p:sp>
        <p:nvSpPr>
          <p:cNvPr id="196" name="文本框 195" descr="{&quot;isTemplate&quot;:true,&quot;type&quot;:&quot;text&quot;}"/>
          <p:cNvSpPr txBox="1"/>
          <p:nvPr/>
        </p:nvSpPr>
        <p:spPr>
          <a:xfrm>
            <a:off x="533400" y="6067425"/>
            <a:ext cx="6096000" cy="161925"/>
          </a:xfrm>
          <a:prstGeom prst="rect">
            <a:avLst/>
          </a:prstGeom>
        </p:spPr>
        <p:txBody>
          <a:bodyPr wrap="none" lIns="0" tIns="0" rIns="0" bIns="0"/>
          <a:p>
            <a:pPr>
              <a:lnSpc>
                <a:spcPct val="100000"/>
              </a:lnSpc>
            </a:pPr>
            <a:r>
              <a:rPr lang="zh-CN" sz="1050">
                <a:solidFill>
                  <a:srgbClr val="8B97A8"/>
                </a:solidFill>
                <a:latin typeface="微软雅黑" panose="020B0503020204020204" charset="-122"/>
                <a:ea typeface="微软雅黑" panose="020B0503020204020204" charset="-122"/>
              </a:rPr>
              <a:t>原理示意图：曲线形状为示意，未按任何具体装置的数值绘制；共振线位置亦为示意。</a:t>
            </a:r>
            <a:endParaRPr lang="zh-CN" sz="1050">
              <a:solidFill>
                <a:srgbClr val="8B97A8"/>
              </a:solidFill>
              <a:latin typeface="微软雅黑" panose="020B0503020204020204" charset="-122"/>
              <a:ea typeface="微软雅黑" panose="020B0503020204020204" charset="-122"/>
            </a:endParaRPr>
          </a:p>
        </p:txBody>
      </p:sp>
      <p:sp>
        <p:nvSpPr>
          <p:cNvPr id="197" name="圆角矩形 196"/>
          <p:cNvSpPr/>
          <p:nvPr/>
        </p:nvSpPr>
        <p:spPr>
          <a:xfrm>
            <a:off x="7029450" y="1200150"/>
            <a:ext cx="4781550" cy="1190625"/>
          </a:xfrm>
          <a:prstGeom prst="roundRect">
            <a:avLst>
              <a:gd name="adj" fmla="val 6400"/>
            </a:avLst>
          </a:prstGeom>
          <a:solidFill>
            <a:srgbClr val="0E3F8C"/>
          </a:solidFill>
        </p:spPr>
        <p:txBody>
          <a:bodyPr/>
          <a:p/>
        </p:txBody>
      </p:sp>
      <p:sp>
        <p:nvSpPr>
          <p:cNvPr id="198" name="文本框 197" descr="{&quot;isTemplate&quot;:true,&quot;type&quot;:&quot;text&quot;}"/>
          <p:cNvSpPr txBox="1"/>
          <p:nvPr/>
        </p:nvSpPr>
        <p:spPr>
          <a:xfrm>
            <a:off x="7219950" y="1333500"/>
            <a:ext cx="4400550" cy="190500"/>
          </a:xfrm>
          <a:prstGeom prst="rect">
            <a:avLst/>
          </a:prstGeom>
        </p:spPr>
        <p:txBody>
          <a:bodyPr wrap="none" lIns="0" tIns="0" rIns="0" bIns="0"/>
          <a:p>
            <a:pPr>
              <a:lnSpc>
                <a:spcPct val="100000"/>
              </a:lnSpc>
            </a:pPr>
            <a:r>
              <a:rPr lang="zh-CN" sz="1200">
                <a:solidFill>
                  <a:srgbClr val="BFD3EE"/>
                </a:solidFill>
                <a:latin typeface="微软雅黑" panose="020B0503020204020204" charset="-122"/>
                <a:ea typeface="微软雅黑" panose="020B0503020204020204" charset="-122"/>
              </a:rPr>
              <a:t>核心区别</a:t>
            </a:r>
            <a:endParaRPr lang="zh-CN" sz="1200">
              <a:solidFill>
                <a:srgbClr val="BFD3EE"/>
              </a:solidFill>
              <a:latin typeface="微软雅黑" panose="020B0503020204020204" charset="-122"/>
              <a:ea typeface="微软雅黑" panose="020B0503020204020204" charset="-122"/>
            </a:endParaRPr>
          </a:p>
        </p:txBody>
      </p:sp>
      <p:sp>
        <p:nvSpPr>
          <p:cNvPr id="199" name="文本框 198" descr="{&quot;isTemplate&quot;:true,&quot;type&quot;:&quot;text&quot;}"/>
          <p:cNvSpPr txBox="1"/>
          <p:nvPr/>
        </p:nvSpPr>
        <p:spPr>
          <a:xfrm>
            <a:off x="7219950" y="1571625"/>
            <a:ext cx="4400550" cy="685800"/>
          </a:xfrm>
          <a:prstGeom prst="rect">
            <a:avLst/>
          </a:prstGeom>
        </p:spPr>
        <p:txBody>
          <a:bodyPr wrap="none" lIns="0" tIns="0" rIns="0" bIns="0"/>
          <a:p>
            <a:pPr>
              <a:lnSpc>
                <a:spcPct val="130000"/>
              </a:lnSpc>
            </a:pPr>
            <a:r>
              <a:rPr lang="zh-CN" sz="1725" b="1">
                <a:solidFill>
                  <a:srgbClr val="FFFFFF"/>
                </a:solidFill>
                <a:latin typeface="微软雅黑" panose="020B0503020204020204" charset="-122"/>
                <a:ea typeface="微软雅黑" panose="020B0503020204020204" charset="-122"/>
              </a:rPr>
              <a:t>工作点（</a:t>
            </a:r>
            <a:r>
              <a:rPr lang="en-US" sz="1725" b="1">
                <a:solidFill>
                  <a:srgbClr val="FFFFFF"/>
                </a:solidFill>
                <a:latin typeface="微软雅黑" panose="020B0503020204020204" charset="-122"/>
                <a:ea typeface="微软雅黑" panose="020B0503020204020204" charset="-122"/>
              </a:rPr>
              <a:t>tune</a:t>
            </a:r>
            <a:r>
              <a:rPr lang="zh-CN" sz="1725" b="1">
                <a:solidFill>
                  <a:srgbClr val="FFFFFF"/>
                </a:solidFill>
                <a:latin typeface="微软雅黑" panose="020B0503020204020204" charset="-122"/>
                <a:ea typeface="微软雅黑" panose="020B0503020204020204" charset="-122"/>
              </a:rPr>
              <a:t>）</a:t>
            </a:r>
            <a:endParaRPr lang="zh-CN" sz="1725" b="1">
              <a:solidFill>
                <a:srgbClr val="FFFFFF"/>
              </a:solidFill>
              <a:latin typeface="微软雅黑" panose="020B0503020204020204" charset="-122"/>
              <a:ea typeface="微软雅黑" panose="020B0503020204020204" charset="-122"/>
            </a:endParaRPr>
          </a:p>
          <a:p>
            <a:pPr>
              <a:lnSpc>
                <a:spcPct val="130000"/>
              </a:lnSpc>
            </a:pPr>
            <a:r>
              <a:rPr lang="zh-CN" sz="1725" b="1">
                <a:solidFill>
                  <a:srgbClr val="FFFFFF"/>
                </a:solidFill>
                <a:latin typeface="微软雅黑" panose="020B0503020204020204" charset="-122"/>
                <a:ea typeface="微软雅黑" panose="020B0503020204020204" charset="-122"/>
              </a:rPr>
              <a:t>是否随能量变化</a:t>
            </a:r>
            <a:endParaRPr lang="zh-CN" sz="1725" b="1">
              <a:solidFill>
                <a:srgbClr val="FFFFFF"/>
              </a:solidFill>
              <a:latin typeface="微软雅黑" panose="020B0503020204020204" charset="-122"/>
              <a:ea typeface="微软雅黑" panose="020B0503020204020204" charset="-122"/>
            </a:endParaRPr>
          </a:p>
        </p:txBody>
      </p:sp>
      <p:sp>
        <p:nvSpPr>
          <p:cNvPr id="200" name="文本框 199" descr="{&quot;isTemplate&quot;:true,&quot;type&quot;:&quot;text&quot;}"/>
          <p:cNvSpPr txBox="1"/>
          <p:nvPr/>
        </p:nvSpPr>
        <p:spPr>
          <a:xfrm>
            <a:off x="7029450" y="2486025"/>
            <a:ext cx="4781550" cy="219075"/>
          </a:xfrm>
          <a:prstGeom prst="rect">
            <a:avLst/>
          </a:prstGeom>
        </p:spPr>
        <p:txBody>
          <a:bodyPr wrap="none" lIns="0" tIns="0" rIns="0" bIns="0"/>
          <a:p>
            <a:pPr>
              <a:lnSpc>
                <a:spcPct val="100000"/>
              </a:lnSpc>
            </a:pPr>
            <a:r>
              <a:rPr lang="en-US" sz="1425" b="1">
                <a:solidFill>
                  <a:srgbClr val="1A2230"/>
                </a:solidFill>
                <a:latin typeface="微软雅黑" panose="020B0503020204020204" charset="-122"/>
                <a:ea typeface="微软雅黑" panose="020B0503020204020204" charset="-122"/>
              </a:rPr>
              <a:t>① Scaling FFAG</a:t>
            </a:r>
            <a:endParaRPr lang="en-US" sz="1425" b="1">
              <a:solidFill>
                <a:srgbClr val="1A2230"/>
              </a:solidFill>
              <a:latin typeface="微软雅黑" panose="020B0503020204020204" charset="-122"/>
              <a:ea typeface="微软雅黑" panose="020B0503020204020204" charset="-122"/>
            </a:endParaRPr>
          </a:p>
        </p:txBody>
      </p:sp>
      <p:sp>
        <p:nvSpPr>
          <p:cNvPr id="201" name="文本框 200" descr="{&quot;isTemplate&quot;:true,&quot;type&quot;:&quot;text&quot;}"/>
          <p:cNvSpPr txBox="1"/>
          <p:nvPr/>
        </p:nvSpPr>
        <p:spPr>
          <a:xfrm>
            <a:off x="7029450" y="2743200"/>
            <a:ext cx="4781550" cy="800100"/>
          </a:xfrm>
          <a:prstGeom prst="rect">
            <a:avLst/>
          </a:prstGeom>
        </p:spPr>
        <p:txBody>
          <a:bodyPr wrap="square" lIns="0" tIns="0" rIns="0" bIns="0">
            <a:normAutofit/>
          </a:bodyPr>
          <a:p>
            <a:pPr>
              <a:lnSpc>
                <a:spcPct val="145000"/>
              </a:lnSpc>
            </a:pPr>
            <a:r>
              <a:rPr lang="zh-CN" altLang="en-US" sz="1200">
                <a:solidFill>
                  <a:srgbClr val="4A5568"/>
                </a:solidFill>
                <a:latin typeface="微软雅黑" panose="020B0503020204020204" charset="-122"/>
                <a:ea typeface="微软雅黑" panose="020B0503020204020204" charset="-122"/>
              </a:rPr>
              <a:t>通过满足缩放条件的磁场分布与磁铁几何设计，使不同能量下的轨道具有缩放关系，理想情况下工作点近似恒定。可采用径向扇区或螺旋扇区等结构。</a:t>
            </a:r>
            <a:endParaRPr lang="zh-CN" altLang="en-US" sz="1200">
              <a:solidFill>
                <a:srgbClr val="4A5568"/>
              </a:solidFill>
              <a:latin typeface="微软雅黑" panose="020B0503020204020204" charset="-122"/>
              <a:ea typeface="微软雅黑" panose="020B0503020204020204" charset="-122"/>
            </a:endParaRPr>
          </a:p>
        </p:txBody>
      </p:sp>
      <p:sp>
        <p:nvSpPr>
          <p:cNvPr id="202" name="文本框 201" descr="{&quot;isTemplate&quot;:true,&quot;type&quot;:&quot;text&quot;}"/>
          <p:cNvSpPr txBox="1"/>
          <p:nvPr/>
        </p:nvSpPr>
        <p:spPr>
          <a:xfrm>
            <a:off x="7030085" y="3648075"/>
            <a:ext cx="4781550" cy="219075"/>
          </a:xfrm>
          <a:prstGeom prst="rect">
            <a:avLst/>
          </a:prstGeom>
        </p:spPr>
        <p:txBody>
          <a:bodyPr wrap="none" lIns="0" tIns="0" rIns="0" bIns="0"/>
          <a:p>
            <a:pPr>
              <a:lnSpc>
                <a:spcPct val="100000"/>
              </a:lnSpc>
            </a:pPr>
            <a:r>
              <a:rPr lang="en-US" sz="1425" b="1">
                <a:solidFill>
                  <a:srgbClr val="1A2230"/>
                </a:solidFill>
                <a:latin typeface="微软雅黑" panose="020B0503020204020204" charset="-122"/>
                <a:ea typeface="微软雅黑" panose="020B0503020204020204" charset="-122"/>
              </a:rPr>
              <a:t>② Non-scaling FFAG</a:t>
            </a:r>
            <a:endParaRPr lang="en-US" sz="1425" b="1">
              <a:solidFill>
                <a:srgbClr val="1A2230"/>
              </a:solidFill>
              <a:latin typeface="微软雅黑" panose="020B0503020204020204" charset="-122"/>
              <a:ea typeface="微软雅黑" panose="020B0503020204020204" charset="-122"/>
            </a:endParaRPr>
          </a:p>
        </p:txBody>
      </p:sp>
      <p:sp>
        <p:nvSpPr>
          <p:cNvPr id="205" name="文本框 204" descr="{&quot;isTemplate&quot;:true,&quot;type&quot;:&quot;text&quot;}"/>
          <p:cNvSpPr txBox="1"/>
          <p:nvPr/>
        </p:nvSpPr>
        <p:spPr>
          <a:xfrm>
            <a:off x="6967855" y="5361305"/>
            <a:ext cx="4781550" cy="800100"/>
          </a:xfrm>
          <a:prstGeom prst="rect">
            <a:avLst/>
          </a:prstGeom>
        </p:spPr>
        <p:txBody>
          <a:bodyPr wrap="square" lIns="0" tIns="0" rIns="0" bIns="0">
            <a:normAutofit lnSpcReduction="10000"/>
          </a:bodyPr>
          <a:p>
            <a:pPr>
              <a:lnSpc>
                <a:spcPct val="145000"/>
              </a:lnSpc>
            </a:pPr>
            <a:r>
              <a:rPr lang="zh-CN" sz="1200">
                <a:solidFill>
                  <a:srgbClr val="4A5568"/>
                </a:solidFill>
                <a:latin typeface="微软雅黑" panose="020B0503020204020204" charset="-122"/>
                <a:ea typeface="微软雅黑" panose="020B0503020204020204" charset="-122"/>
              </a:rPr>
              <a:t>工作点轨迹随能量移动；当该轨迹跨越整数或半整数等</a:t>
            </a:r>
            <a:r>
              <a:rPr lang="en-US" sz="1200">
                <a:solidFill>
                  <a:srgbClr val="4A5568"/>
                </a:solidFill>
                <a:latin typeface="微软雅黑" panose="020B0503020204020204" charset="-122"/>
                <a:ea typeface="微软雅黑" panose="020B0503020204020204" charset="-122"/>
              </a:rPr>
              <a:t> resonance line</a:t>
            </a:r>
            <a:r>
              <a:rPr lang="zh-CN" sz="1200">
                <a:solidFill>
                  <a:srgbClr val="4A5568"/>
                </a:solidFill>
                <a:latin typeface="微软雅黑" panose="020B0503020204020204" charset="-122"/>
                <a:ea typeface="微软雅黑" panose="020B0503020204020204" charset="-122"/>
              </a:rPr>
              <a:t>（共振线）时，共振穿越及其对束流动力学的影响才成为问题</a:t>
            </a:r>
            <a:r>
              <a:rPr lang="en-US" sz="1200">
                <a:solidFill>
                  <a:srgbClr val="4A5568"/>
                </a:solidFill>
                <a:latin typeface="微软雅黑" panose="020B0503020204020204" charset="-122"/>
                <a:ea typeface="微软雅黑" panose="020B0503020204020204" charset="-122"/>
              </a:rPr>
              <a:t> —— </a:t>
            </a:r>
            <a:r>
              <a:rPr lang="zh-CN" sz="1200">
                <a:solidFill>
                  <a:srgbClr val="4A5568"/>
                </a:solidFill>
                <a:latin typeface="微软雅黑" panose="020B0503020204020204" charset="-122"/>
                <a:ea typeface="微软雅黑" panose="020B0503020204020204" charset="-122"/>
              </a:rPr>
              <a:t>是否跨越、跨越哪些线，取决于具体聚焦结构的工作点轨迹，需逐案分析。</a:t>
            </a:r>
            <a:endParaRPr lang="zh-CN" sz="1200">
              <a:solidFill>
                <a:srgbClr val="4A5568"/>
              </a:solidFill>
              <a:latin typeface="微软雅黑" panose="020B0503020204020204" charset="-122"/>
              <a:ea typeface="微软雅黑" panose="020B0503020204020204" charset="-122"/>
            </a:endParaRPr>
          </a:p>
        </p:txBody>
      </p:sp>
      <p:sp>
        <p:nvSpPr>
          <p:cNvPr id="211" name="文本框 210" descr="{&quot;isTemplate&quot;:true,&quot;type&quot;:&quot;text&quot;}"/>
          <p:cNvSpPr txBox="1"/>
          <p:nvPr/>
        </p:nvSpPr>
        <p:spPr>
          <a:xfrm>
            <a:off x="533400" y="1333500"/>
            <a:ext cx="561975" cy="171450"/>
          </a:xfrm>
          <a:prstGeom prst="rect">
            <a:avLst/>
          </a:prstGeom>
        </p:spPr>
        <p:txBody>
          <a:bodyPr wrap="none" lIns="0" tIns="0" rIns="0" bIns="0"/>
          <a:p>
            <a:pPr>
              <a:lnSpc>
                <a:spcPct val="100000"/>
              </a:lnSpc>
            </a:pPr>
            <a:r>
              <a:rPr lang="zh-CN" sz="1125">
                <a:solidFill>
                  <a:srgbClr val="8B97A8"/>
                </a:solidFill>
                <a:latin typeface="微软雅黑" panose="020B0503020204020204" charset="-122"/>
                <a:ea typeface="微软雅黑" panose="020B0503020204020204" charset="-122"/>
              </a:rPr>
              <a:t>工作点</a:t>
            </a:r>
            <a:r>
              <a:rPr lang="en-US" sz="1125">
                <a:solidFill>
                  <a:srgbClr val="8B97A8"/>
                </a:solidFill>
                <a:latin typeface="微软雅黑" panose="020B0503020204020204" charset="-122"/>
                <a:ea typeface="微软雅黑" panose="020B0503020204020204" charset="-122"/>
              </a:rPr>
              <a:t> ν</a:t>
            </a:r>
            <a:endParaRPr lang="en-US" sz="1125">
              <a:solidFill>
                <a:srgbClr val="8B97A8"/>
              </a:solidFill>
              <a:latin typeface="微软雅黑" panose="020B0503020204020204" charset="-122"/>
              <a:ea typeface="微软雅黑" panose="020B0503020204020204" charset="-122"/>
            </a:endParaRPr>
          </a:p>
        </p:txBody>
      </p:sp>
      <p:sp>
        <p:nvSpPr>
          <p:cNvPr id="212" name="文本框 211" descr="{&quot;isTemplate&quot;:true,&quot;type&quot;:&quot;text&quot;}"/>
          <p:cNvSpPr txBox="1"/>
          <p:nvPr/>
        </p:nvSpPr>
        <p:spPr>
          <a:xfrm>
            <a:off x="4838700" y="4381500"/>
            <a:ext cx="904875" cy="171450"/>
          </a:xfrm>
          <a:prstGeom prst="rect">
            <a:avLst/>
          </a:prstGeom>
        </p:spPr>
        <p:txBody>
          <a:bodyPr wrap="none" lIns="0" tIns="0" rIns="0" bIns="0"/>
          <a:p>
            <a:pPr>
              <a:lnSpc>
                <a:spcPct val="100000"/>
              </a:lnSpc>
            </a:pPr>
            <a:r>
              <a:rPr lang="zh-CN" sz="1125">
                <a:solidFill>
                  <a:srgbClr val="8B97A8"/>
                </a:solidFill>
                <a:latin typeface="微软雅黑" panose="020B0503020204020204" charset="-122"/>
                <a:ea typeface="微软雅黑" panose="020B0503020204020204" charset="-122"/>
              </a:rPr>
              <a:t>能量</a:t>
            </a:r>
            <a:r>
              <a:rPr lang="en-US" sz="1125">
                <a:solidFill>
                  <a:srgbClr val="8B97A8"/>
                </a:solidFill>
                <a:latin typeface="微软雅黑" panose="020B0503020204020204" charset="-122"/>
                <a:ea typeface="微软雅黑" panose="020B0503020204020204" charset="-122"/>
              </a:rPr>
              <a:t> / </a:t>
            </a:r>
            <a:r>
              <a:rPr lang="zh-CN" sz="1125">
                <a:solidFill>
                  <a:srgbClr val="8B97A8"/>
                </a:solidFill>
                <a:latin typeface="微软雅黑" panose="020B0503020204020204" charset="-122"/>
                <a:ea typeface="微软雅黑" panose="020B0503020204020204" charset="-122"/>
              </a:rPr>
              <a:t>时间</a:t>
            </a:r>
            <a:r>
              <a:rPr lang="en-US" sz="1125">
                <a:solidFill>
                  <a:srgbClr val="8B97A8"/>
                </a:solidFill>
                <a:latin typeface="微软雅黑" panose="020B0503020204020204" charset="-122"/>
                <a:ea typeface="微软雅黑" panose="020B0503020204020204" charset="-122"/>
              </a:rPr>
              <a:t> →</a:t>
            </a:r>
            <a:endParaRPr lang="en-US" sz="1125">
              <a:solidFill>
                <a:srgbClr val="8B97A8"/>
              </a:solidFill>
              <a:latin typeface="微软雅黑" panose="020B0503020204020204" charset="-122"/>
              <a:ea typeface="微软雅黑" panose="020B0503020204020204" charset="-122"/>
            </a:endParaRPr>
          </a:p>
        </p:txBody>
      </p:sp>
      <p:sp>
        <p:nvSpPr>
          <p:cNvPr id="213" name="矩形 212"/>
          <p:cNvSpPr/>
          <p:nvPr/>
        </p:nvSpPr>
        <p:spPr>
          <a:xfrm>
            <a:off x="1028700" y="1638300"/>
            <a:ext cx="19050" cy="2628900"/>
          </a:xfrm>
          <a:prstGeom prst="rect">
            <a:avLst/>
          </a:prstGeom>
          <a:solidFill>
            <a:srgbClr val="8B97A8"/>
          </a:solidFill>
        </p:spPr>
        <p:txBody>
          <a:bodyPr/>
          <a:p/>
        </p:txBody>
      </p:sp>
      <p:sp>
        <p:nvSpPr>
          <p:cNvPr id="214" name="矩形 213"/>
          <p:cNvSpPr/>
          <p:nvPr/>
        </p:nvSpPr>
        <p:spPr>
          <a:xfrm>
            <a:off x="1028700" y="4267200"/>
            <a:ext cx="5429250" cy="19050"/>
          </a:xfrm>
          <a:prstGeom prst="rect">
            <a:avLst/>
          </a:prstGeom>
          <a:solidFill>
            <a:srgbClr val="8B97A8"/>
          </a:solidFill>
        </p:spPr>
        <p:txBody>
          <a:bodyPr/>
          <a:p/>
        </p:txBody>
      </p:sp>
      <p:sp>
        <p:nvSpPr>
          <p:cNvPr id="215" name="矩形 214"/>
          <p:cNvSpPr/>
          <p:nvPr/>
        </p:nvSpPr>
        <p:spPr>
          <a:xfrm>
            <a:off x="1028700" y="2305050"/>
            <a:ext cx="5429250" cy="19050"/>
          </a:xfrm>
          <a:prstGeom prst="rect">
            <a:avLst/>
          </a:prstGeom>
          <a:solidFill>
            <a:srgbClr val="EFA9A6"/>
          </a:solidFill>
        </p:spPr>
        <p:txBody>
          <a:bodyPr/>
          <a:p/>
        </p:txBody>
      </p:sp>
      <p:sp>
        <p:nvSpPr>
          <p:cNvPr id="216" name="文本框 215" descr="{&quot;isTemplate&quot;:true,&quot;type&quot;:&quot;text&quot;}"/>
          <p:cNvSpPr txBox="1"/>
          <p:nvPr/>
        </p:nvSpPr>
        <p:spPr>
          <a:xfrm>
            <a:off x="1076325" y="2371725"/>
            <a:ext cx="1133475" cy="161925"/>
          </a:xfrm>
          <a:prstGeom prst="rect">
            <a:avLst/>
          </a:prstGeom>
        </p:spPr>
        <p:txBody>
          <a:bodyPr wrap="none" lIns="0" tIns="0" rIns="0" bIns="0"/>
          <a:p>
            <a:pPr>
              <a:lnSpc>
                <a:spcPct val="100000"/>
              </a:lnSpc>
            </a:pPr>
            <a:r>
              <a:rPr lang="en-US" sz="1050">
                <a:solidFill>
                  <a:srgbClr val="D9534F"/>
                </a:solidFill>
                <a:latin typeface="微软雅黑" panose="020B0503020204020204" charset="-122"/>
                <a:ea typeface="微软雅黑" panose="020B0503020204020204" charset="-122"/>
              </a:rPr>
              <a:t>ν = 4</a:t>
            </a:r>
            <a:r>
              <a:rPr lang="zh-CN" sz="1050">
                <a:solidFill>
                  <a:srgbClr val="D9534F"/>
                </a:solidFill>
                <a:latin typeface="微软雅黑" panose="020B0503020204020204" charset="-122"/>
                <a:ea typeface="微软雅黑" panose="020B0503020204020204" charset="-122"/>
              </a:rPr>
              <a:t>　整数共振线</a:t>
            </a:r>
            <a:endParaRPr lang="zh-CN" sz="1050">
              <a:solidFill>
                <a:srgbClr val="D9534F"/>
              </a:solidFill>
              <a:latin typeface="微软雅黑" panose="020B0503020204020204" charset="-122"/>
              <a:ea typeface="微软雅黑" panose="020B0503020204020204" charset="-122"/>
            </a:endParaRPr>
          </a:p>
        </p:txBody>
      </p:sp>
      <p:sp>
        <p:nvSpPr>
          <p:cNvPr id="217" name="矩形 216"/>
          <p:cNvSpPr/>
          <p:nvPr/>
        </p:nvSpPr>
        <p:spPr>
          <a:xfrm>
            <a:off x="1028700" y="3409950"/>
            <a:ext cx="5429250" cy="19050"/>
          </a:xfrm>
          <a:prstGeom prst="rect">
            <a:avLst/>
          </a:prstGeom>
          <a:solidFill>
            <a:srgbClr val="EFA9A6"/>
          </a:solidFill>
        </p:spPr>
        <p:txBody>
          <a:bodyPr/>
          <a:p/>
        </p:txBody>
      </p:sp>
      <p:sp>
        <p:nvSpPr>
          <p:cNvPr id="218" name="文本框 217" descr="{&quot;isTemplate&quot;:true,&quot;type&quot;:&quot;text&quot;}"/>
          <p:cNvSpPr txBox="1"/>
          <p:nvPr/>
        </p:nvSpPr>
        <p:spPr>
          <a:xfrm>
            <a:off x="1085850" y="3429000"/>
            <a:ext cx="1381125" cy="161925"/>
          </a:xfrm>
          <a:prstGeom prst="rect">
            <a:avLst/>
          </a:prstGeom>
        </p:spPr>
        <p:txBody>
          <a:bodyPr wrap="none" lIns="0" tIns="0" rIns="0" bIns="0"/>
          <a:p>
            <a:pPr>
              <a:lnSpc>
                <a:spcPct val="100000"/>
              </a:lnSpc>
            </a:pPr>
            <a:r>
              <a:rPr lang="en-US" sz="1050">
                <a:solidFill>
                  <a:srgbClr val="D9534F"/>
                </a:solidFill>
                <a:latin typeface="微软雅黑" panose="020B0503020204020204" charset="-122"/>
                <a:ea typeface="微软雅黑" panose="020B0503020204020204" charset="-122"/>
              </a:rPr>
              <a:t>ν = 3.5</a:t>
            </a:r>
            <a:r>
              <a:rPr lang="zh-CN" sz="1050">
                <a:solidFill>
                  <a:srgbClr val="D9534F"/>
                </a:solidFill>
                <a:latin typeface="微软雅黑" panose="020B0503020204020204" charset="-122"/>
                <a:ea typeface="微软雅黑" panose="020B0503020204020204" charset="-122"/>
              </a:rPr>
              <a:t>　半整数共振线</a:t>
            </a:r>
            <a:endParaRPr lang="zh-CN" sz="1050">
              <a:solidFill>
                <a:srgbClr val="D9534F"/>
              </a:solidFill>
              <a:latin typeface="微软雅黑" panose="020B0503020204020204" charset="-122"/>
              <a:ea typeface="微软雅黑" panose="020B0503020204020204" charset="-122"/>
            </a:endParaRPr>
          </a:p>
        </p:txBody>
      </p:sp>
      <p:sp>
        <p:nvSpPr>
          <p:cNvPr id="219" name="圆角矩形 218"/>
          <p:cNvSpPr/>
          <p:nvPr/>
        </p:nvSpPr>
        <p:spPr>
          <a:xfrm>
            <a:off x="1028700" y="2133600"/>
            <a:ext cx="5429250" cy="38100"/>
          </a:xfrm>
          <a:prstGeom prst="roundRect">
            <a:avLst>
              <a:gd name="adj" fmla="val 50000"/>
            </a:avLst>
          </a:prstGeom>
          <a:solidFill>
            <a:srgbClr val="1E4FA8"/>
          </a:solidFill>
        </p:spPr>
        <p:txBody>
          <a:bodyPr/>
          <a:p/>
        </p:txBody>
      </p:sp>
      <p:sp>
        <p:nvSpPr>
          <p:cNvPr id="220" name="圆角矩形 219"/>
          <p:cNvSpPr/>
          <p:nvPr/>
        </p:nvSpPr>
        <p:spPr>
          <a:xfrm>
            <a:off x="981075" y="2095500"/>
            <a:ext cx="95250" cy="95250"/>
          </a:xfrm>
          <a:prstGeom prst="roundRect">
            <a:avLst>
              <a:gd name="adj" fmla="val 50000"/>
            </a:avLst>
          </a:prstGeom>
          <a:solidFill>
            <a:srgbClr val="D9534F"/>
          </a:solidFill>
        </p:spPr>
        <p:txBody>
          <a:bodyPr/>
          <a:p/>
        </p:txBody>
      </p:sp>
      <p:sp>
        <p:nvSpPr>
          <p:cNvPr id="221" name="圆角矩形 220"/>
          <p:cNvSpPr/>
          <p:nvPr/>
        </p:nvSpPr>
        <p:spPr>
          <a:xfrm>
            <a:off x="1428750" y="2133600"/>
            <a:ext cx="95250" cy="95250"/>
          </a:xfrm>
          <a:prstGeom prst="roundRect">
            <a:avLst>
              <a:gd name="adj" fmla="val 50000"/>
            </a:avLst>
          </a:prstGeom>
          <a:solidFill>
            <a:srgbClr val="D9534F"/>
          </a:solidFill>
        </p:spPr>
        <p:txBody>
          <a:bodyPr/>
          <a:p/>
        </p:txBody>
      </p:sp>
      <p:sp>
        <p:nvSpPr>
          <p:cNvPr id="222" name="圆角矩形 221"/>
          <p:cNvSpPr/>
          <p:nvPr/>
        </p:nvSpPr>
        <p:spPr>
          <a:xfrm>
            <a:off x="1876425" y="2209800"/>
            <a:ext cx="95250" cy="95250"/>
          </a:xfrm>
          <a:prstGeom prst="roundRect">
            <a:avLst>
              <a:gd name="adj" fmla="val 50000"/>
            </a:avLst>
          </a:prstGeom>
          <a:solidFill>
            <a:srgbClr val="D9534F"/>
          </a:solidFill>
        </p:spPr>
        <p:txBody>
          <a:bodyPr/>
          <a:p/>
        </p:txBody>
      </p:sp>
      <p:sp>
        <p:nvSpPr>
          <p:cNvPr id="223" name="圆角矩形 222"/>
          <p:cNvSpPr/>
          <p:nvPr/>
        </p:nvSpPr>
        <p:spPr>
          <a:xfrm>
            <a:off x="2324100" y="2295525"/>
            <a:ext cx="95250" cy="95250"/>
          </a:xfrm>
          <a:prstGeom prst="roundRect">
            <a:avLst>
              <a:gd name="adj" fmla="val 50000"/>
            </a:avLst>
          </a:prstGeom>
          <a:solidFill>
            <a:srgbClr val="D9534F"/>
          </a:solidFill>
        </p:spPr>
        <p:txBody>
          <a:bodyPr/>
          <a:p/>
        </p:txBody>
      </p:sp>
      <p:sp>
        <p:nvSpPr>
          <p:cNvPr id="224" name="圆角矩形 223"/>
          <p:cNvSpPr/>
          <p:nvPr/>
        </p:nvSpPr>
        <p:spPr>
          <a:xfrm>
            <a:off x="2771775" y="2400300"/>
            <a:ext cx="95250" cy="95250"/>
          </a:xfrm>
          <a:prstGeom prst="roundRect">
            <a:avLst>
              <a:gd name="adj" fmla="val 50000"/>
            </a:avLst>
          </a:prstGeom>
          <a:solidFill>
            <a:srgbClr val="D9534F"/>
          </a:solidFill>
        </p:spPr>
        <p:txBody>
          <a:bodyPr/>
          <a:p/>
        </p:txBody>
      </p:sp>
      <p:sp>
        <p:nvSpPr>
          <p:cNvPr id="225" name="圆角矩形 224"/>
          <p:cNvSpPr/>
          <p:nvPr/>
        </p:nvSpPr>
        <p:spPr>
          <a:xfrm>
            <a:off x="3219450" y="2533650"/>
            <a:ext cx="95250" cy="95250"/>
          </a:xfrm>
          <a:prstGeom prst="roundRect">
            <a:avLst>
              <a:gd name="adj" fmla="val 50000"/>
            </a:avLst>
          </a:prstGeom>
          <a:solidFill>
            <a:srgbClr val="D9534F"/>
          </a:solidFill>
        </p:spPr>
        <p:txBody>
          <a:bodyPr/>
          <a:p/>
        </p:txBody>
      </p:sp>
      <p:sp>
        <p:nvSpPr>
          <p:cNvPr id="226" name="圆角矩形 225"/>
          <p:cNvSpPr/>
          <p:nvPr/>
        </p:nvSpPr>
        <p:spPr>
          <a:xfrm>
            <a:off x="3667125" y="2686050"/>
            <a:ext cx="95250" cy="95250"/>
          </a:xfrm>
          <a:prstGeom prst="roundRect">
            <a:avLst>
              <a:gd name="adj" fmla="val 50000"/>
            </a:avLst>
          </a:prstGeom>
          <a:solidFill>
            <a:srgbClr val="D9534F"/>
          </a:solidFill>
        </p:spPr>
        <p:txBody>
          <a:bodyPr/>
          <a:p/>
        </p:txBody>
      </p:sp>
      <p:sp>
        <p:nvSpPr>
          <p:cNvPr id="227" name="圆角矩形 226"/>
          <p:cNvSpPr/>
          <p:nvPr/>
        </p:nvSpPr>
        <p:spPr>
          <a:xfrm>
            <a:off x="4114800" y="2847975"/>
            <a:ext cx="95250" cy="95250"/>
          </a:xfrm>
          <a:prstGeom prst="roundRect">
            <a:avLst>
              <a:gd name="adj" fmla="val 50000"/>
            </a:avLst>
          </a:prstGeom>
          <a:solidFill>
            <a:srgbClr val="D9534F"/>
          </a:solidFill>
        </p:spPr>
        <p:txBody>
          <a:bodyPr/>
          <a:p/>
        </p:txBody>
      </p:sp>
      <p:sp>
        <p:nvSpPr>
          <p:cNvPr id="228" name="圆角矩形 227"/>
          <p:cNvSpPr/>
          <p:nvPr/>
        </p:nvSpPr>
        <p:spPr>
          <a:xfrm>
            <a:off x="4562475" y="3028950"/>
            <a:ext cx="95250" cy="95250"/>
          </a:xfrm>
          <a:prstGeom prst="roundRect">
            <a:avLst>
              <a:gd name="adj" fmla="val 50000"/>
            </a:avLst>
          </a:prstGeom>
          <a:solidFill>
            <a:srgbClr val="D9534F"/>
          </a:solidFill>
        </p:spPr>
        <p:txBody>
          <a:bodyPr/>
          <a:p/>
        </p:txBody>
      </p:sp>
      <p:sp>
        <p:nvSpPr>
          <p:cNvPr id="229" name="圆角矩形 228"/>
          <p:cNvSpPr/>
          <p:nvPr/>
        </p:nvSpPr>
        <p:spPr>
          <a:xfrm>
            <a:off x="5010150" y="3219450"/>
            <a:ext cx="95250" cy="95250"/>
          </a:xfrm>
          <a:prstGeom prst="roundRect">
            <a:avLst>
              <a:gd name="adj" fmla="val 50000"/>
            </a:avLst>
          </a:prstGeom>
          <a:solidFill>
            <a:srgbClr val="D9534F"/>
          </a:solidFill>
        </p:spPr>
        <p:txBody>
          <a:bodyPr/>
          <a:p/>
        </p:txBody>
      </p:sp>
      <p:sp>
        <p:nvSpPr>
          <p:cNvPr id="230" name="圆角矩形 229"/>
          <p:cNvSpPr/>
          <p:nvPr/>
        </p:nvSpPr>
        <p:spPr>
          <a:xfrm>
            <a:off x="5457825" y="3429000"/>
            <a:ext cx="95250" cy="95250"/>
          </a:xfrm>
          <a:prstGeom prst="roundRect">
            <a:avLst>
              <a:gd name="adj" fmla="val 50000"/>
            </a:avLst>
          </a:prstGeom>
          <a:solidFill>
            <a:srgbClr val="D9534F"/>
          </a:solidFill>
        </p:spPr>
        <p:txBody>
          <a:bodyPr/>
          <a:p/>
        </p:txBody>
      </p:sp>
      <p:sp>
        <p:nvSpPr>
          <p:cNvPr id="231" name="圆角矩形 230"/>
          <p:cNvSpPr/>
          <p:nvPr/>
        </p:nvSpPr>
        <p:spPr>
          <a:xfrm>
            <a:off x="5905500" y="3648075"/>
            <a:ext cx="95250" cy="95250"/>
          </a:xfrm>
          <a:prstGeom prst="roundRect">
            <a:avLst>
              <a:gd name="adj" fmla="val 50000"/>
            </a:avLst>
          </a:prstGeom>
          <a:solidFill>
            <a:srgbClr val="D9534F"/>
          </a:solidFill>
        </p:spPr>
        <p:txBody>
          <a:bodyPr/>
          <a:p/>
        </p:txBody>
      </p:sp>
      <p:sp>
        <p:nvSpPr>
          <p:cNvPr id="232" name="圆角矩形 231"/>
          <p:cNvSpPr/>
          <p:nvPr/>
        </p:nvSpPr>
        <p:spPr>
          <a:xfrm>
            <a:off x="6353175" y="3867150"/>
            <a:ext cx="95250" cy="95250"/>
          </a:xfrm>
          <a:prstGeom prst="roundRect">
            <a:avLst>
              <a:gd name="adj" fmla="val 50000"/>
            </a:avLst>
          </a:prstGeom>
          <a:solidFill>
            <a:srgbClr val="D9534F"/>
          </a:solidFill>
        </p:spPr>
        <p:txBody>
          <a:bodyPr/>
          <a:p/>
        </p:txBody>
      </p:sp>
      <p:sp>
        <p:nvSpPr>
          <p:cNvPr id="233" name="文本框 232" descr="{&quot;isTemplate&quot;:true,&quot;type&quot;:&quot;text&quot;}"/>
          <p:cNvSpPr txBox="1"/>
          <p:nvPr/>
        </p:nvSpPr>
        <p:spPr>
          <a:xfrm>
            <a:off x="1676400" y="1809750"/>
            <a:ext cx="914400" cy="171450"/>
          </a:xfrm>
          <a:prstGeom prst="rect">
            <a:avLst/>
          </a:prstGeom>
        </p:spPr>
        <p:txBody>
          <a:bodyPr wrap="none" lIns="0" tIns="0" rIns="0" bIns="0"/>
          <a:p>
            <a:pPr>
              <a:lnSpc>
                <a:spcPct val="100000"/>
              </a:lnSpc>
            </a:pPr>
            <a:r>
              <a:rPr lang="en-US" sz="1125" b="1">
                <a:solidFill>
                  <a:srgbClr val="1E4FA8"/>
                </a:solidFill>
                <a:latin typeface="微软雅黑" panose="020B0503020204020204" charset="-122"/>
                <a:ea typeface="微软雅黑" panose="020B0503020204020204" charset="-122"/>
              </a:rPr>
              <a:t>scaling FFAG</a:t>
            </a:r>
            <a:endParaRPr lang="en-US" sz="1125" b="1">
              <a:solidFill>
                <a:srgbClr val="1E4FA8"/>
              </a:solidFill>
              <a:latin typeface="微软雅黑" panose="020B0503020204020204" charset="-122"/>
              <a:ea typeface="微软雅黑" panose="020B0503020204020204" charset="-122"/>
            </a:endParaRPr>
          </a:p>
        </p:txBody>
      </p:sp>
      <p:sp>
        <p:nvSpPr>
          <p:cNvPr id="234" name="文本框 233" descr="{&quot;isTemplate&quot;:true,&quot;type&quot;:&quot;text&quot;}"/>
          <p:cNvSpPr txBox="1"/>
          <p:nvPr/>
        </p:nvSpPr>
        <p:spPr>
          <a:xfrm>
            <a:off x="4743450" y="3867150"/>
            <a:ext cx="1257300" cy="171450"/>
          </a:xfrm>
          <a:prstGeom prst="rect">
            <a:avLst/>
          </a:prstGeom>
        </p:spPr>
        <p:txBody>
          <a:bodyPr wrap="none" lIns="0" tIns="0" rIns="0" bIns="0"/>
          <a:p>
            <a:pPr>
              <a:lnSpc>
                <a:spcPct val="100000"/>
              </a:lnSpc>
            </a:pPr>
            <a:r>
              <a:rPr lang="en-US" sz="1125" b="1">
                <a:solidFill>
                  <a:srgbClr val="D9534F"/>
                </a:solidFill>
                <a:latin typeface="微软雅黑" panose="020B0503020204020204" charset="-122"/>
                <a:ea typeface="微软雅黑" panose="020B0503020204020204" charset="-122"/>
              </a:rPr>
              <a:t>non-scaling FFAG</a:t>
            </a:r>
            <a:endParaRPr lang="en-US" sz="1125" b="1">
              <a:solidFill>
                <a:srgbClr val="D9534F"/>
              </a:solidFill>
              <a:latin typeface="微软雅黑" panose="020B0503020204020204" charset="-122"/>
              <a:ea typeface="微软雅黑" panose="020B0503020204020204" charset="-122"/>
            </a:endParaRPr>
          </a:p>
        </p:txBody>
      </p:sp>
      <p:sp>
        <p:nvSpPr>
          <p:cNvPr id="3" name="文本框 2"/>
          <p:cNvSpPr txBox="1"/>
          <p:nvPr/>
        </p:nvSpPr>
        <p:spPr>
          <a:xfrm>
            <a:off x="6920865" y="3962400"/>
            <a:ext cx="4828540" cy="814070"/>
          </a:xfrm>
          <a:prstGeom prst="rect">
            <a:avLst/>
          </a:prstGeom>
          <a:noFill/>
        </p:spPr>
        <p:txBody>
          <a:bodyPr wrap="square" rtlCol="0">
            <a:noAutofit/>
          </a:bodyPr>
          <a:p>
            <a:pPr algn="l">
              <a:lnSpc>
                <a:spcPct val="145000"/>
              </a:lnSpc>
              <a:buClrTx/>
              <a:buSzTx/>
              <a:buFontTx/>
            </a:pPr>
            <a:r>
              <a:rPr lang="zh-CN" altLang="en-US" sz="1200">
                <a:solidFill>
                  <a:srgbClr val="4A5568"/>
                </a:solidFill>
                <a:latin typeface="微软雅黑" panose="020B0503020204020204" charset="-122"/>
                <a:ea typeface="微软雅黑" panose="020B0503020204020204" charset="-122"/>
                <a:sym typeface="+mn-ea"/>
              </a:rPr>
              <a:t>不要求严格满足传统缩放条件，工作点通常随能量变化。部分线性非等比型设计采用近线性的横向磁场分布，并利用强聚焦和小色散实现紧凑轨道；具体性能取决于聚焦结构设计。</a:t>
            </a:r>
            <a:endParaRPr lang="zh-CN" altLang="en-US" sz="1200">
              <a:solidFill>
                <a:srgbClr val="4A5568"/>
              </a:solidFill>
              <a:latin typeface="微软雅黑" panose="020B0503020204020204" charset="-122"/>
              <a:ea typeface="微软雅黑" panose="020B0503020204020204" charset="-122"/>
            </a:endParaRPr>
          </a:p>
          <a:p>
            <a:pPr algn="l">
              <a:lnSpc>
                <a:spcPct val="145000"/>
              </a:lnSpc>
              <a:buClrTx/>
              <a:buSzTx/>
              <a:buFontTx/>
            </a:pPr>
            <a:endParaRPr lang="zh-CN" altLang="en-US" sz="1200">
              <a:solidFill>
                <a:srgbClr val="4A5568"/>
              </a:solidFill>
              <a:latin typeface="微软雅黑" panose="020B0503020204020204" charset="-122"/>
              <a:ea typeface="微软雅黑" panose="020B0503020204020204" charset="-122"/>
            </a:endParaRPr>
          </a:p>
        </p:txBody>
      </p:sp>
      <p:sp>
        <p:nvSpPr>
          <p:cNvPr id="2" name="文本框 1"/>
          <p:cNvSpPr txBox="1"/>
          <p:nvPr/>
        </p:nvSpPr>
        <p:spPr>
          <a:xfrm>
            <a:off x="6967855" y="5000625"/>
            <a:ext cx="2684780" cy="311150"/>
          </a:xfrm>
          <a:prstGeom prst="rect">
            <a:avLst/>
          </a:prstGeom>
          <a:noFill/>
        </p:spPr>
        <p:txBody>
          <a:bodyPr wrap="square" rtlCol="0">
            <a:spAutoFit/>
          </a:bodyPr>
          <a:p>
            <a:pPr algn="l">
              <a:buClrTx/>
              <a:buSzTx/>
              <a:buFontTx/>
            </a:pPr>
            <a:r>
              <a:rPr lang="en-US" sz="1425" b="1">
                <a:solidFill>
                  <a:srgbClr val="1A2230"/>
                </a:solidFill>
                <a:latin typeface="Calibri" panose="020F0502020204030204" charset="0"/>
                <a:ea typeface="微软雅黑" panose="020B0503020204020204" charset="-122"/>
              </a:rPr>
              <a:t>③</a:t>
            </a:r>
            <a:r>
              <a:rPr lang="en-US" sz="1425" b="1">
                <a:solidFill>
                  <a:srgbClr val="1A2230"/>
                </a:solidFill>
                <a:latin typeface="微软雅黑" panose="020B0503020204020204" charset="-122"/>
                <a:ea typeface="微软雅黑" panose="020B0503020204020204" charset="-122"/>
              </a:rPr>
              <a:t>对束流动力学的影响</a:t>
            </a:r>
            <a:endParaRPr lang="en-US" sz="1425" b="1">
              <a:solidFill>
                <a:srgbClr val="1A2230"/>
              </a:solidFill>
              <a:latin typeface="微软雅黑" panose="020B0503020204020204" charset="-122"/>
              <a:ea typeface="微软雅黑" panose="020B0503020204020204" charset="-122"/>
            </a:endParaRPr>
          </a:p>
        </p:txBody>
      </p:sp>
      <p:pic>
        <p:nvPicPr>
          <p:cNvPr id="49" name="图片 48" descr="微信图片_20261016191558_10_51"/>
          <p:cNvPicPr>
            <a:picLocks noChangeAspect="1"/>
          </p:cNvPicPr>
          <p:nvPr/>
        </p:nvPicPr>
        <p:blipFill>
          <a:blip r:embed="rId1"/>
          <a:stretch>
            <a:fillRect/>
          </a:stretch>
        </p:blipFill>
        <p:spPr>
          <a:xfrm>
            <a:off x="10906760" y="219075"/>
            <a:ext cx="1062355" cy="5905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235" name="" descr="&lt;Slide style={{ width: 1280, height: 720, background: '#FFFFFF', fontFamily: &quot;'Microsoft YaHei', 'Source Han Sans SC', sans-serif&quot;, position: 'relative' }}&gt;&#13;&#10;    &lt;Box style={{ position: 'absolute', top: 0, left: 0, width: 1280, height: 8, background: '#1E4FA8' }} /&gt;&#13;&#10;    &lt;Box style={{ position: 'absolute', top: 8, left: 0, width: 1280, height: 700, padding: '24px 40px 16px 40px', display: 'flex', flexDirection: 'column' }}&gt;&#13;&#10;        &lt;Box style={{ height: 80, display: 'flex', flexDirection: 'row', alignItems: 'flex-end', justifyContent: 'space-between', borderBottom: '2px solid #D6DCE5', paddingBottom: 12 }}&gt;&#13;&#10;            &lt;Box style={{ display: 'flex', flexDirection: 'column', gap: 5 }}&gt;&#13;&#10;                &lt;Text style={{ fontSize: 30, color: '#0E3F8C', fontWeight: 'bold' }}&gt;空间电荷效应：注入段最强，并把足迹摊开&lt;/Text&gt;&#13;&#10;                &lt;Text style={{ fontSize: 17, color: '#4A5568' }}&gt;空间电荷为什么在注入段最强？它通过什么途径改变共振条件？&lt;/Text&gt;&#13;&#10;            &lt;/Box&gt;&#13;&#10;            &lt;Text style={{ fontSize: 15, color: '#8B97A8' }}&gt;05 / 12&lt;/Text&gt;&#13;&#10;        &lt;/Box&gt;&#13;&#10;&#13;&#10;        &lt;Box style={{ flex: 1, paddingTop: 12, display: 'flex', flexDirection: 'column', gap: 10 }}&gt;&#13;&#10;            &lt;Box style={{ height: 192, display: 'flex', flexDirection: 'column', gap: 10 }}&gt;&#13;&#10;                &lt;Box style={{ height: 106, display: 'flex', flexDirection: 'row', alignItems: 'center', gap: 14 }}&gt;&#13;&#10;                    &lt;Box style={{ width: 330, height: 106, background: '#F0F5FC', border: '1px solid #D6DCE5', borderRadius: 8, padding: '12px 16px', display: 'flex', flexDirection: 'column', gap: 4 }}&gt;&#13;&#10;                        &lt;Text style={{ fontSize: 14, color: '#3D7BD9', fontWeight: 'bold' }}&gt;STEP 1&lt;/Text&gt;&#13;&#10;                        &lt;Text style={{ fontSize: 20, color: '#1A2230', fontWeight: 'bold' }}&gt;束流自场&lt;/Text&gt;&#13;&#10;                        &lt;Text style={{ fontSize: 15, color: '#4A5568', lineHeight: 1.4 }}&gt;束流自身带电，在束内产生电磁场&lt;/Text&gt;&#13;&#10;                    &lt;/Box&gt;&#13;&#10;                    &lt;Text style={{ fontSize: 26, color: '#3D7BD9' }}&gt;→&lt;/Text&gt;&#13;&#10;                    &lt;Box style={{ width: 330, height: 106, background: '#F0F5FC', border: '1px solid #D6DCE5', borderRadius: 8, padding: '12px 16px', display: 'flex', flexDirection: 'column', gap: 4 }}&gt;&#13;&#10;                        &lt;Text style={{ fontSize: 14, color: '#3D7BD9', fontWeight: 'bold' }}&gt;STEP 2&lt;/Text&gt;&#13;&#10;                        &lt;Text style={{ fontSize: 20, color: '#1A2230', fontWeight: 'bold' }}&gt;等效散焦&lt;/Text&gt;&#13;&#10;                        &lt;Text style={{ fontSize: 15, color: '#4A5568', lineHeight: 1.4 }}&gt;自场对束流自身是散焦的，等效削弱聚焦&lt;/Text&gt;&#13;&#10;                    &lt;/Box&gt;&#13;&#10;                    &lt;Text style={{ fontSize: 26, color: '#3D7BD9' }}&gt;→&lt;/Text&gt;&#13;&#10;                    &lt;Box style={{ width: 330, height: 106, background: '#F0F5FC', border: '1px solid #D6DCE5', borderRadius: 8, padding: '12px 16px', display: 'flex', flexDirection: 'column', gap: 4 }}&gt;&#13;&#10;                        &lt;Text style={{ fontSize: 14, color: '#D9534F', fontWeight: 'bold' }}&gt;STEP 3&lt;/Text&gt;&#13;&#10;                        &lt;Text style={{ fontSize: 20, color: '#1A2230', fontWeight: 'bold' }}&gt;工作点移动&lt;/Text&gt;&#13;&#10;                        &lt;Text style={{ fontSize: 15, color: '#4A5568', lineHeight: 1.4 }}&gt;Δν_sc &amp;lt; 0，工作点负向移动&lt;/Text&gt;&#13;&#10;                    &lt;/Box&gt;&#13;&#10;                &lt;/Box&gt;&#13;&#10;&#13;&#10;                &lt;Box style={{ height: 76, display: 'flex', flexDirection: 'row', gap: 18 }}&gt;&#13;&#10;                    &lt;Box style={{ flex: 1, background: '#FFFFFF', border: '1px solid #D6DCE5', borderLeft: '5px solid #1E4FA8', borderRadius: 6, padding: '10px 16px', display: 'flex', flexDirection: 'column', gap: 3 }}&gt;&#13;&#10;                        &lt;Text style={{ fontSize: 15, color: '#4A5568' }}&gt;量级关系（定性）&lt;/Text&gt;&#13;&#10;                        &lt;Text style={{ fontSize: 18, color: '#0E3F8C', fontWeight: 'bold' }}&gt;Δν_sc ∝ 束流强度 /（发射度·β²γ³·聚束因子）&lt;/Text&gt;&#13;&#10;                    &lt;/Box&gt;&#13;&#10;                    &lt;Box style={{ width: 450, background: '#FDF3F2', border: '1px solid #F0C4C1', borderRadius: 6, padding: '10px 16px', display: 'flex', flexDirection: 'column', gap: 3 }}&gt;&#13;&#10;                        &lt;Text style={{ fontSize: 15, color: '#4A5568' }}&gt;参考量级：CSNS/RCS 80 MeV 注入段（非 FFAG）&lt;/Text&gt;&#13;&#10;                        &lt;Text style={{ fontSize: 18, color: '#D9534F', fontWeight: 'bold' }}&gt;Δν_sc ≈ −0.26（均匀分布）　文献上限约 −0.3&lt;/Text&gt;&#13;&#10;                    &lt;/Box&gt;&#13;&#10;                &lt;/Box&gt;&#13;&#10;            &lt;/Box&gt;&#13;&#10;&#13;&#10;            &lt;Box style={{ flex: 1, display: 'flex', flexDirection: 'row', gap: 22 }}&gt;&#13;&#10;                &lt;Box style={{ width: 600, background: '#F7F9FC', border: '1px solid #E5E7EB', borderRadius: 8, padding: '12px 16px', display: 'flex', flexDirection: 'column' }}&gt;&#13;&#10;                    &lt;Text style={{ fontSize: 16, color: '#0E3F8C', fontWeight: 'bold' }}&gt;tune diagram（νx–νy 平面）：位移是一个点，足迹是一片区域&lt;/Text&gt;&#13;&#10;                    &lt;Box style={{ width: 568, height: 248, position: 'relative', marginTop: 2 }}&gt;&#13;&#10;                        &lt;Image src=&quot;assets/fig_tune_diagram.png&quot; style={{ width: 568, height: 248 }} /&gt;&#13;&#10;&#13;&#10;                        &lt;Text style={{ position: 'absolute', left: 20, top: 4, fontSize: 13, color: '#8B97A8' }}&gt;νy&lt;/Text&gt;&#13;&#10;                        &lt;Text style={{ position: 'absolute', left: 534, top: 212, fontSize: 13, color: '#8B97A8' }}&gt;νx&lt;/Text&gt;&#13;&#10;                        &lt;Text style={{ position: 'absolute', left: 36, top: 200, fontSize: 12, color: '#8B97A8' }}&gt;3.0&lt;/Text&gt;&#13;&#10;                        &lt;Text style={{ position: 'absolute', left: 36, top: 110, fontSize: 12, color: '#8B97A8' }}&gt;3.5&lt;/Text&gt;&#13;&#10;                        &lt;Text style={{ position: 'absolute', left: 36, top: 20, fontSize: 12, color: '#8B97A8' }}&gt;4.0&lt;/Text&gt;&#13;&#10;                        &lt;Text style={{ position: 'absolute', left: 42, top: 214, fontSize: 12, color: '#8B97A8' }}&gt;4.0&lt;/Text&gt;&#13;&#10;                        &lt;Text style={{ position: 'absolute', left: 292, top: 214, fontSize: 12, color: '#8B97A8' }}&gt;4.5&lt;/Text&gt;&#13;&#10;                        &lt;Text style={{ position: 'absolute', left: 542, top: 214, fontSize: 12, color: '#8B97A8' }}&gt;5.0&lt;/Text&gt;&#13;&#10;&#13;&#10;                        &lt;Text style={{ position: 'absolute', left: 62, top: 32, fontSize: 12, color: '#D9534F' }}&gt;整数共振线 νx = 4&lt;/Text&gt;&#13;&#10;                        &lt;Text style={{ position: 'absolute', left: 312, top: 32, fontSize: 12, color: '#D9534F' }}&gt;半整数 νx = 4.5&lt;/Text&gt;&#13;&#10;                        &lt;Text style={{ position: 'absolute', left: 62, top: 96, fontSize: 12, color: '#D9534F' }}&gt;半整数共振线 νy = 3.5&lt;/Text&gt;&#13;&#10;                        &lt;Text style={{ position: 'absolute', left: 396, top: 158, fontSize: 12, color: '#7A5AA8', fontWeight: 'bold' }}&gt;2νx − 2νy = 0&lt;/Text&gt;&#13;&#10;                        &lt;Text style={{ position: 'absolute', left: 396, top: 174, fontSize: 12, color: '#7A5AA8' }}&gt;耦合共振线&lt;/Text&gt;&#13;&#10;                        &lt;Text style={{ position: 'absolute', left: 150, top: 128, fontSize: 12, color: '#0E3F8C', fontWeight: 'bold' }}&gt;足迹 footprint&lt;/Text&gt;&#13;&#10;                        &lt;Text style={{ position: 'absolute', left: 258, top: 118, fontSize: 12, color: '#1E4FA8' }}&gt;位移后工作点 ●&lt;/Text&gt;&#13;&#10;                        &lt;Text style={{ position: 'absolute', left: 246, top: 148, fontSize: 12, color: '#8B97A8' }}&gt;□ 无空间电荷&lt;/Text&gt;&#13;&#10;                    &lt;/Box&gt;&#13;&#10;&#13;&#10;                    &lt;Box style={{ flex: 1 }} /&gt;&#13;&#10;                    &lt;Text style={{ fontSize: 12, color: '#8B97A8', lineHeight: 1.4 }}&gt;原理示意图：坐标范围与共振线位置为示意，未按任何具体装置数值绘制；足迹与共振线的相对位置取决于束流参数。参数共振线（2:1、3:1 等）须结合具体驱动机制另行判定。&lt;/Text&gt;&#13;&#10;                &lt;/Box&gt;&#13;&#10;&#13;&#10;                &lt;Box style={{ flex: 1, display: 'flex', flexDirection: 'column', gap: 8 }}&gt;&#13;&#10;                    &lt;Box style={{ display: 'flex', flexDirection: 'column', gap: 3 }}&gt;&#13;&#10;                        &lt;Text style={{ fontSize: 19, color: '#1A2230', fontWeight: 'bold' }}&gt;① Tune shift（位移）&lt;/Text&gt;&#13;&#10;                        &lt;Text style={{ fontSize: 16, color: '#4A5568', lineHeight: 1.4 }}&gt;束流中心工作点的整体移动&lt;/Text&gt;&#13;&#10;                    &lt;/Box&gt;&#13;&#10;                    &lt;Box style={{ display: 'flex', flexDirection: 'column', gap: 3 }}&gt;&#13;&#10;                        &lt;Text style={{ fontSize: 19, color: '#1A2230', fontWeight: 'bold' }}&gt;② Tune footprint（足迹）&lt;/Text&gt;&#13;&#10;                        &lt;Text style={{ fontSize: 16, color: '#4A5568', lineHeight: 1.4 }}&gt;束内不同粒子经历的空间电荷强度不同，工作点各不相同，摊成一片区域&lt;/Text&gt;&#13;&#10;                    &lt;/Box&gt;&#13;&#10;                    &lt;Box style={{ display: 'flex', flexDirection: 'column', gap: 3 }}&gt;&#13;&#10;                        &lt;Text style={{ fontSize: 19, color: '#1A2230', fontWeight: 'bold' }}&gt;③ 相干 / 非相干频移：用途不同&lt;/Text&gt;&#13;&#10;                        &lt;Text style={{ fontSize: 16, color: '#4A5568', lineHeight: 1.4 }}&gt;incoherent（非相干）：单粒子频移，决定束内工作点分布，用于判断足迹与共振线的交叠&lt;/Text&gt;&#13;&#10;                        &lt;Text style={{ fontSize: 16, color: '#4A5568', lineHeight: 1.4 }}&gt;coherent（相干）：束流质心集体振荡的频移，用于判断半整数共振的集体稳定性&lt;/Text&gt;&#13;&#10;                    &lt;/Box&gt;&#13;&#10;&#13;&#10;                    &lt;Box style={{ flex: 1 }} /&gt;&#13;&#10;&#13;&#10;                    &lt;Box style={{ background: '#E8EFF8', borderLeft: '5px solid #1E4FA8', borderRadius: 6, padding: '10px 16px' }}&gt;&#13;&#10;                        &lt;Text style={{ fontSize: 15, color: '#0E3F8C', fontWeight: 'bold', lineHeight: 1.45 }}&gt;−0.26 是横向均匀分布假设下的值，实际束芯粒子的非相干频移可能显著更大 —— 单点工作点不足以判断交叠，必须看足迹分布。&lt;/Text&gt;&#13;&#10;                    &lt;/Box&gt;&#13;&#10;                &lt;/Box&gt;&#13;&#10;            &lt;/Box&gt;&#13;&#10;        &lt;/Box&gt;&#13;&#10;&#13;&#10;        &lt;Box style={{ height: 34, display: 'flex', flexDirection: 'row', justifyContent: 'space-between', alignItems: 'center' }}&gt;&#13;&#10;            &lt;Text style={{ fontSize: 12, color: '#8B97A8' }}&gt;数值来源：S. Y. Xu et al., IPAC2013 WEPEA023；arXiv:1312.1475　｜　相干判据：R. Baartman, AIP 448 (1998) 56；Fedotov &amp;amp; Hofmann, PRST-AB 5 (2002) 024202&lt;/Text&gt;&#13;&#10;            &lt;Text style={{ fontSize: 12, color: '#8B97A8' }}&gt;05 / 12&lt;/Text&gt;&#13;&#10;        &lt;/Box&gt;&#13;&#10;    &lt;/Box&gt;&#13;&#10;&lt;/Slide&gt;&#13;&#10;"/>
        <p:cNvGrpSpPr/>
        <p:nvPr/>
      </p:nvGrpSpPr>
      <p:grpSpPr>
        <a:xfrm>
          <a:off x="0" y="0"/>
          <a:ext cx="0" cy="0"/>
          <a:chOff x="0" y="0"/>
          <a:chExt cx="0" cy="0"/>
        </a:xfrm>
      </p:grpSpPr>
      <p:sp>
        <p:nvSpPr>
          <p:cNvPr id="236" name="矩形 235"/>
          <p:cNvSpPr/>
          <p:nvPr/>
        </p:nvSpPr>
        <p:spPr>
          <a:xfrm>
            <a:off x="0" y="0"/>
            <a:ext cx="12192000" cy="6858000"/>
          </a:xfrm>
          <a:prstGeom prst="rect">
            <a:avLst/>
          </a:prstGeom>
          <a:solidFill>
            <a:srgbClr val="FFFFFF"/>
          </a:solidFill>
        </p:spPr>
        <p:txBody>
          <a:bodyPr/>
          <a:p/>
        </p:txBody>
      </p:sp>
      <p:sp>
        <p:nvSpPr>
          <p:cNvPr id="237" name="矩形 236"/>
          <p:cNvSpPr/>
          <p:nvPr/>
        </p:nvSpPr>
        <p:spPr>
          <a:xfrm>
            <a:off x="0" y="0"/>
            <a:ext cx="12192000" cy="76200"/>
          </a:xfrm>
          <a:prstGeom prst="rect">
            <a:avLst/>
          </a:prstGeom>
          <a:solidFill>
            <a:srgbClr val="1E4FA8"/>
          </a:solidFill>
        </p:spPr>
        <p:txBody>
          <a:bodyPr/>
          <a:p/>
        </p:txBody>
      </p:sp>
      <p:sp>
        <p:nvSpPr>
          <p:cNvPr id="238" name="任意多边形 237"/>
          <p:cNvSpPr/>
          <p:nvPr/>
        </p:nvSpPr>
        <p:spPr>
          <a:xfrm>
            <a:off x="381000" y="304800"/>
            <a:ext cx="11430000" cy="762000"/>
          </a:xfrm>
          <a:custGeom>
            <a:avLst/>
            <a:gdLst/>
            <a:ahLst/>
            <a:cxnLst/>
            <a:pathLst>
              <a:path w="1200" h="80">
                <a:moveTo>
                  <a:pt x="0" y="78"/>
                </a:moveTo>
                <a:lnTo>
                  <a:pt x="1200" y="78"/>
                </a:lnTo>
                <a:lnTo>
                  <a:pt x="1200" y="80"/>
                </a:lnTo>
                <a:lnTo>
                  <a:pt x="0" y="80"/>
                </a:lnTo>
                <a:close/>
              </a:path>
            </a:pathLst>
          </a:custGeom>
          <a:solidFill>
            <a:srgbClr val="D6DCE5"/>
          </a:solidFill>
        </p:spPr>
        <p:txBody>
          <a:bodyPr/>
          <a:p/>
        </p:txBody>
      </p:sp>
      <p:sp>
        <p:nvSpPr>
          <p:cNvPr id="239" name="文本框 238" descr="{&quot;isTemplate&quot;:true,&quot;type&quot;:&quot;text&quot;}"/>
          <p:cNvSpPr txBox="1"/>
          <p:nvPr/>
        </p:nvSpPr>
        <p:spPr>
          <a:xfrm>
            <a:off x="381000" y="342900"/>
            <a:ext cx="5429250" cy="342900"/>
          </a:xfrm>
          <a:prstGeom prst="rect">
            <a:avLst/>
          </a:prstGeom>
        </p:spPr>
        <p:txBody>
          <a:bodyPr wrap="none" lIns="0" tIns="0" rIns="0" bIns="0"/>
          <a:p>
            <a:pPr algn="l">
              <a:lnSpc>
                <a:spcPct val="100000"/>
              </a:lnSpc>
            </a:pPr>
            <a:r>
              <a:rPr lang="zh-CN" altLang="en-US" sz="2250" b="1">
                <a:solidFill>
                  <a:srgbClr val="0E3F8C"/>
                </a:solidFill>
                <a:latin typeface="微软雅黑" panose="020B0503020204020204" charset="-122"/>
                <a:ea typeface="微软雅黑" panose="020B0503020204020204" charset="-122"/>
              </a:rPr>
              <a:t>空间电荷效应：注入段通常更显著</a:t>
            </a:r>
            <a:endParaRPr lang="zh-CN" altLang="en-US" sz="2250" b="1">
              <a:solidFill>
                <a:srgbClr val="0E3F8C"/>
              </a:solidFill>
              <a:latin typeface="微软雅黑" panose="020B0503020204020204" charset="-122"/>
              <a:ea typeface="微软雅黑" panose="020B0503020204020204" charset="-122"/>
            </a:endParaRPr>
          </a:p>
        </p:txBody>
      </p:sp>
      <p:sp>
        <p:nvSpPr>
          <p:cNvPr id="240" name="文本框 239" descr="{&quot;isTemplate&quot;:true,&quot;type&quot;:&quot;text&quot;}"/>
          <p:cNvSpPr txBox="1"/>
          <p:nvPr/>
        </p:nvSpPr>
        <p:spPr>
          <a:xfrm>
            <a:off x="381000" y="733425"/>
            <a:ext cx="5429250" cy="200025"/>
          </a:xfrm>
          <a:prstGeom prst="rect">
            <a:avLst/>
          </a:prstGeom>
        </p:spPr>
        <p:txBody>
          <a:bodyPr wrap="none" lIns="0" tIns="0" rIns="0" bIns="0"/>
          <a:p>
            <a:pPr>
              <a:lnSpc>
                <a:spcPct val="100000"/>
              </a:lnSpc>
            </a:pPr>
            <a:r>
              <a:rPr lang="zh-CN" sz="1275">
                <a:solidFill>
                  <a:srgbClr val="4A5568"/>
                </a:solidFill>
                <a:latin typeface="微软雅黑" panose="020B0503020204020204" charset="-122"/>
                <a:ea typeface="微软雅黑" panose="020B0503020204020204" charset="-122"/>
              </a:rPr>
              <a:t>空间电荷为什么在注入段最强？它通过什么途径改变共振条件？</a:t>
            </a:r>
            <a:endParaRPr lang="zh-CN" sz="1275">
              <a:solidFill>
                <a:srgbClr val="4A5568"/>
              </a:solidFill>
              <a:latin typeface="微软雅黑" panose="020B0503020204020204" charset="-122"/>
              <a:ea typeface="微软雅黑" panose="020B0503020204020204" charset="-122"/>
            </a:endParaRPr>
          </a:p>
        </p:txBody>
      </p:sp>
      <p:sp>
        <p:nvSpPr>
          <p:cNvPr id="242" name="圆角矩形 241"/>
          <p:cNvSpPr/>
          <p:nvPr/>
        </p:nvSpPr>
        <p:spPr>
          <a:xfrm>
            <a:off x="381000" y="1181100"/>
            <a:ext cx="3143250" cy="1009650"/>
          </a:xfrm>
          <a:prstGeom prst="roundRect">
            <a:avLst>
              <a:gd name="adj" fmla="val 7547"/>
            </a:avLst>
          </a:prstGeom>
          <a:solidFill>
            <a:srgbClr val="F0F5FC"/>
          </a:solidFill>
          <a:ln w="12700">
            <a:solidFill>
              <a:srgbClr val="D6DCE5"/>
            </a:solidFill>
            <a:prstDash val="solid"/>
          </a:ln>
        </p:spPr>
        <p:txBody>
          <a:bodyPr/>
          <a:p/>
        </p:txBody>
      </p:sp>
      <p:sp>
        <p:nvSpPr>
          <p:cNvPr id="243" name="文本框 242" descr="{&quot;isTemplate&quot;:true,&quot;type&quot;:&quot;text&quot;}"/>
          <p:cNvSpPr txBox="1"/>
          <p:nvPr/>
        </p:nvSpPr>
        <p:spPr>
          <a:xfrm>
            <a:off x="533400" y="1295400"/>
            <a:ext cx="2838450" cy="161925"/>
          </a:xfrm>
          <a:prstGeom prst="rect">
            <a:avLst/>
          </a:prstGeom>
        </p:spPr>
        <p:txBody>
          <a:bodyPr wrap="none" lIns="0" tIns="0" rIns="0" bIns="0"/>
          <a:p>
            <a:pPr>
              <a:lnSpc>
                <a:spcPct val="100000"/>
              </a:lnSpc>
            </a:pPr>
            <a:r>
              <a:rPr lang="en-US" sz="1050" b="1">
                <a:solidFill>
                  <a:srgbClr val="3D7BD9"/>
                </a:solidFill>
                <a:latin typeface="微软雅黑" panose="020B0503020204020204" charset="-122"/>
                <a:ea typeface="微软雅黑" panose="020B0503020204020204" charset="-122"/>
              </a:rPr>
              <a:t>STEP 1</a:t>
            </a:r>
            <a:endParaRPr lang="en-US" sz="1050" b="1">
              <a:solidFill>
                <a:srgbClr val="3D7BD9"/>
              </a:solidFill>
              <a:latin typeface="微软雅黑" panose="020B0503020204020204" charset="-122"/>
              <a:ea typeface="微软雅黑" panose="020B0503020204020204" charset="-122"/>
            </a:endParaRPr>
          </a:p>
        </p:txBody>
      </p:sp>
      <p:sp>
        <p:nvSpPr>
          <p:cNvPr id="244" name="文本框 243" descr="{&quot;isTemplate&quot;:true,&quot;type&quot;:&quot;text&quot;}"/>
          <p:cNvSpPr txBox="1"/>
          <p:nvPr/>
        </p:nvSpPr>
        <p:spPr>
          <a:xfrm>
            <a:off x="533400" y="1495425"/>
            <a:ext cx="2838450" cy="228600"/>
          </a:xfrm>
          <a:prstGeom prst="rect">
            <a:avLst/>
          </a:prstGeom>
        </p:spPr>
        <p:txBody>
          <a:bodyPr wrap="none" lIns="0" tIns="0" rIns="0" bIns="0"/>
          <a:p>
            <a:pPr>
              <a:lnSpc>
                <a:spcPct val="100000"/>
              </a:lnSpc>
            </a:pPr>
            <a:r>
              <a:rPr lang="zh-CN" sz="1500" b="1">
                <a:solidFill>
                  <a:srgbClr val="1A2230"/>
                </a:solidFill>
                <a:latin typeface="微软雅黑" panose="020B0503020204020204" charset="-122"/>
                <a:ea typeface="微软雅黑" panose="020B0503020204020204" charset="-122"/>
              </a:rPr>
              <a:t>束流自场</a:t>
            </a:r>
            <a:endParaRPr lang="zh-CN" sz="1500" b="1">
              <a:solidFill>
                <a:srgbClr val="1A2230"/>
              </a:solidFill>
              <a:latin typeface="微软雅黑" panose="020B0503020204020204" charset="-122"/>
              <a:ea typeface="微软雅黑" panose="020B0503020204020204" charset="-122"/>
            </a:endParaRPr>
          </a:p>
        </p:txBody>
      </p:sp>
      <p:sp>
        <p:nvSpPr>
          <p:cNvPr id="245" name="文本框 244" descr="{&quot;isTemplate&quot;:true,&quot;type&quot;:&quot;text&quot;}"/>
          <p:cNvSpPr txBox="1"/>
          <p:nvPr/>
        </p:nvSpPr>
        <p:spPr>
          <a:xfrm>
            <a:off x="533400" y="1762125"/>
            <a:ext cx="2838450" cy="247650"/>
          </a:xfrm>
          <a:prstGeom prst="rect">
            <a:avLst/>
          </a:prstGeom>
        </p:spPr>
        <p:txBody>
          <a:bodyPr wrap="none" lIns="0" tIns="0" rIns="0" bIns="0"/>
          <a:p>
            <a:pPr>
              <a:lnSpc>
                <a:spcPct val="140000"/>
              </a:lnSpc>
            </a:pPr>
            <a:r>
              <a:rPr lang="zh-CN" sz="1200">
                <a:solidFill>
                  <a:srgbClr val="4A5568"/>
                </a:solidFill>
                <a:latin typeface="微软雅黑" panose="020B0503020204020204" charset="-122"/>
                <a:ea typeface="微软雅黑" panose="020B0503020204020204" charset="-122"/>
              </a:rPr>
              <a:t>束流自身带电，在束内产生电磁场</a:t>
            </a:r>
            <a:endParaRPr lang="zh-CN" sz="1200">
              <a:solidFill>
                <a:srgbClr val="4A5568"/>
              </a:solidFill>
              <a:latin typeface="微软雅黑" panose="020B0503020204020204" charset="-122"/>
              <a:ea typeface="微软雅黑" panose="020B0503020204020204" charset="-122"/>
            </a:endParaRPr>
          </a:p>
        </p:txBody>
      </p:sp>
      <p:sp>
        <p:nvSpPr>
          <p:cNvPr id="246" name="文本框 245" descr="{&quot;isTemplate&quot;:true,&quot;type&quot;:&quot;text&quot;}"/>
          <p:cNvSpPr txBox="1"/>
          <p:nvPr/>
        </p:nvSpPr>
        <p:spPr>
          <a:xfrm>
            <a:off x="3657600" y="1533525"/>
            <a:ext cx="247650" cy="304800"/>
          </a:xfrm>
          <a:prstGeom prst="rect">
            <a:avLst/>
          </a:prstGeom>
        </p:spPr>
        <p:txBody>
          <a:bodyPr wrap="none" lIns="0" tIns="0" rIns="0" bIns="0"/>
          <a:p>
            <a:pPr>
              <a:lnSpc>
                <a:spcPct val="100000"/>
              </a:lnSpc>
            </a:pPr>
            <a:r>
              <a:rPr sz="1950">
                <a:solidFill>
                  <a:srgbClr val="3D7BD9"/>
                </a:solidFill>
                <a:latin typeface="微软雅黑" panose="020B0503020204020204" charset="-122"/>
                <a:ea typeface="微软雅黑" panose="020B0503020204020204" charset="-122"/>
              </a:rPr>
              <a:t>→</a:t>
            </a:r>
            <a:endParaRPr sz="1950">
              <a:solidFill>
                <a:srgbClr val="3D7BD9"/>
              </a:solidFill>
              <a:latin typeface="微软雅黑" panose="020B0503020204020204" charset="-122"/>
              <a:ea typeface="微软雅黑" panose="020B0503020204020204" charset="-122"/>
            </a:endParaRPr>
          </a:p>
        </p:txBody>
      </p:sp>
      <p:sp>
        <p:nvSpPr>
          <p:cNvPr id="247" name="圆角矩形 246"/>
          <p:cNvSpPr/>
          <p:nvPr/>
        </p:nvSpPr>
        <p:spPr>
          <a:xfrm>
            <a:off x="4038600" y="1181100"/>
            <a:ext cx="3143250" cy="1009650"/>
          </a:xfrm>
          <a:prstGeom prst="roundRect">
            <a:avLst>
              <a:gd name="adj" fmla="val 7547"/>
            </a:avLst>
          </a:prstGeom>
          <a:solidFill>
            <a:srgbClr val="F0F5FC"/>
          </a:solidFill>
          <a:ln w="12700">
            <a:solidFill>
              <a:srgbClr val="D6DCE5"/>
            </a:solidFill>
            <a:prstDash val="solid"/>
          </a:ln>
        </p:spPr>
        <p:txBody>
          <a:bodyPr/>
          <a:p/>
        </p:txBody>
      </p:sp>
      <p:sp>
        <p:nvSpPr>
          <p:cNvPr id="248" name="文本框 247" descr="{&quot;isTemplate&quot;:true,&quot;type&quot;:&quot;text&quot;}"/>
          <p:cNvSpPr txBox="1"/>
          <p:nvPr/>
        </p:nvSpPr>
        <p:spPr>
          <a:xfrm>
            <a:off x="4191000" y="1295400"/>
            <a:ext cx="2838450" cy="161925"/>
          </a:xfrm>
          <a:prstGeom prst="rect">
            <a:avLst/>
          </a:prstGeom>
        </p:spPr>
        <p:txBody>
          <a:bodyPr wrap="none" lIns="0" tIns="0" rIns="0" bIns="0"/>
          <a:p>
            <a:pPr>
              <a:lnSpc>
                <a:spcPct val="100000"/>
              </a:lnSpc>
            </a:pPr>
            <a:r>
              <a:rPr lang="en-US" sz="1050" b="1">
                <a:solidFill>
                  <a:srgbClr val="3D7BD9"/>
                </a:solidFill>
                <a:latin typeface="微软雅黑" panose="020B0503020204020204" charset="-122"/>
                <a:ea typeface="微软雅黑" panose="020B0503020204020204" charset="-122"/>
              </a:rPr>
              <a:t>STEP 2</a:t>
            </a:r>
            <a:endParaRPr lang="en-US" sz="1050" b="1">
              <a:solidFill>
                <a:srgbClr val="3D7BD9"/>
              </a:solidFill>
              <a:latin typeface="微软雅黑" panose="020B0503020204020204" charset="-122"/>
              <a:ea typeface="微软雅黑" panose="020B0503020204020204" charset="-122"/>
            </a:endParaRPr>
          </a:p>
        </p:txBody>
      </p:sp>
      <p:sp>
        <p:nvSpPr>
          <p:cNvPr id="249" name="文本框 248" descr="{&quot;isTemplate&quot;:true,&quot;type&quot;:&quot;text&quot;}"/>
          <p:cNvSpPr txBox="1"/>
          <p:nvPr/>
        </p:nvSpPr>
        <p:spPr>
          <a:xfrm>
            <a:off x="4191000" y="1495425"/>
            <a:ext cx="2838450" cy="228600"/>
          </a:xfrm>
          <a:prstGeom prst="rect">
            <a:avLst/>
          </a:prstGeom>
        </p:spPr>
        <p:txBody>
          <a:bodyPr wrap="none" lIns="0" tIns="0" rIns="0" bIns="0"/>
          <a:p>
            <a:pPr>
              <a:lnSpc>
                <a:spcPct val="100000"/>
              </a:lnSpc>
            </a:pPr>
            <a:r>
              <a:rPr lang="zh-CN" sz="1500" b="1">
                <a:solidFill>
                  <a:srgbClr val="1A2230"/>
                </a:solidFill>
                <a:latin typeface="微软雅黑" panose="020B0503020204020204" charset="-122"/>
                <a:ea typeface="微软雅黑" panose="020B0503020204020204" charset="-122"/>
              </a:rPr>
              <a:t>等效散焦</a:t>
            </a:r>
            <a:endParaRPr lang="zh-CN" sz="1500" b="1">
              <a:solidFill>
                <a:srgbClr val="1A2230"/>
              </a:solidFill>
              <a:latin typeface="微软雅黑" panose="020B0503020204020204" charset="-122"/>
              <a:ea typeface="微软雅黑" panose="020B0503020204020204" charset="-122"/>
            </a:endParaRPr>
          </a:p>
        </p:txBody>
      </p:sp>
      <p:sp>
        <p:nvSpPr>
          <p:cNvPr id="250" name="文本框 249" descr="{&quot;isTemplate&quot;:true,&quot;type&quot;:&quot;text&quot;}"/>
          <p:cNvSpPr txBox="1"/>
          <p:nvPr/>
        </p:nvSpPr>
        <p:spPr>
          <a:xfrm>
            <a:off x="4191000" y="1762125"/>
            <a:ext cx="2838450" cy="247650"/>
          </a:xfrm>
          <a:prstGeom prst="rect">
            <a:avLst/>
          </a:prstGeom>
        </p:spPr>
        <p:txBody>
          <a:bodyPr wrap="none" lIns="0" tIns="0" rIns="0" bIns="0"/>
          <a:p>
            <a:pPr algn="l">
              <a:lnSpc>
                <a:spcPct val="140000"/>
              </a:lnSpc>
              <a:buClrTx/>
              <a:buSzTx/>
              <a:buFontTx/>
            </a:pPr>
            <a:r>
              <a:rPr lang="zh-CN" sz="1200">
                <a:solidFill>
                  <a:srgbClr val="4A5568"/>
                </a:solidFill>
                <a:latin typeface="微软雅黑" panose="020B0503020204020204" charset="-122"/>
                <a:ea typeface="微软雅黑" panose="020B0503020204020204" charset="-122"/>
              </a:rPr>
              <a:t>自场对束流自身是散焦的，等效削弱聚焦</a:t>
            </a:r>
            <a:endParaRPr lang="zh-CN" sz="1200">
              <a:solidFill>
                <a:srgbClr val="4A5568"/>
              </a:solidFill>
              <a:latin typeface="微软雅黑" panose="020B0503020204020204" charset="-122"/>
              <a:ea typeface="微软雅黑" panose="020B0503020204020204" charset="-122"/>
            </a:endParaRPr>
          </a:p>
        </p:txBody>
      </p:sp>
      <p:sp>
        <p:nvSpPr>
          <p:cNvPr id="251" name="文本框 250" descr="{&quot;isTemplate&quot;:true,&quot;type&quot;:&quot;text&quot;}"/>
          <p:cNvSpPr txBox="1"/>
          <p:nvPr/>
        </p:nvSpPr>
        <p:spPr>
          <a:xfrm>
            <a:off x="7315200" y="1533525"/>
            <a:ext cx="247650" cy="304800"/>
          </a:xfrm>
          <a:prstGeom prst="rect">
            <a:avLst/>
          </a:prstGeom>
        </p:spPr>
        <p:txBody>
          <a:bodyPr wrap="none" lIns="0" tIns="0" rIns="0" bIns="0"/>
          <a:p>
            <a:pPr>
              <a:lnSpc>
                <a:spcPct val="100000"/>
              </a:lnSpc>
            </a:pPr>
            <a:r>
              <a:rPr sz="1950">
                <a:solidFill>
                  <a:srgbClr val="3D7BD9"/>
                </a:solidFill>
                <a:latin typeface="微软雅黑" panose="020B0503020204020204" charset="-122"/>
                <a:ea typeface="微软雅黑" panose="020B0503020204020204" charset="-122"/>
              </a:rPr>
              <a:t>→</a:t>
            </a:r>
            <a:endParaRPr sz="1950">
              <a:solidFill>
                <a:srgbClr val="3D7BD9"/>
              </a:solidFill>
              <a:latin typeface="微软雅黑" panose="020B0503020204020204" charset="-122"/>
              <a:ea typeface="微软雅黑" panose="020B0503020204020204" charset="-122"/>
            </a:endParaRPr>
          </a:p>
        </p:txBody>
      </p:sp>
      <p:sp>
        <p:nvSpPr>
          <p:cNvPr id="252" name="圆角矩形 251"/>
          <p:cNvSpPr/>
          <p:nvPr/>
        </p:nvSpPr>
        <p:spPr>
          <a:xfrm>
            <a:off x="7696200" y="1181100"/>
            <a:ext cx="3143250" cy="1009650"/>
          </a:xfrm>
          <a:prstGeom prst="roundRect">
            <a:avLst>
              <a:gd name="adj" fmla="val 7547"/>
            </a:avLst>
          </a:prstGeom>
          <a:solidFill>
            <a:srgbClr val="F0F5FC"/>
          </a:solidFill>
          <a:ln w="12700">
            <a:solidFill>
              <a:srgbClr val="D6DCE5"/>
            </a:solidFill>
            <a:prstDash val="solid"/>
          </a:ln>
        </p:spPr>
        <p:txBody>
          <a:bodyPr/>
          <a:p/>
        </p:txBody>
      </p:sp>
      <p:sp>
        <p:nvSpPr>
          <p:cNvPr id="253" name="文本框 252" descr="{&quot;isTemplate&quot;:true,&quot;type&quot;:&quot;text&quot;}"/>
          <p:cNvSpPr txBox="1"/>
          <p:nvPr/>
        </p:nvSpPr>
        <p:spPr>
          <a:xfrm>
            <a:off x="7848600" y="1295400"/>
            <a:ext cx="2838450" cy="161925"/>
          </a:xfrm>
          <a:prstGeom prst="rect">
            <a:avLst/>
          </a:prstGeom>
        </p:spPr>
        <p:txBody>
          <a:bodyPr wrap="none" lIns="0" tIns="0" rIns="0" bIns="0"/>
          <a:p>
            <a:pPr>
              <a:lnSpc>
                <a:spcPct val="100000"/>
              </a:lnSpc>
            </a:pPr>
            <a:r>
              <a:rPr lang="en-US" sz="1050" b="1">
                <a:solidFill>
                  <a:srgbClr val="D9534F"/>
                </a:solidFill>
                <a:latin typeface="微软雅黑" panose="020B0503020204020204" charset="-122"/>
                <a:ea typeface="微软雅黑" panose="020B0503020204020204" charset="-122"/>
              </a:rPr>
              <a:t>STEP 3</a:t>
            </a:r>
            <a:endParaRPr lang="en-US" sz="1050" b="1">
              <a:solidFill>
                <a:srgbClr val="D9534F"/>
              </a:solidFill>
              <a:latin typeface="微软雅黑" panose="020B0503020204020204" charset="-122"/>
              <a:ea typeface="微软雅黑" panose="020B0503020204020204" charset="-122"/>
            </a:endParaRPr>
          </a:p>
        </p:txBody>
      </p:sp>
      <p:sp>
        <p:nvSpPr>
          <p:cNvPr id="254" name="文本框 253" descr="{&quot;isTemplate&quot;:true,&quot;type&quot;:&quot;text&quot;}"/>
          <p:cNvSpPr txBox="1"/>
          <p:nvPr/>
        </p:nvSpPr>
        <p:spPr>
          <a:xfrm>
            <a:off x="7848600" y="1495425"/>
            <a:ext cx="2838450" cy="228600"/>
          </a:xfrm>
          <a:prstGeom prst="rect">
            <a:avLst/>
          </a:prstGeom>
        </p:spPr>
        <p:txBody>
          <a:bodyPr wrap="none" lIns="0" tIns="0" rIns="0" bIns="0"/>
          <a:p>
            <a:pPr>
              <a:lnSpc>
                <a:spcPct val="100000"/>
              </a:lnSpc>
            </a:pPr>
            <a:r>
              <a:rPr lang="zh-CN" sz="1500" b="1">
                <a:solidFill>
                  <a:srgbClr val="1A2230"/>
                </a:solidFill>
                <a:latin typeface="微软雅黑" panose="020B0503020204020204" charset="-122"/>
                <a:ea typeface="微软雅黑" panose="020B0503020204020204" charset="-122"/>
              </a:rPr>
              <a:t>工作点移动</a:t>
            </a:r>
            <a:endParaRPr lang="zh-CN" sz="1500" b="1">
              <a:solidFill>
                <a:srgbClr val="1A2230"/>
              </a:solidFill>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sp>
            <p:nvSpPr>
              <p:cNvPr id="255" name="文本框 254" descr="{&quot;isTemplate&quot;:true,&quot;type&quot;:&quot;text&quot;}"/>
              <p:cNvSpPr txBox="1"/>
              <p:nvPr/>
            </p:nvSpPr>
            <p:spPr>
              <a:xfrm>
                <a:off x="7848600" y="1762125"/>
                <a:ext cx="2838450" cy="247650"/>
              </a:xfrm>
              <a:prstGeom prst="rect">
                <a:avLst/>
              </a:prstGeom>
            </p:spPr>
            <p:txBody>
              <a:bodyPr wrap="none" lIns="0" tIns="0" rIns="0" bIns="0"/>
              <a:p>
                <a:pPr algn="l">
                  <a:lnSpc>
                    <a:spcPct val="140000"/>
                  </a:lnSpc>
                  <a:buClrTx/>
                  <a:buSzTx/>
                  <a:buFontTx/>
                </a:pPr>
                <a14:m>
                  <m:oMath xmlns:m="http://schemas.openxmlformats.org/officeDocument/2006/math">
                    <m:r>
                      <a:rPr lang="zh-CN" sz="1200">
                        <a:solidFill>
                          <a:srgbClr val="4A5568"/>
                        </a:solidFill>
                        <a:latin typeface="微软雅黑" panose="020B0503020204020204" charset="-122"/>
                        <a:ea typeface="微软雅黑" panose="020B0503020204020204" charset="-122"/>
                      </a:rPr>
                      <m:t>𝛥</m:t>
                    </m:r>
                    <m:sSub>
                      <m:sSubPr>
                        <m:ctrlPr>
                          <a:rPr lang="zh-CN" sz="1200">
                            <a:solidFill>
                              <a:srgbClr val="4A5568"/>
                            </a:solidFill>
                            <a:latin typeface="微软雅黑" panose="020B0503020204020204" charset="-122"/>
                            <a:ea typeface="微软雅黑" panose="020B0503020204020204" charset="-122"/>
                          </a:rPr>
                        </m:ctrlPr>
                      </m:sSubPr>
                      <m:e>
                        <m:r>
                          <a:rPr lang="zh-CN" sz="1200">
                            <a:solidFill>
                              <a:srgbClr val="4A5568"/>
                            </a:solidFill>
                            <a:latin typeface="微软雅黑" panose="020B0503020204020204" charset="-122"/>
                            <a:ea typeface="微软雅黑" panose="020B0503020204020204" charset="-122"/>
                          </a:rPr>
                          <m:t>𝜈</m:t>
                        </m:r>
                      </m:e>
                      <m:sub>
                        <m:r>
                          <a:rPr lang="zh-CN" sz="1200">
                            <a:solidFill>
                              <a:srgbClr val="4A5568"/>
                            </a:solidFill>
                            <a:latin typeface="微软雅黑" panose="020B0503020204020204" charset="-122"/>
                            <a:ea typeface="微软雅黑" panose="020B0503020204020204" charset="-122"/>
                          </a:rPr>
                          <m:t>𝑠𝑐</m:t>
                        </m:r>
                      </m:sub>
                    </m:sSub>
                  </m:oMath>
                </a14:m>
                <a:r>
                  <a:rPr lang="zh-CN" sz="1200">
                    <a:solidFill>
                      <a:srgbClr val="4A5568"/>
                    </a:solidFill>
                    <a:latin typeface="微软雅黑" panose="020B0503020204020204" charset="-122"/>
                    <a:ea typeface="微软雅黑" panose="020B0503020204020204" charset="-122"/>
                  </a:rPr>
                  <a:t> &lt; 0，工作点负向移动</a:t>
                </a:r>
                <a:endParaRPr lang="zh-CN" sz="1200">
                  <a:solidFill>
                    <a:srgbClr val="4A5568"/>
                  </a:solidFill>
                  <a:latin typeface="微软雅黑" panose="020B0503020204020204" charset="-122"/>
                  <a:ea typeface="微软雅黑" panose="020B0503020204020204" charset="-122"/>
                </a:endParaRPr>
              </a:p>
            </p:txBody>
          </p:sp>
        </mc:Choice>
        <mc:Fallback>
          <p:sp>
            <p:nvSpPr>
              <p:cNvPr id="255" name="文本框 254" descr="{&quot;isTemplate&quot;:true,&quot;type&quot;:&quot;text&quot;}"/>
              <p:cNvSpPr txBox="1">
                <a:spLocks noRot="1" noChangeAspect="1" noMove="1" noResize="1" noEditPoints="1" noAdjustHandles="1" noChangeArrowheads="1" noChangeShapeType="1" noTextEdit="1"/>
              </p:cNvSpPr>
              <p:nvPr/>
            </p:nvSpPr>
            <p:spPr>
              <a:xfrm>
                <a:off x="7848600" y="1762125"/>
                <a:ext cx="2838450" cy="247650"/>
              </a:xfrm>
              <a:prstGeom prst="rect">
                <a:avLst/>
              </a:prstGeom>
              <a:blipFill rotWithShape="1">
                <a:blip r:embed="rId1"/>
                <a:stretch>
                  <a:fillRect b="-3333"/>
                </a:stretch>
              </a:blipFill>
            </p:spPr>
            <p:txBody>
              <a:bodyPr/>
              <a:lstStyle/>
              <a:p>
                <a:r>
                  <a:rPr lang="zh-CN" altLang="en-US">
                    <a:noFill/>
                  </a:rPr>
                  <a:t> </a:t>
                </a:r>
              </a:p>
            </p:txBody>
          </p:sp>
        </mc:Fallback>
      </mc:AlternateContent>
      <p:sp>
        <p:nvSpPr>
          <p:cNvPr id="256" name="圆角矩形 255"/>
          <p:cNvSpPr/>
          <p:nvPr/>
        </p:nvSpPr>
        <p:spPr>
          <a:xfrm>
            <a:off x="428625" y="2286000"/>
            <a:ext cx="6972300" cy="723900"/>
          </a:xfrm>
          <a:prstGeom prst="roundRect">
            <a:avLst>
              <a:gd name="adj" fmla="val 7895"/>
            </a:avLst>
          </a:prstGeom>
          <a:solidFill>
            <a:srgbClr val="FFFFFF"/>
          </a:solidFill>
        </p:spPr>
        <p:txBody>
          <a:bodyPr/>
          <a:p/>
        </p:txBody>
      </p:sp>
      <p:sp>
        <p:nvSpPr>
          <p:cNvPr id="260" name="圆角矩形 259"/>
          <p:cNvSpPr/>
          <p:nvPr/>
        </p:nvSpPr>
        <p:spPr>
          <a:xfrm>
            <a:off x="7524750" y="2286000"/>
            <a:ext cx="4286250" cy="723900"/>
          </a:xfrm>
          <a:prstGeom prst="roundRect">
            <a:avLst>
              <a:gd name="adj" fmla="val 7895"/>
            </a:avLst>
          </a:prstGeom>
          <a:solidFill>
            <a:srgbClr val="FDF3F2"/>
          </a:solidFill>
          <a:ln w="12700">
            <a:solidFill>
              <a:srgbClr val="F0C4C1"/>
            </a:solidFill>
            <a:prstDash val="solid"/>
          </a:ln>
        </p:spPr>
        <p:txBody>
          <a:bodyPr/>
          <a:p/>
        </p:txBody>
      </p:sp>
      <p:sp>
        <p:nvSpPr>
          <p:cNvPr id="261" name="文本框 260" descr="{&quot;isTemplate&quot;:true,&quot;type&quot;:&quot;text&quot;}"/>
          <p:cNvSpPr txBox="1"/>
          <p:nvPr/>
        </p:nvSpPr>
        <p:spPr>
          <a:xfrm>
            <a:off x="7677150" y="2381250"/>
            <a:ext cx="3981450" cy="171450"/>
          </a:xfrm>
          <a:prstGeom prst="rect">
            <a:avLst/>
          </a:prstGeom>
        </p:spPr>
        <p:txBody>
          <a:bodyPr wrap="none" lIns="0" tIns="0" rIns="0" bIns="0"/>
          <a:p>
            <a:pPr>
              <a:lnSpc>
                <a:spcPct val="100000"/>
              </a:lnSpc>
            </a:pPr>
            <a:r>
              <a:rPr lang="zh-CN" sz="1125">
                <a:solidFill>
                  <a:srgbClr val="4A5568"/>
                </a:solidFill>
                <a:latin typeface="微软雅黑" panose="020B0503020204020204" charset="-122"/>
                <a:ea typeface="微软雅黑" panose="020B0503020204020204" charset="-122"/>
              </a:rPr>
              <a:t>参考量级：</a:t>
            </a:r>
            <a:r>
              <a:rPr lang="en-US" sz="1125">
                <a:solidFill>
                  <a:srgbClr val="4A5568"/>
                </a:solidFill>
                <a:latin typeface="微软雅黑" panose="020B0503020204020204" charset="-122"/>
                <a:ea typeface="微软雅黑" panose="020B0503020204020204" charset="-122"/>
              </a:rPr>
              <a:t>CSNS/RCS 80 MeV </a:t>
            </a:r>
            <a:r>
              <a:rPr lang="zh-CN" sz="1125">
                <a:solidFill>
                  <a:srgbClr val="4A5568"/>
                </a:solidFill>
                <a:latin typeface="微软雅黑" panose="020B0503020204020204" charset="-122"/>
                <a:ea typeface="微软雅黑" panose="020B0503020204020204" charset="-122"/>
              </a:rPr>
              <a:t>注入段（非</a:t>
            </a:r>
            <a:r>
              <a:rPr lang="en-US" sz="1125">
                <a:solidFill>
                  <a:srgbClr val="4A5568"/>
                </a:solidFill>
                <a:latin typeface="微软雅黑" panose="020B0503020204020204" charset="-122"/>
                <a:ea typeface="微软雅黑" panose="020B0503020204020204" charset="-122"/>
              </a:rPr>
              <a:t> FFAG</a:t>
            </a:r>
            <a:r>
              <a:rPr lang="zh-CN" sz="1125">
                <a:solidFill>
                  <a:srgbClr val="4A5568"/>
                </a:solidFill>
                <a:latin typeface="微软雅黑" panose="020B0503020204020204" charset="-122"/>
                <a:ea typeface="微软雅黑" panose="020B0503020204020204" charset="-122"/>
              </a:rPr>
              <a:t>）</a:t>
            </a:r>
            <a:endParaRPr lang="zh-CN" sz="1125">
              <a:solidFill>
                <a:srgbClr val="4A5568"/>
              </a:solidFill>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sp>
            <p:nvSpPr>
              <p:cNvPr id="262" name="文本框 261" descr="{&quot;isTemplate&quot;:true,&quot;type&quot;:&quot;text&quot;}"/>
              <p:cNvSpPr txBox="1"/>
              <p:nvPr/>
            </p:nvSpPr>
            <p:spPr>
              <a:xfrm>
                <a:off x="7677150" y="2581275"/>
                <a:ext cx="3981450" cy="209550"/>
              </a:xfrm>
              <a:prstGeom prst="rect">
                <a:avLst/>
              </a:prstGeom>
            </p:spPr>
            <p:txBody>
              <a:bodyPr wrap="none" lIns="0" tIns="0" rIns="0" bIns="0"/>
              <a:p>
                <a:pPr algn="l">
                  <a:lnSpc>
                    <a:spcPct val="100000"/>
                  </a:lnSpc>
                  <a:buClrTx/>
                  <a:buSzTx/>
                  <a:buFontTx/>
                </a:pPr>
                <a14:m>
                  <m:oMath xmlns:m="http://schemas.openxmlformats.org/officeDocument/2006/math">
                    <m:r>
                      <a:rPr lang="en-US" sz="1125">
                        <a:solidFill>
                          <a:srgbClr val="4A5568"/>
                        </a:solidFill>
                        <a:latin typeface="微软雅黑" panose="020B0503020204020204" charset="-122"/>
                        <a:ea typeface="微软雅黑" panose="020B0503020204020204" charset="-122"/>
                      </a:rPr>
                      <m:t>𝛥</m:t>
                    </m:r>
                    <m:sSub>
                      <m:sSubPr>
                        <m:ctrlPr>
                          <a:rPr lang="en-US" sz="1125">
                            <a:solidFill>
                              <a:srgbClr val="4A5568"/>
                            </a:solidFill>
                            <a:latin typeface="微软雅黑" panose="020B0503020204020204" charset="-122"/>
                            <a:ea typeface="微软雅黑" panose="020B0503020204020204" charset="-122"/>
                          </a:rPr>
                        </m:ctrlPr>
                      </m:sSubPr>
                      <m:e>
                        <m:r>
                          <a:rPr lang="en-US" sz="1125">
                            <a:solidFill>
                              <a:srgbClr val="4A5568"/>
                            </a:solidFill>
                            <a:latin typeface="微软雅黑" panose="020B0503020204020204" charset="-122"/>
                            <a:ea typeface="微软雅黑" panose="020B0503020204020204" charset="-122"/>
                          </a:rPr>
                          <m:t>𝜈</m:t>
                        </m:r>
                      </m:e>
                      <m:sub>
                        <m:r>
                          <a:rPr lang="en-US" sz="1125">
                            <a:solidFill>
                              <a:srgbClr val="4A5568"/>
                            </a:solidFill>
                            <a:latin typeface="微软雅黑" panose="020B0503020204020204" charset="-122"/>
                            <a:ea typeface="微软雅黑" panose="020B0503020204020204" charset="-122"/>
                          </a:rPr>
                          <m:t>𝑠𝑐</m:t>
                        </m:r>
                      </m:sub>
                    </m:sSub>
                  </m:oMath>
                </a14:m>
                <a:r>
                  <a:rPr lang="en-US" sz="1125">
                    <a:solidFill>
                      <a:srgbClr val="4A5568"/>
                    </a:solidFill>
                    <a:latin typeface="微软雅黑" panose="020B0503020204020204" charset="-122"/>
                    <a:ea typeface="微软雅黑" panose="020B0503020204020204" charset="-122"/>
                  </a:rPr>
                  <a:t> ≈ −0.26（均匀分布）　文献上限约 −0.3</a:t>
                </a:r>
                <a:endParaRPr lang="en-US" sz="1125">
                  <a:solidFill>
                    <a:srgbClr val="4A5568"/>
                  </a:solidFill>
                  <a:latin typeface="微软雅黑" panose="020B0503020204020204" charset="-122"/>
                  <a:ea typeface="微软雅黑" panose="020B0503020204020204" charset="-122"/>
                </a:endParaRPr>
              </a:p>
            </p:txBody>
          </p:sp>
        </mc:Choice>
        <mc:Fallback>
          <p:sp>
            <p:nvSpPr>
              <p:cNvPr id="262" name="文本框 261" descr="{&quot;isTemplate&quot;:true,&quot;type&quot;:&quot;text&quot;}"/>
              <p:cNvSpPr txBox="1">
                <a:spLocks noRot="1" noChangeAspect="1" noMove="1" noResize="1" noEditPoints="1" noAdjustHandles="1" noChangeArrowheads="1" noChangeShapeType="1" noTextEdit="1"/>
              </p:cNvSpPr>
              <p:nvPr/>
            </p:nvSpPr>
            <p:spPr>
              <a:xfrm>
                <a:off x="7677150" y="2581275"/>
                <a:ext cx="3981450" cy="209550"/>
              </a:xfrm>
              <a:prstGeom prst="rect">
                <a:avLst/>
              </a:prstGeom>
              <a:blipFill rotWithShape="1">
                <a:blip r:embed="rId2"/>
                <a:stretch>
                  <a:fillRect t="-5758"/>
                </a:stretch>
              </a:blipFill>
            </p:spPr>
            <p:txBody>
              <a:bodyPr/>
              <a:lstStyle/>
              <a:p>
                <a:r>
                  <a:rPr lang="zh-CN" altLang="en-US">
                    <a:noFill/>
                  </a:rPr>
                  <a:t> </a:t>
                </a:r>
              </a:p>
            </p:txBody>
          </p:sp>
        </mc:Fallback>
      </mc:AlternateContent>
      <p:sp>
        <p:nvSpPr>
          <p:cNvPr id="263" name="圆角矩形 262"/>
          <p:cNvSpPr/>
          <p:nvPr/>
        </p:nvSpPr>
        <p:spPr>
          <a:xfrm>
            <a:off x="381000" y="3105150"/>
            <a:ext cx="5715000" cy="3314700"/>
          </a:xfrm>
          <a:prstGeom prst="roundRect">
            <a:avLst>
              <a:gd name="adj" fmla="val 2299"/>
            </a:avLst>
          </a:prstGeom>
          <a:solidFill>
            <a:srgbClr val="F7F9FC"/>
          </a:solidFill>
          <a:ln w="12700">
            <a:solidFill>
              <a:srgbClr val="E5E7EB"/>
            </a:solidFill>
            <a:prstDash val="solid"/>
          </a:ln>
        </p:spPr>
        <p:txBody>
          <a:bodyPr/>
          <a:p/>
        </p:txBody>
      </p:sp>
      <mc:AlternateContent xmlns:mc="http://schemas.openxmlformats.org/markup-compatibility/2006">
        <mc:Choice xmlns:a14="http://schemas.microsoft.com/office/drawing/2010/main" Requires="a14">
          <p:sp>
            <p:nvSpPr>
              <p:cNvPr id="264" name="文本框 263" descr="{&quot;isTemplate&quot;:true,&quot;type&quot;:&quot;text&quot;}"/>
              <p:cNvSpPr txBox="1"/>
              <p:nvPr/>
            </p:nvSpPr>
            <p:spPr>
              <a:xfrm>
                <a:off x="533400" y="3219450"/>
                <a:ext cx="5410200" cy="190500"/>
              </a:xfrm>
              <a:prstGeom prst="rect">
                <a:avLst/>
              </a:prstGeom>
            </p:spPr>
            <p:txBody>
              <a:bodyPr wrap="none" lIns="0" tIns="0" rIns="0" bIns="0"/>
              <a:p>
                <a:pPr>
                  <a:lnSpc>
                    <a:spcPct val="100000"/>
                  </a:lnSpc>
                </a:pPr>
                <a:r>
                  <a:rPr lang="en-US" sz="1200" b="1">
                    <a:solidFill>
                      <a:srgbClr val="0E3F8C"/>
                    </a:solidFill>
                    <a:latin typeface="微软雅黑" panose="020B0503020204020204" charset="-122"/>
                    <a:ea typeface="微软雅黑" panose="020B0503020204020204" charset="-122"/>
                  </a:rPr>
                  <a:t>tune diagram</a:t>
                </a:r>
                <a:r>
                  <a:rPr lang="zh-CN" sz="1200" b="1">
                    <a:solidFill>
                      <a:srgbClr val="0E3F8C"/>
                    </a:solidFill>
                    <a:latin typeface="微软雅黑" panose="020B0503020204020204" charset="-122"/>
                    <a:ea typeface="微软雅黑" panose="020B0503020204020204" charset="-122"/>
                  </a:rPr>
                  <a:t>（</a:t>
                </a:r>
                <a14:m>
                  <m:oMath xmlns:m="http://schemas.openxmlformats.org/officeDocument/2006/math">
                    <m:sSub>
                      <m:sSubPr>
                        <m:ctrlPr>
                          <a:rPr lang="en-US" altLang="zh-CN" sz="1200" b="1" i="1">
                            <a:solidFill>
                              <a:srgbClr val="0E3F8C"/>
                            </a:solidFill>
                            <a:latin typeface="Cambria Math" panose="02040503050406030204" charset="0"/>
                            <a:ea typeface="微软雅黑" panose="020B0503020204020204" charset="-122"/>
                            <a:cs typeface="Cambria Math" panose="02040503050406030204" charset="0"/>
                          </a:rPr>
                        </m:ctrlPr>
                      </m:sSubPr>
                      <m:e>
                        <m:r>
                          <a:rPr lang="en-US" altLang="zh-CN" sz="1200" b="1" i="1">
                            <a:solidFill>
                              <a:srgbClr val="0E3F8C"/>
                            </a:solidFill>
                            <a:latin typeface="Cambria Math" panose="02040503050406030204" charset="0"/>
                            <a:ea typeface="微软雅黑" panose="020B0503020204020204" charset="-122"/>
                            <a:cs typeface="Cambria Math" panose="02040503050406030204" charset="0"/>
                          </a:rPr>
                          <m:t>𝜈</m:t>
                        </m:r>
                      </m:e>
                      <m:sub>
                        <m:r>
                          <a:rPr lang="en-US" altLang="zh-CN" sz="1200" b="1" i="1">
                            <a:solidFill>
                              <a:srgbClr val="0E3F8C"/>
                            </a:solidFill>
                            <a:latin typeface="Cambria Math" panose="02040503050406030204" charset="0"/>
                            <a:ea typeface="微软雅黑" panose="020B0503020204020204" charset="-122"/>
                            <a:cs typeface="Cambria Math" panose="02040503050406030204" charset="0"/>
                          </a:rPr>
                          <m:t>𝑥</m:t>
                        </m:r>
                      </m:sub>
                    </m:sSub>
                    <m:r>
                      <a:rPr lang="en-US" altLang="zh-CN" sz="1200" b="1" i="1">
                        <a:solidFill>
                          <a:srgbClr val="0E3F8C"/>
                        </a:solidFill>
                        <a:latin typeface="Cambria Math" panose="02040503050406030204" charset="0"/>
                        <a:ea typeface="微软雅黑" panose="020B0503020204020204" charset="-122"/>
                        <a:cs typeface="Cambria Math" panose="02040503050406030204" charset="0"/>
                      </a:rPr>
                      <m:t>–</m:t>
                    </m:r>
                    <m:sSub>
                      <m:sSubPr>
                        <m:ctrlPr>
                          <a:rPr lang="en-US" altLang="zh-CN" sz="1200" b="1" i="1">
                            <a:solidFill>
                              <a:srgbClr val="0E3F8C"/>
                            </a:solidFill>
                            <a:latin typeface="Cambria Math" panose="02040503050406030204" charset="0"/>
                            <a:ea typeface="微软雅黑" panose="020B0503020204020204" charset="-122"/>
                            <a:cs typeface="Cambria Math" panose="02040503050406030204" charset="0"/>
                          </a:rPr>
                        </m:ctrlPr>
                      </m:sSubPr>
                      <m:e>
                        <m:r>
                          <a:rPr lang="en-US" altLang="zh-CN" sz="1200" b="1" i="1">
                            <a:solidFill>
                              <a:srgbClr val="0E3F8C"/>
                            </a:solidFill>
                            <a:latin typeface="Cambria Math" panose="02040503050406030204" charset="0"/>
                            <a:ea typeface="微软雅黑" panose="020B0503020204020204" charset="-122"/>
                            <a:cs typeface="Cambria Math" panose="02040503050406030204" charset="0"/>
                          </a:rPr>
                          <m:t>𝜈</m:t>
                        </m:r>
                      </m:e>
                      <m:sub>
                        <m:r>
                          <a:rPr lang="en-US" altLang="zh-CN" sz="1200" b="1" i="1">
                            <a:solidFill>
                              <a:srgbClr val="0E3F8C"/>
                            </a:solidFill>
                            <a:latin typeface="Cambria Math" panose="02040503050406030204" charset="0"/>
                            <a:ea typeface="微软雅黑" panose="020B0503020204020204" charset="-122"/>
                            <a:cs typeface="Cambria Math" panose="02040503050406030204" charset="0"/>
                          </a:rPr>
                          <m:t>𝑦</m:t>
                        </m:r>
                      </m:sub>
                    </m:sSub>
                  </m:oMath>
                </a14:m>
                <a:r>
                  <a:rPr lang="en-US" sz="1200" b="1">
                    <a:solidFill>
                      <a:srgbClr val="0E3F8C"/>
                    </a:solidFill>
                    <a:latin typeface="微软雅黑" panose="020B0503020204020204" charset="-122"/>
                    <a:ea typeface="微软雅黑" panose="020B0503020204020204" charset="-122"/>
                  </a:rPr>
                  <a:t> </a:t>
                </a:r>
                <a:r>
                  <a:rPr lang="zh-CN" sz="1200" b="1">
                    <a:solidFill>
                      <a:srgbClr val="0E3F8C"/>
                    </a:solidFill>
                    <a:latin typeface="微软雅黑" panose="020B0503020204020204" charset="-122"/>
                    <a:ea typeface="微软雅黑" panose="020B0503020204020204" charset="-122"/>
                  </a:rPr>
                  <a:t>平面）：位移是一个点，足迹是一片区域</a:t>
                </a:r>
                <a:endParaRPr lang="zh-CN" sz="1200" b="1">
                  <a:solidFill>
                    <a:srgbClr val="0E3F8C"/>
                  </a:solidFill>
                  <a:latin typeface="微软雅黑" panose="020B0503020204020204" charset="-122"/>
                  <a:ea typeface="微软雅黑" panose="020B0503020204020204" charset="-122"/>
                </a:endParaRPr>
              </a:p>
            </p:txBody>
          </p:sp>
        </mc:Choice>
        <mc:Fallback>
          <p:sp>
            <p:nvSpPr>
              <p:cNvPr id="264" name="文本框 263" descr="{&quot;isTemplate&quot;:true,&quot;type&quot;:&quot;text&quot;}"/>
              <p:cNvSpPr txBox="1">
                <a:spLocks noRot="1" noChangeAspect="1" noMove="1" noResize="1" noEditPoints="1" noAdjustHandles="1" noChangeArrowheads="1" noChangeShapeType="1" noTextEdit="1"/>
              </p:cNvSpPr>
              <p:nvPr/>
            </p:nvSpPr>
            <p:spPr>
              <a:xfrm>
                <a:off x="533400" y="3219450"/>
                <a:ext cx="5410200" cy="190500"/>
              </a:xfrm>
              <a:prstGeom prst="rect">
                <a:avLst/>
              </a:prstGeom>
              <a:blipFill rotWithShape="1">
                <a:blip r:embed="rId3"/>
                <a:stretch>
                  <a:fillRect t="-2333" b="-6667"/>
                </a:stretch>
              </a:blipFill>
            </p:spPr>
            <p:txBody>
              <a:bodyPr/>
              <a:lstStyle/>
              <a:p>
                <a:r>
                  <a:rPr lang="zh-CN" altLang="en-US">
                    <a:noFill/>
                  </a:rPr>
                  <a:t> </a:t>
                </a:r>
              </a:p>
            </p:txBody>
          </p:sp>
        </mc:Fallback>
      </mc:AlternateContent>
      <p:sp>
        <p:nvSpPr>
          <p:cNvPr id="265" name="文本框 264" descr="{&quot;isTemplate&quot;:true,&quot;type&quot;:&quot;text&quot;}"/>
          <p:cNvSpPr txBox="1"/>
          <p:nvPr/>
        </p:nvSpPr>
        <p:spPr>
          <a:xfrm>
            <a:off x="533400" y="5915025"/>
            <a:ext cx="5410200" cy="390525"/>
          </a:xfrm>
          <a:prstGeom prst="rect">
            <a:avLst/>
          </a:prstGeom>
        </p:spPr>
        <p:txBody>
          <a:bodyPr wrap="square" lIns="0" tIns="0" rIns="0" bIns="0">
            <a:normAutofit/>
          </a:bodyPr>
          <a:p>
            <a:pPr>
              <a:lnSpc>
                <a:spcPct val="140000"/>
              </a:lnSpc>
            </a:pPr>
            <a:r>
              <a:rPr lang="zh-CN" sz="900">
                <a:solidFill>
                  <a:srgbClr val="8B97A8"/>
                </a:solidFill>
                <a:latin typeface="微软雅黑" panose="020B0503020204020204" charset="-122"/>
                <a:ea typeface="微软雅黑" panose="020B0503020204020204" charset="-122"/>
              </a:rPr>
              <a:t>原理示意图：坐标范围与共振线位置为示意，未按任何具体装置数值绘制；足迹与共振线的相对位置取决于束流参数。参数共振线（</a:t>
            </a:r>
            <a:r>
              <a:rPr lang="en-US" sz="900">
                <a:solidFill>
                  <a:srgbClr val="8B97A8"/>
                </a:solidFill>
                <a:latin typeface="微软雅黑" panose="020B0503020204020204" charset="-122"/>
                <a:ea typeface="微软雅黑" panose="020B0503020204020204" charset="-122"/>
              </a:rPr>
              <a:t>2:1</a:t>
            </a:r>
            <a:r>
              <a:rPr lang="zh-CN" sz="900">
                <a:solidFill>
                  <a:srgbClr val="8B97A8"/>
                </a:solidFill>
                <a:latin typeface="微软雅黑" panose="020B0503020204020204" charset="-122"/>
                <a:ea typeface="微软雅黑" panose="020B0503020204020204" charset="-122"/>
              </a:rPr>
              <a:t>、</a:t>
            </a:r>
            <a:r>
              <a:rPr lang="en-US" sz="900">
                <a:solidFill>
                  <a:srgbClr val="8B97A8"/>
                </a:solidFill>
                <a:latin typeface="微软雅黑" panose="020B0503020204020204" charset="-122"/>
                <a:ea typeface="微软雅黑" panose="020B0503020204020204" charset="-122"/>
              </a:rPr>
              <a:t>3:1 </a:t>
            </a:r>
            <a:r>
              <a:rPr lang="zh-CN" sz="900">
                <a:solidFill>
                  <a:srgbClr val="8B97A8"/>
                </a:solidFill>
                <a:latin typeface="微软雅黑" panose="020B0503020204020204" charset="-122"/>
                <a:ea typeface="微软雅黑" panose="020B0503020204020204" charset="-122"/>
              </a:rPr>
              <a:t>等）须结合具体驱动机制另行判定。</a:t>
            </a:r>
            <a:endParaRPr lang="zh-CN" sz="900">
              <a:solidFill>
                <a:srgbClr val="8B97A8"/>
              </a:solidFill>
              <a:latin typeface="微软雅黑" panose="020B0503020204020204" charset="-122"/>
              <a:ea typeface="微软雅黑" panose="020B0503020204020204" charset="-122"/>
            </a:endParaRPr>
          </a:p>
        </p:txBody>
      </p:sp>
      <p:sp>
        <p:nvSpPr>
          <p:cNvPr id="266" name="文本框 265" descr="{&quot;isTemplate&quot;:true,&quot;type&quot;:&quot;text&quot;}"/>
          <p:cNvSpPr txBox="1"/>
          <p:nvPr/>
        </p:nvSpPr>
        <p:spPr>
          <a:xfrm>
            <a:off x="6305550" y="3105150"/>
            <a:ext cx="5505450" cy="219075"/>
          </a:xfrm>
          <a:prstGeom prst="rect">
            <a:avLst/>
          </a:prstGeom>
        </p:spPr>
        <p:txBody>
          <a:bodyPr wrap="none" lIns="0" tIns="0" rIns="0" bIns="0"/>
          <a:p>
            <a:pPr>
              <a:lnSpc>
                <a:spcPct val="100000"/>
              </a:lnSpc>
            </a:pPr>
            <a:r>
              <a:rPr lang="en-US" sz="1425" b="1">
                <a:solidFill>
                  <a:srgbClr val="1A2230"/>
                </a:solidFill>
                <a:latin typeface="微软雅黑" panose="020B0503020204020204" charset="-122"/>
                <a:ea typeface="微软雅黑" panose="020B0503020204020204" charset="-122"/>
              </a:rPr>
              <a:t>① Tune shift</a:t>
            </a:r>
            <a:r>
              <a:rPr lang="zh-CN" sz="1425" b="1">
                <a:solidFill>
                  <a:srgbClr val="1A2230"/>
                </a:solidFill>
                <a:latin typeface="微软雅黑" panose="020B0503020204020204" charset="-122"/>
                <a:ea typeface="微软雅黑" panose="020B0503020204020204" charset="-122"/>
              </a:rPr>
              <a:t>（位移）</a:t>
            </a:r>
            <a:endParaRPr lang="zh-CN" sz="1425" b="1">
              <a:solidFill>
                <a:srgbClr val="1A2230"/>
              </a:solidFill>
              <a:latin typeface="微软雅黑" panose="020B0503020204020204" charset="-122"/>
              <a:ea typeface="微软雅黑" panose="020B0503020204020204" charset="-122"/>
            </a:endParaRPr>
          </a:p>
        </p:txBody>
      </p:sp>
      <p:sp>
        <p:nvSpPr>
          <p:cNvPr id="267" name="文本框 266" descr="{&quot;isTemplate&quot;:true,&quot;type&quot;:&quot;text&quot;}"/>
          <p:cNvSpPr txBox="1"/>
          <p:nvPr/>
        </p:nvSpPr>
        <p:spPr>
          <a:xfrm>
            <a:off x="6305550" y="3352800"/>
            <a:ext cx="5505450" cy="257175"/>
          </a:xfrm>
          <a:prstGeom prst="rect">
            <a:avLst/>
          </a:prstGeom>
        </p:spPr>
        <p:txBody>
          <a:bodyPr wrap="none" lIns="0" tIns="0" rIns="0" bIns="0"/>
          <a:p>
            <a:pPr>
              <a:lnSpc>
                <a:spcPct val="140000"/>
              </a:lnSpc>
            </a:pPr>
            <a:r>
              <a:rPr lang="zh-CN" sz="1200">
                <a:solidFill>
                  <a:srgbClr val="4A5568"/>
                </a:solidFill>
                <a:latin typeface="微软雅黑" panose="020B0503020204020204" charset="-122"/>
                <a:ea typeface="微软雅黑" panose="020B0503020204020204" charset="-122"/>
              </a:rPr>
              <a:t>束流中心工作点的整体移动</a:t>
            </a:r>
            <a:endParaRPr lang="zh-CN" sz="1200">
              <a:solidFill>
                <a:srgbClr val="4A5568"/>
              </a:solidFill>
              <a:latin typeface="微软雅黑" panose="020B0503020204020204" charset="-122"/>
              <a:ea typeface="微软雅黑" panose="020B0503020204020204" charset="-122"/>
            </a:endParaRPr>
          </a:p>
        </p:txBody>
      </p:sp>
      <p:sp>
        <p:nvSpPr>
          <p:cNvPr id="268" name="文本框 267" descr="{&quot;isTemplate&quot;:true,&quot;type&quot;:&quot;text&quot;}"/>
          <p:cNvSpPr txBox="1"/>
          <p:nvPr/>
        </p:nvSpPr>
        <p:spPr>
          <a:xfrm>
            <a:off x="6305550" y="3686175"/>
            <a:ext cx="5505450" cy="219075"/>
          </a:xfrm>
          <a:prstGeom prst="rect">
            <a:avLst/>
          </a:prstGeom>
        </p:spPr>
        <p:txBody>
          <a:bodyPr wrap="none" lIns="0" tIns="0" rIns="0" bIns="0"/>
          <a:p>
            <a:pPr>
              <a:lnSpc>
                <a:spcPct val="100000"/>
              </a:lnSpc>
            </a:pPr>
            <a:r>
              <a:rPr lang="en-US" sz="1425" b="1">
                <a:solidFill>
                  <a:srgbClr val="1A2230"/>
                </a:solidFill>
                <a:latin typeface="微软雅黑" panose="020B0503020204020204" charset="-122"/>
                <a:ea typeface="微软雅黑" panose="020B0503020204020204" charset="-122"/>
              </a:rPr>
              <a:t>② Tune footprint</a:t>
            </a:r>
            <a:r>
              <a:rPr lang="zh-CN" sz="1425" b="1">
                <a:solidFill>
                  <a:srgbClr val="1A2230"/>
                </a:solidFill>
                <a:latin typeface="微软雅黑" panose="020B0503020204020204" charset="-122"/>
                <a:ea typeface="微软雅黑" panose="020B0503020204020204" charset="-122"/>
              </a:rPr>
              <a:t>（足迹）</a:t>
            </a:r>
            <a:endParaRPr lang="zh-CN" sz="1425" b="1">
              <a:solidFill>
                <a:srgbClr val="1A2230"/>
              </a:solidFill>
              <a:latin typeface="微软雅黑" panose="020B0503020204020204" charset="-122"/>
              <a:ea typeface="微软雅黑" panose="020B0503020204020204" charset="-122"/>
            </a:endParaRPr>
          </a:p>
        </p:txBody>
      </p:sp>
      <p:sp>
        <p:nvSpPr>
          <p:cNvPr id="269" name="文本框 268" descr="{&quot;isTemplate&quot;:true,&quot;type&quot;:&quot;text&quot;}"/>
          <p:cNvSpPr txBox="1"/>
          <p:nvPr/>
        </p:nvSpPr>
        <p:spPr>
          <a:xfrm>
            <a:off x="6305550" y="3933825"/>
            <a:ext cx="5505450" cy="257175"/>
          </a:xfrm>
          <a:prstGeom prst="rect">
            <a:avLst/>
          </a:prstGeom>
        </p:spPr>
        <p:txBody>
          <a:bodyPr wrap="none" lIns="0" tIns="0" rIns="0" bIns="0"/>
          <a:p>
            <a:pPr>
              <a:lnSpc>
                <a:spcPct val="140000"/>
              </a:lnSpc>
            </a:pPr>
            <a:r>
              <a:rPr lang="zh-CN" sz="1200">
                <a:solidFill>
                  <a:srgbClr val="4A5568"/>
                </a:solidFill>
                <a:latin typeface="微软雅黑" panose="020B0503020204020204" charset="-122"/>
                <a:ea typeface="微软雅黑" panose="020B0503020204020204" charset="-122"/>
              </a:rPr>
              <a:t>束内不同粒子经历的空间电荷强度不同，工作点各不相同，摊成一片区域</a:t>
            </a:r>
            <a:endParaRPr lang="zh-CN" sz="1200">
              <a:solidFill>
                <a:srgbClr val="4A5568"/>
              </a:solidFill>
              <a:latin typeface="微软雅黑" panose="020B0503020204020204" charset="-122"/>
              <a:ea typeface="微软雅黑" panose="020B0503020204020204" charset="-122"/>
            </a:endParaRPr>
          </a:p>
        </p:txBody>
      </p:sp>
      <p:sp>
        <p:nvSpPr>
          <p:cNvPr id="270" name="文本框 269" descr="{&quot;isTemplate&quot;:true,&quot;type&quot;:&quot;text&quot;}"/>
          <p:cNvSpPr txBox="1"/>
          <p:nvPr/>
        </p:nvSpPr>
        <p:spPr>
          <a:xfrm>
            <a:off x="6305550" y="4267200"/>
            <a:ext cx="5505450" cy="219075"/>
          </a:xfrm>
          <a:prstGeom prst="rect">
            <a:avLst/>
          </a:prstGeom>
        </p:spPr>
        <p:txBody>
          <a:bodyPr wrap="none" lIns="0" tIns="0" rIns="0" bIns="0"/>
          <a:p>
            <a:pPr>
              <a:lnSpc>
                <a:spcPct val="100000"/>
              </a:lnSpc>
            </a:pPr>
            <a:r>
              <a:rPr lang="en-US" sz="1425" b="1">
                <a:solidFill>
                  <a:srgbClr val="1A2230"/>
                </a:solidFill>
                <a:latin typeface="微软雅黑" panose="020B0503020204020204" charset="-122"/>
                <a:ea typeface="微软雅黑" panose="020B0503020204020204" charset="-122"/>
              </a:rPr>
              <a:t>③ </a:t>
            </a:r>
            <a:r>
              <a:rPr lang="zh-CN" sz="1425" b="1">
                <a:solidFill>
                  <a:srgbClr val="1A2230"/>
                </a:solidFill>
                <a:latin typeface="微软雅黑" panose="020B0503020204020204" charset="-122"/>
                <a:ea typeface="微软雅黑" panose="020B0503020204020204" charset="-122"/>
              </a:rPr>
              <a:t>相干</a:t>
            </a:r>
            <a:r>
              <a:rPr lang="en-US" sz="1425" b="1">
                <a:solidFill>
                  <a:srgbClr val="1A2230"/>
                </a:solidFill>
                <a:latin typeface="微软雅黑" panose="020B0503020204020204" charset="-122"/>
                <a:ea typeface="微软雅黑" panose="020B0503020204020204" charset="-122"/>
              </a:rPr>
              <a:t> / </a:t>
            </a:r>
            <a:r>
              <a:rPr lang="zh-CN" sz="1425" b="1">
                <a:solidFill>
                  <a:srgbClr val="1A2230"/>
                </a:solidFill>
                <a:latin typeface="微软雅黑" panose="020B0503020204020204" charset="-122"/>
                <a:ea typeface="微软雅黑" panose="020B0503020204020204" charset="-122"/>
              </a:rPr>
              <a:t>非相干频移：用途不同</a:t>
            </a:r>
            <a:endParaRPr lang="zh-CN" sz="1425" b="1">
              <a:solidFill>
                <a:srgbClr val="1A2230"/>
              </a:solidFill>
              <a:latin typeface="微软雅黑" panose="020B0503020204020204" charset="-122"/>
              <a:ea typeface="微软雅黑" panose="020B0503020204020204" charset="-122"/>
            </a:endParaRPr>
          </a:p>
        </p:txBody>
      </p:sp>
      <p:sp>
        <p:nvSpPr>
          <p:cNvPr id="271" name="文本框 270" descr="{&quot;isTemplate&quot;:true,&quot;type&quot;:&quot;text&quot;}"/>
          <p:cNvSpPr txBox="1"/>
          <p:nvPr/>
        </p:nvSpPr>
        <p:spPr>
          <a:xfrm>
            <a:off x="6305550" y="4514850"/>
            <a:ext cx="5505450" cy="514350"/>
          </a:xfrm>
          <a:prstGeom prst="rect">
            <a:avLst/>
          </a:prstGeom>
        </p:spPr>
        <p:txBody>
          <a:bodyPr wrap="square" lIns="0" tIns="0" rIns="0" bIns="0">
            <a:normAutofit/>
          </a:bodyPr>
          <a:p>
            <a:pPr>
              <a:lnSpc>
                <a:spcPct val="140000"/>
              </a:lnSpc>
            </a:pPr>
            <a:r>
              <a:rPr lang="zh-CN" altLang="en-US" sz="1200">
                <a:solidFill>
                  <a:srgbClr val="4A5568"/>
                </a:solidFill>
                <a:latin typeface="微软雅黑" panose="020B0503020204020204" charset="-122"/>
                <a:ea typeface="微软雅黑" panose="020B0503020204020204" charset="-122"/>
              </a:rPr>
              <a:t>非相干频移：单粒子工作点的频移。束内不同粒子的频移存在差异，是形成工作点足迹（</a:t>
            </a:r>
            <a:r>
              <a:rPr lang="en-US" altLang="zh-CN" sz="1200">
                <a:solidFill>
                  <a:srgbClr val="4A5568"/>
                </a:solidFill>
                <a:latin typeface="微软雅黑" panose="020B0503020204020204" charset="-122"/>
                <a:ea typeface="微软雅黑" panose="020B0503020204020204" charset="-122"/>
              </a:rPr>
              <a:t>tune footprint）</a:t>
            </a:r>
            <a:r>
              <a:rPr lang="zh-CN" altLang="en-US" sz="1200">
                <a:solidFill>
                  <a:srgbClr val="4A5568"/>
                </a:solidFill>
                <a:latin typeface="微软雅黑" panose="020B0503020204020204" charset="-122"/>
                <a:ea typeface="微软雅黑" panose="020B0503020204020204" charset="-122"/>
              </a:rPr>
              <a:t>并评估单粒子共振风险的重要因素。</a:t>
            </a:r>
            <a:endParaRPr lang="zh-CN" altLang="en-US" sz="1200">
              <a:solidFill>
                <a:srgbClr val="4A5568"/>
              </a:solidFill>
              <a:latin typeface="微软雅黑" panose="020B0503020204020204" charset="-122"/>
              <a:ea typeface="微软雅黑" panose="020B0503020204020204" charset="-122"/>
            </a:endParaRPr>
          </a:p>
        </p:txBody>
      </p:sp>
      <p:sp>
        <p:nvSpPr>
          <p:cNvPr id="272" name="文本框 271" descr="{&quot;isTemplate&quot;:true,&quot;type&quot;:&quot;text&quot;}"/>
          <p:cNvSpPr txBox="1"/>
          <p:nvPr/>
        </p:nvSpPr>
        <p:spPr>
          <a:xfrm>
            <a:off x="6305550" y="5057775"/>
            <a:ext cx="5505450" cy="514350"/>
          </a:xfrm>
          <a:prstGeom prst="rect">
            <a:avLst/>
          </a:prstGeom>
        </p:spPr>
        <p:txBody>
          <a:bodyPr wrap="square" lIns="0" tIns="0" rIns="0" bIns="0">
            <a:normAutofit/>
          </a:bodyPr>
          <a:p>
            <a:pPr>
              <a:lnSpc>
                <a:spcPct val="140000"/>
              </a:lnSpc>
            </a:pPr>
            <a:r>
              <a:rPr lang="zh-CN" altLang="en-US" sz="1200">
                <a:solidFill>
                  <a:srgbClr val="4A5568"/>
                </a:solidFill>
                <a:latin typeface="微软雅黑" panose="020B0503020204020204" charset="-122"/>
                <a:ea typeface="微软雅黑" panose="020B0503020204020204" charset="-122"/>
              </a:rPr>
              <a:t>相干频移：集体模式本征频率的频移，由空间电荷、阻抗和边界条件决定，且与模式有关。</a:t>
            </a:r>
            <a:endParaRPr lang="zh-CN" altLang="en-US" sz="1200">
              <a:solidFill>
                <a:srgbClr val="4A5568"/>
              </a:solidFill>
              <a:latin typeface="微软雅黑" panose="020B0503020204020204" charset="-122"/>
              <a:ea typeface="微软雅黑" panose="020B0503020204020204" charset="-122"/>
            </a:endParaRPr>
          </a:p>
        </p:txBody>
      </p:sp>
      <p:sp>
        <p:nvSpPr>
          <p:cNvPr id="273" name="圆角矩形 272"/>
          <p:cNvSpPr/>
          <p:nvPr/>
        </p:nvSpPr>
        <p:spPr>
          <a:xfrm>
            <a:off x="6353175" y="5724525"/>
            <a:ext cx="5505450" cy="695325"/>
          </a:xfrm>
          <a:prstGeom prst="roundRect">
            <a:avLst>
              <a:gd name="adj" fmla="val 8219"/>
            </a:avLst>
          </a:prstGeom>
          <a:solidFill>
            <a:srgbClr val="E8EFF8"/>
          </a:solidFill>
        </p:spPr>
        <p:txBody>
          <a:bodyPr/>
          <a:p/>
        </p:txBody>
      </p:sp>
      <p:sp>
        <p:nvSpPr>
          <p:cNvPr id="274" name="任意多边形 273"/>
          <p:cNvSpPr/>
          <p:nvPr/>
        </p:nvSpPr>
        <p:spPr>
          <a:xfrm>
            <a:off x="6353175" y="5724525"/>
            <a:ext cx="5505450" cy="695325"/>
          </a:xfrm>
          <a:custGeom>
            <a:avLst/>
            <a:gdLst/>
            <a:ahLst/>
            <a:cxnLst/>
            <a:pathLst>
              <a:path w="578" h="73">
                <a:moveTo>
                  <a:pt x="6" y="0"/>
                </a:moveTo>
                <a:cubicBezTo>
                  <a:pt x="5" y="0"/>
                  <a:pt x="5" y="0"/>
                  <a:pt x="5" y="1"/>
                </a:cubicBezTo>
                <a:lnTo>
                  <a:pt x="5" y="72"/>
                </a:lnTo>
                <a:cubicBezTo>
                  <a:pt x="5" y="73"/>
                  <a:pt x="5" y="73"/>
                  <a:pt x="6" y="73"/>
                </a:cubicBezTo>
                <a:cubicBezTo>
                  <a:pt x="3" y="73"/>
                  <a:pt x="0" y="70"/>
                  <a:pt x="0" y="67"/>
                </a:cubicBezTo>
                <a:lnTo>
                  <a:pt x="0" y="6"/>
                </a:lnTo>
                <a:cubicBezTo>
                  <a:pt x="0" y="3"/>
                  <a:pt x="3" y="0"/>
                  <a:pt x="6" y="0"/>
                </a:cubicBezTo>
                <a:close/>
              </a:path>
            </a:pathLst>
          </a:custGeom>
          <a:solidFill>
            <a:srgbClr val="1E4FA8"/>
          </a:solidFill>
        </p:spPr>
        <p:txBody>
          <a:bodyPr/>
          <a:p/>
        </p:txBody>
      </p:sp>
      <p:sp>
        <p:nvSpPr>
          <p:cNvPr id="275" name="文本框 274" descr="{&quot;isTemplate&quot;:true,&quot;type&quot;:&quot;text&quot;}"/>
          <p:cNvSpPr txBox="1"/>
          <p:nvPr/>
        </p:nvSpPr>
        <p:spPr>
          <a:xfrm>
            <a:off x="6505575" y="5819775"/>
            <a:ext cx="5153025" cy="504825"/>
          </a:xfrm>
          <a:prstGeom prst="rect">
            <a:avLst/>
          </a:prstGeom>
        </p:spPr>
        <p:txBody>
          <a:bodyPr wrap="square" lIns="0" tIns="0" rIns="0" bIns="0">
            <a:normAutofit/>
          </a:bodyPr>
          <a:p>
            <a:pPr>
              <a:lnSpc>
                <a:spcPct val="145000"/>
              </a:lnSpc>
            </a:pPr>
            <a:r>
              <a:rPr lang="en-US" sz="1125" b="1">
                <a:solidFill>
                  <a:srgbClr val="0E3F8C"/>
                </a:solidFill>
                <a:latin typeface="微软雅黑" panose="020B0503020204020204" charset="-122"/>
                <a:ea typeface="微软雅黑" panose="020B0503020204020204" charset="-122"/>
              </a:rPr>
              <a:t>−0.26 </a:t>
            </a:r>
            <a:r>
              <a:rPr lang="zh-CN" sz="1125" b="1">
                <a:solidFill>
                  <a:srgbClr val="0E3F8C"/>
                </a:solidFill>
                <a:latin typeface="微软雅黑" panose="020B0503020204020204" charset="-122"/>
                <a:ea typeface="微软雅黑" panose="020B0503020204020204" charset="-122"/>
              </a:rPr>
              <a:t>是横向均匀分布假设下的值，实际束芯粒子的非相干频移可能显著更大</a:t>
            </a:r>
            <a:r>
              <a:rPr lang="en-US" sz="1125" b="1">
                <a:solidFill>
                  <a:srgbClr val="0E3F8C"/>
                </a:solidFill>
                <a:latin typeface="微软雅黑" panose="020B0503020204020204" charset="-122"/>
                <a:ea typeface="微软雅黑" panose="020B0503020204020204" charset="-122"/>
              </a:rPr>
              <a:t> —— </a:t>
            </a:r>
            <a:r>
              <a:rPr lang="zh-CN" sz="1125" b="1">
                <a:solidFill>
                  <a:srgbClr val="0E3F8C"/>
                </a:solidFill>
                <a:latin typeface="微软雅黑" panose="020B0503020204020204" charset="-122"/>
                <a:ea typeface="微软雅黑" panose="020B0503020204020204" charset="-122"/>
              </a:rPr>
              <a:t>单点工作点不足以判断交叠，必须看足迹分布。</a:t>
            </a:r>
            <a:endParaRPr lang="zh-CN" sz="1125" b="1">
              <a:solidFill>
                <a:srgbClr val="0E3F8C"/>
              </a:solidFill>
              <a:latin typeface="微软雅黑" panose="020B0503020204020204" charset="-122"/>
              <a:ea typeface="微软雅黑" panose="020B0503020204020204" charset="-122"/>
            </a:endParaRPr>
          </a:p>
        </p:txBody>
      </p:sp>
      <p:pic>
        <p:nvPicPr>
          <p:cNvPr id="278" name="图片 277" descr="C:/Users/Lenovo/Desktop/OCPA会议/OCPA汇报PPT/assets/fig_tune_diagram.pngfig_tune_diagram"/>
          <p:cNvPicPr>
            <a:picLocks noChangeAspect="1"/>
          </p:cNvPicPr>
          <p:nvPr/>
        </p:nvPicPr>
        <p:blipFill>
          <a:blip r:embed="rId4"/>
          <a:srcRect/>
          <a:stretch>
            <a:fillRect/>
          </a:stretch>
        </p:blipFill>
        <p:spPr>
          <a:xfrm>
            <a:off x="533400" y="3429000"/>
            <a:ext cx="5410200" cy="2362200"/>
          </a:xfrm>
          <a:prstGeom prst="rect">
            <a:avLst/>
          </a:prstGeom>
        </p:spPr>
      </p:pic>
      <mc:AlternateContent xmlns:mc="http://schemas.openxmlformats.org/markup-compatibility/2006">
        <mc:Choice xmlns:a14="http://schemas.microsoft.com/office/drawing/2010/main" Requires="a14">
          <p:sp>
            <p:nvSpPr>
              <p:cNvPr id="279" name="文本框 278" descr="{&quot;isTemplate&quot;:true,&quot;type&quot;:&quot;text&quot;}"/>
              <p:cNvSpPr txBox="1"/>
              <p:nvPr/>
            </p:nvSpPr>
            <p:spPr>
              <a:xfrm>
                <a:off x="723900" y="3467100"/>
                <a:ext cx="142875" cy="152400"/>
              </a:xfrm>
              <a:prstGeom prst="rect">
                <a:avLst/>
              </a:prstGeom>
            </p:spPr>
            <p:txBody>
              <a:bodyPr wrap="none" lIns="0" tIns="0" rIns="0" bIns="0"/>
              <a:p>
                <a:pPr>
                  <a:lnSpc>
                    <a:spcPct val="100000"/>
                  </a:lnSpc>
                </a:pPr>
                <a14:m>
                  <m:oMathPara xmlns:m="http://schemas.openxmlformats.org/officeDocument/2006/math">
                    <m:oMathParaPr>
                      <m:jc m:val="centerGroup"/>
                    </m:oMathParaPr>
                    <m:oMath xmlns:m="http://schemas.openxmlformats.org/officeDocument/2006/math">
                      <m:sSub>
                        <m:sSubPr>
                          <m:ctrlPr>
                            <a:rPr lang="en-US" altLang="zh-CN" sz="975" i="1">
                              <a:solidFill>
                                <a:srgbClr val="8B97A8"/>
                              </a:solidFill>
                              <a:latin typeface="Cambria Math" panose="02040503050406030204" charset="0"/>
                              <a:ea typeface="微软雅黑" panose="020B0503020204020204" charset="-122"/>
                              <a:cs typeface="Cambria Math" panose="02040503050406030204" charset="0"/>
                            </a:rPr>
                          </m:ctrlPr>
                        </m:sSubPr>
                        <m:e>
                          <m:r>
                            <a:rPr lang="en-US" altLang="zh-CN" sz="975" i="1">
                              <a:solidFill>
                                <a:srgbClr val="8B97A8"/>
                              </a:solidFill>
                              <a:latin typeface="Cambria Math" panose="02040503050406030204" charset="0"/>
                              <a:ea typeface="MS Mincho" panose="02020609040205080304" charset="-128"/>
                              <a:cs typeface="Cambria Math" panose="02040503050406030204" charset="0"/>
                            </a:rPr>
                            <m:t>𝜈</m:t>
                          </m:r>
                        </m:e>
                        <m:sub>
                          <m:r>
                            <a:rPr lang="en-US" altLang="zh-CN" sz="975" i="1">
                              <a:solidFill>
                                <a:srgbClr val="8B97A8"/>
                              </a:solidFill>
                              <a:latin typeface="Cambria Math" panose="02040503050406030204" charset="0"/>
                              <a:ea typeface="微软雅黑" panose="020B0503020204020204" charset="-122"/>
                              <a:cs typeface="Cambria Math" panose="02040503050406030204" charset="0"/>
                            </a:rPr>
                            <m:t>𝑦</m:t>
                          </m:r>
                        </m:sub>
                      </m:sSub>
                    </m:oMath>
                  </m:oMathPara>
                </a14:m>
                <a:endParaRPr lang="en-US" sz="975">
                  <a:solidFill>
                    <a:srgbClr val="8B97A8"/>
                  </a:solidFill>
                  <a:latin typeface="Cambria Math" panose="02040503050406030204" charset="0"/>
                  <a:ea typeface="微软雅黑" panose="020B0503020204020204" charset="-122"/>
                  <a:cs typeface="Cambria Math" panose="02040503050406030204" charset="0"/>
                </a:endParaRPr>
              </a:p>
            </p:txBody>
          </p:sp>
        </mc:Choice>
        <mc:Fallback>
          <p:sp>
            <p:nvSpPr>
              <p:cNvPr id="279" name="文本框 278" descr="{&quot;isTemplate&quot;:true,&quot;type&quot;:&quot;text&quot;}"/>
              <p:cNvSpPr txBox="1">
                <a:spLocks noRot="1" noChangeAspect="1" noMove="1" noResize="1" noEditPoints="1" noAdjustHandles="1" noChangeArrowheads="1" noChangeShapeType="1" noTextEdit="1"/>
              </p:cNvSpPr>
              <p:nvPr/>
            </p:nvSpPr>
            <p:spPr>
              <a:xfrm>
                <a:off x="723900" y="3467100"/>
                <a:ext cx="142875" cy="152400"/>
              </a:xfrm>
              <a:prstGeom prst="rect">
                <a:avLst/>
              </a:prstGeom>
              <a:blipFill rotWithShape="1">
                <a:blip r:embed="rId5"/>
                <a:stretch>
                  <a:fillRect r="-17333" b="-833"/>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80" name="文本框 279" descr="{&quot;isTemplate&quot;:true,&quot;type&quot;:&quot;text&quot;}"/>
              <p:cNvSpPr txBox="1"/>
              <p:nvPr/>
            </p:nvSpPr>
            <p:spPr>
              <a:xfrm>
                <a:off x="5810250" y="5387975"/>
                <a:ext cx="316230" cy="222250"/>
              </a:xfrm>
              <a:prstGeom prst="rect">
                <a:avLst/>
              </a:prstGeom>
            </p:spPr>
            <p:txBody>
              <a:bodyPr wrap="none" lIns="0" tIns="0" rIns="0" bIns="0"/>
              <a:p>
                <a:pPr algn="l">
                  <a:lnSpc>
                    <a:spcPct val="100000"/>
                  </a:lnSpc>
                </a:pPr>
                <a14:m>
                  <m:oMathPara xmlns:m="http://schemas.openxmlformats.org/officeDocument/2006/math">
                    <m:oMathParaPr>
                      <m:jc m:val="centerGroup"/>
                    </m:oMathParaPr>
                    <m:oMath xmlns:m="http://schemas.openxmlformats.org/officeDocument/2006/math">
                      <m:sSub>
                        <m:sSubPr>
                          <m:ctrlPr>
                            <a:rPr lang="en-US" altLang="zh-CN" sz="975" i="1">
                              <a:solidFill>
                                <a:srgbClr val="8B97A8"/>
                              </a:solidFill>
                              <a:latin typeface="Cambria Math" panose="02040503050406030204" charset="0"/>
                              <a:ea typeface="微软雅黑" panose="020B0503020204020204" charset="-122"/>
                              <a:cs typeface="Cambria Math" panose="02040503050406030204" charset="0"/>
                            </a:rPr>
                          </m:ctrlPr>
                        </m:sSubPr>
                        <m:e>
                          <m:r>
                            <a:rPr lang="en-US" altLang="zh-CN" sz="975" i="1">
                              <a:solidFill>
                                <a:srgbClr val="8B97A8"/>
                              </a:solidFill>
                              <a:latin typeface="Cambria Math" panose="02040503050406030204" charset="0"/>
                              <a:ea typeface="MS Mincho" panose="02020609040205080304" charset="-128"/>
                              <a:cs typeface="Cambria Math" panose="02040503050406030204" charset="0"/>
                            </a:rPr>
                            <m:t>𝜈</m:t>
                          </m:r>
                        </m:e>
                        <m:sub>
                          <m:r>
                            <a:rPr lang="en-US" altLang="zh-CN" sz="975" i="1">
                              <a:solidFill>
                                <a:srgbClr val="8B97A8"/>
                              </a:solidFill>
                              <a:latin typeface="Cambria Math" panose="02040503050406030204" charset="0"/>
                              <a:ea typeface="微软雅黑" panose="020B0503020204020204" charset="-122"/>
                              <a:cs typeface="Cambria Math" panose="02040503050406030204" charset="0"/>
                            </a:rPr>
                            <m:t>𝑥</m:t>
                          </m:r>
                        </m:sub>
                      </m:sSub>
                    </m:oMath>
                  </m:oMathPara>
                </a14:m>
                <a:endParaRPr lang="en-US" sz="975">
                  <a:solidFill>
                    <a:srgbClr val="8B97A8"/>
                  </a:solidFill>
                  <a:latin typeface="Cambria Math" panose="02040503050406030204" charset="0"/>
                  <a:ea typeface="微软雅黑" panose="020B0503020204020204" charset="-122"/>
                  <a:cs typeface="Cambria Math" panose="02040503050406030204" charset="0"/>
                </a:endParaRPr>
              </a:p>
            </p:txBody>
          </p:sp>
        </mc:Choice>
        <mc:Fallback>
          <p:sp>
            <p:nvSpPr>
              <p:cNvPr id="280" name="文本框 279" descr="{&quot;isTemplate&quot;:true,&quot;type&quot;:&quot;text&quot;}"/>
              <p:cNvSpPr txBox="1">
                <a:spLocks noRot="1" noChangeAspect="1" noMove="1" noResize="1" noEditPoints="1" noAdjustHandles="1" noChangeArrowheads="1" noChangeShapeType="1" noTextEdit="1"/>
              </p:cNvSpPr>
              <p:nvPr/>
            </p:nvSpPr>
            <p:spPr>
              <a:xfrm>
                <a:off x="5810250" y="5387975"/>
                <a:ext cx="316230" cy="222250"/>
              </a:xfrm>
              <a:prstGeom prst="rect">
                <a:avLst/>
              </a:prstGeom>
              <a:blipFill rotWithShape="1">
                <a:blip r:embed="rId6"/>
                <a:stretch>
                  <a:fillRect/>
                </a:stretch>
              </a:blipFill>
            </p:spPr>
            <p:txBody>
              <a:bodyPr/>
              <a:lstStyle/>
              <a:p>
                <a:r>
                  <a:rPr lang="zh-CN" altLang="en-US">
                    <a:noFill/>
                  </a:rPr>
                  <a:t> </a:t>
                </a:r>
              </a:p>
            </p:txBody>
          </p:sp>
        </mc:Fallback>
      </mc:AlternateContent>
      <p:sp>
        <p:nvSpPr>
          <p:cNvPr id="281" name="文本框 280" descr="{&quot;isTemplate&quot;:true,&quot;type&quot;:&quot;text&quot;}"/>
          <p:cNvSpPr txBox="1"/>
          <p:nvPr/>
        </p:nvSpPr>
        <p:spPr>
          <a:xfrm>
            <a:off x="876300" y="5334000"/>
            <a:ext cx="161925" cy="142875"/>
          </a:xfrm>
          <a:prstGeom prst="rect">
            <a:avLst/>
          </a:prstGeom>
        </p:spPr>
        <p:txBody>
          <a:bodyPr wrap="none" lIns="0" tIns="0" rIns="0" bIns="0"/>
          <a:p>
            <a:pPr>
              <a:lnSpc>
                <a:spcPct val="100000"/>
              </a:lnSpc>
            </a:pPr>
            <a:r>
              <a:rPr lang="en-US" sz="900">
                <a:solidFill>
                  <a:srgbClr val="8B97A8"/>
                </a:solidFill>
                <a:latin typeface="微软雅黑" panose="020B0503020204020204" charset="-122"/>
                <a:ea typeface="微软雅黑" panose="020B0503020204020204" charset="-122"/>
              </a:rPr>
              <a:t>3.0</a:t>
            </a:r>
            <a:endParaRPr lang="en-US" sz="900">
              <a:solidFill>
                <a:srgbClr val="8B97A8"/>
              </a:solidFill>
              <a:latin typeface="微软雅黑" panose="020B0503020204020204" charset="-122"/>
              <a:ea typeface="微软雅黑" panose="020B0503020204020204" charset="-122"/>
            </a:endParaRPr>
          </a:p>
        </p:txBody>
      </p:sp>
      <p:sp>
        <p:nvSpPr>
          <p:cNvPr id="282" name="文本框 281" descr="{&quot;isTemplate&quot;:true,&quot;type&quot;:&quot;text&quot;}"/>
          <p:cNvSpPr txBox="1"/>
          <p:nvPr/>
        </p:nvSpPr>
        <p:spPr>
          <a:xfrm>
            <a:off x="876300" y="4476750"/>
            <a:ext cx="161925" cy="142875"/>
          </a:xfrm>
          <a:prstGeom prst="rect">
            <a:avLst/>
          </a:prstGeom>
        </p:spPr>
        <p:txBody>
          <a:bodyPr wrap="none" lIns="0" tIns="0" rIns="0" bIns="0"/>
          <a:p>
            <a:pPr>
              <a:lnSpc>
                <a:spcPct val="100000"/>
              </a:lnSpc>
            </a:pPr>
            <a:r>
              <a:rPr lang="en-US" sz="900">
                <a:solidFill>
                  <a:srgbClr val="8B97A8"/>
                </a:solidFill>
                <a:latin typeface="微软雅黑" panose="020B0503020204020204" charset="-122"/>
                <a:ea typeface="微软雅黑" panose="020B0503020204020204" charset="-122"/>
              </a:rPr>
              <a:t>3.5</a:t>
            </a:r>
            <a:endParaRPr lang="en-US" sz="900">
              <a:solidFill>
                <a:srgbClr val="8B97A8"/>
              </a:solidFill>
              <a:latin typeface="微软雅黑" panose="020B0503020204020204" charset="-122"/>
              <a:ea typeface="微软雅黑" panose="020B0503020204020204" charset="-122"/>
            </a:endParaRPr>
          </a:p>
        </p:txBody>
      </p:sp>
      <p:sp>
        <p:nvSpPr>
          <p:cNvPr id="283" name="文本框 282" descr="{&quot;isTemplate&quot;:true,&quot;type&quot;:&quot;text&quot;}"/>
          <p:cNvSpPr txBox="1"/>
          <p:nvPr/>
        </p:nvSpPr>
        <p:spPr>
          <a:xfrm>
            <a:off x="876300" y="3619500"/>
            <a:ext cx="161925" cy="142875"/>
          </a:xfrm>
          <a:prstGeom prst="rect">
            <a:avLst/>
          </a:prstGeom>
        </p:spPr>
        <p:txBody>
          <a:bodyPr wrap="none" lIns="0" tIns="0" rIns="0" bIns="0"/>
          <a:p>
            <a:pPr>
              <a:lnSpc>
                <a:spcPct val="100000"/>
              </a:lnSpc>
            </a:pPr>
            <a:r>
              <a:rPr lang="en-US" sz="900">
                <a:solidFill>
                  <a:srgbClr val="8B97A8"/>
                </a:solidFill>
                <a:latin typeface="微软雅黑" panose="020B0503020204020204" charset="-122"/>
                <a:ea typeface="微软雅黑" panose="020B0503020204020204" charset="-122"/>
              </a:rPr>
              <a:t>4.0</a:t>
            </a:r>
            <a:endParaRPr lang="en-US" sz="900">
              <a:solidFill>
                <a:srgbClr val="8B97A8"/>
              </a:solidFill>
              <a:latin typeface="微软雅黑" panose="020B0503020204020204" charset="-122"/>
              <a:ea typeface="微软雅黑" panose="020B0503020204020204" charset="-122"/>
            </a:endParaRPr>
          </a:p>
        </p:txBody>
      </p:sp>
      <p:sp>
        <p:nvSpPr>
          <p:cNvPr id="284" name="文本框 283" descr="{&quot;isTemplate&quot;:true,&quot;type&quot;:&quot;text&quot;}"/>
          <p:cNvSpPr txBox="1"/>
          <p:nvPr/>
        </p:nvSpPr>
        <p:spPr>
          <a:xfrm>
            <a:off x="933450" y="5467350"/>
            <a:ext cx="161925" cy="142875"/>
          </a:xfrm>
          <a:prstGeom prst="rect">
            <a:avLst/>
          </a:prstGeom>
        </p:spPr>
        <p:txBody>
          <a:bodyPr wrap="none" lIns="0" tIns="0" rIns="0" bIns="0"/>
          <a:p>
            <a:pPr>
              <a:lnSpc>
                <a:spcPct val="100000"/>
              </a:lnSpc>
            </a:pPr>
            <a:r>
              <a:rPr lang="en-US" sz="900">
                <a:solidFill>
                  <a:srgbClr val="8B97A8"/>
                </a:solidFill>
                <a:latin typeface="微软雅黑" panose="020B0503020204020204" charset="-122"/>
                <a:ea typeface="微软雅黑" panose="020B0503020204020204" charset="-122"/>
              </a:rPr>
              <a:t>4.0</a:t>
            </a:r>
            <a:endParaRPr lang="en-US" sz="900">
              <a:solidFill>
                <a:srgbClr val="8B97A8"/>
              </a:solidFill>
              <a:latin typeface="微软雅黑" panose="020B0503020204020204" charset="-122"/>
              <a:ea typeface="微软雅黑" panose="020B0503020204020204" charset="-122"/>
            </a:endParaRPr>
          </a:p>
        </p:txBody>
      </p:sp>
      <p:sp>
        <p:nvSpPr>
          <p:cNvPr id="285" name="文本框 284" descr="{&quot;isTemplate&quot;:true,&quot;type&quot;:&quot;text&quot;}"/>
          <p:cNvSpPr txBox="1"/>
          <p:nvPr/>
        </p:nvSpPr>
        <p:spPr>
          <a:xfrm>
            <a:off x="3314700" y="5467350"/>
            <a:ext cx="161925" cy="142875"/>
          </a:xfrm>
          <a:prstGeom prst="rect">
            <a:avLst/>
          </a:prstGeom>
        </p:spPr>
        <p:txBody>
          <a:bodyPr wrap="none" lIns="0" tIns="0" rIns="0" bIns="0"/>
          <a:p>
            <a:pPr>
              <a:lnSpc>
                <a:spcPct val="100000"/>
              </a:lnSpc>
            </a:pPr>
            <a:r>
              <a:rPr lang="en-US" sz="900">
                <a:solidFill>
                  <a:srgbClr val="8B97A8"/>
                </a:solidFill>
                <a:latin typeface="微软雅黑" panose="020B0503020204020204" charset="-122"/>
                <a:ea typeface="微软雅黑" panose="020B0503020204020204" charset="-122"/>
              </a:rPr>
              <a:t>4.5</a:t>
            </a:r>
            <a:endParaRPr lang="en-US" sz="900">
              <a:solidFill>
                <a:srgbClr val="8B97A8"/>
              </a:solidFill>
              <a:latin typeface="微软雅黑" panose="020B0503020204020204" charset="-122"/>
              <a:ea typeface="微软雅黑" panose="020B0503020204020204" charset="-122"/>
            </a:endParaRPr>
          </a:p>
        </p:txBody>
      </p:sp>
      <p:sp>
        <p:nvSpPr>
          <p:cNvPr id="286" name="文本框 285" descr="{&quot;isTemplate&quot;:true,&quot;type&quot;:&quot;text&quot;}"/>
          <p:cNvSpPr txBox="1"/>
          <p:nvPr/>
        </p:nvSpPr>
        <p:spPr>
          <a:xfrm>
            <a:off x="5695950" y="5467350"/>
            <a:ext cx="161925" cy="142875"/>
          </a:xfrm>
          <a:prstGeom prst="rect">
            <a:avLst/>
          </a:prstGeom>
        </p:spPr>
        <p:txBody>
          <a:bodyPr wrap="none" lIns="0" tIns="0" rIns="0" bIns="0"/>
          <a:p>
            <a:pPr>
              <a:lnSpc>
                <a:spcPct val="100000"/>
              </a:lnSpc>
            </a:pPr>
            <a:r>
              <a:rPr lang="en-US" sz="900">
                <a:solidFill>
                  <a:srgbClr val="8B97A8"/>
                </a:solidFill>
                <a:latin typeface="微软雅黑" panose="020B0503020204020204" charset="-122"/>
                <a:ea typeface="微软雅黑" panose="020B0503020204020204" charset="-122"/>
              </a:rPr>
              <a:t>5.0</a:t>
            </a:r>
            <a:endParaRPr lang="en-US" sz="900">
              <a:solidFill>
                <a:srgbClr val="8B97A8"/>
              </a:solidFill>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sp>
            <p:nvSpPr>
              <p:cNvPr id="287" name="文本框 286" descr="{&quot;isTemplate&quot;:true,&quot;type&quot;:&quot;text&quot;}"/>
              <p:cNvSpPr txBox="1"/>
              <p:nvPr/>
            </p:nvSpPr>
            <p:spPr>
              <a:xfrm>
                <a:off x="1123950" y="3733800"/>
                <a:ext cx="952500" cy="142875"/>
              </a:xfrm>
              <a:prstGeom prst="rect">
                <a:avLst/>
              </a:prstGeom>
            </p:spPr>
            <p:txBody>
              <a:bodyPr wrap="none" lIns="0" tIns="0" rIns="0" bIns="0"/>
              <a:p>
                <a:pPr algn="l">
                  <a:lnSpc>
                    <a:spcPct val="100000"/>
                  </a:lnSpc>
                </a:pPr>
                <a:r>
                  <a:rPr lang="zh-CN" sz="900">
                    <a:solidFill>
                      <a:srgbClr val="D9534F"/>
                    </a:solidFill>
                    <a:latin typeface="微软雅黑" panose="020B0503020204020204" charset="-122"/>
                    <a:ea typeface="微软雅黑" panose="020B0503020204020204" charset="-122"/>
                  </a:rPr>
                  <a:t>整数共振线 </a:t>
                </a:r>
                <a14:m>
                  <m:oMath xmlns:m="http://schemas.openxmlformats.org/officeDocument/2006/math">
                    <m:sSub>
                      <m:sSubPr>
                        <m:ctrlPr>
                          <a:rPr lang="zh-CN" sz="900">
                            <a:solidFill>
                              <a:srgbClr val="D9534F"/>
                            </a:solidFill>
                            <a:latin typeface="微软雅黑" panose="020B0503020204020204" charset="-122"/>
                            <a:ea typeface="微软雅黑" panose="020B0503020204020204" charset="-122"/>
                          </a:rPr>
                        </m:ctrlPr>
                      </m:sSubPr>
                      <m:e>
                        <m:r>
                          <a:rPr lang="zh-CN" sz="900">
                            <a:solidFill>
                              <a:srgbClr val="D9534F"/>
                            </a:solidFill>
                            <a:latin typeface="微软雅黑" panose="020B0503020204020204" charset="-122"/>
                            <a:ea typeface="微软雅黑" panose="020B0503020204020204" charset="-122"/>
                          </a:rPr>
                          <m:t>𝜈</m:t>
                        </m:r>
                      </m:e>
                      <m:sub>
                        <m:r>
                          <a:rPr lang="zh-CN" sz="900">
                            <a:solidFill>
                              <a:srgbClr val="D9534F"/>
                            </a:solidFill>
                            <a:latin typeface="微软雅黑" panose="020B0503020204020204" charset="-122"/>
                            <a:ea typeface="微软雅黑" panose="020B0503020204020204" charset="-122"/>
                          </a:rPr>
                          <m:t>𝑥</m:t>
                        </m:r>
                      </m:sub>
                    </m:sSub>
                  </m:oMath>
                </a14:m>
                <a:r>
                  <a:rPr lang="zh-CN" sz="900">
                    <a:solidFill>
                      <a:srgbClr val="D9534F"/>
                    </a:solidFill>
                    <a:latin typeface="微软雅黑" panose="020B0503020204020204" charset="-122"/>
                    <a:ea typeface="微软雅黑" panose="020B0503020204020204" charset="-122"/>
                  </a:rPr>
                  <a:t> = </a:t>
                </a:r>
                <a:r>
                  <a:rPr lang="en-US" sz="900">
                    <a:solidFill>
                      <a:srgbClr val="D9534F"/>
                    </a:solidFill>
                    <a:latin typeface="微软雅黑" panose="020B0503020204020204" charset="-122"/>
                    <a:ea typeface="微软雅黑" panose="020B0503020204020204" charset="-122"/>
                  </a:rPr>
                  <a:t>4</a:t>
                </a:r>
                <a:endParaRPr lang="en-US" sz="900">
                  <a:solidFill>
                    <a:srgbClr val="D9534F"/>
                  </a:solidFill>
                  <a:latin typeface="微软雅黑" panose="020B0503020204020204" charset="-122"/>
                  <a:ea typeface="微软雅黑" panose="020B0503020204020204" charset="-122"/>
                </a:endParaRPr>
              </a:p>
            </p:txBody>
          </p:sp>
        </mc:Choice>
        <mc:Fallback>
          <p:sp>
            <p:nvSpPr>
              <p:cNvPr id="287" name="文本框 286" descr="{&quot;isTemplate&quot;:true,&quot;type&quot;:&quot;text&quot;}"/>
              <p:cNvSpPr txBox="1">
                <a:spLocks noRot="1" noChangeAspect="1" noMove="1" noResize="1" noEditPoints="1" noAdjustHandles="1" noChangeArrowheads="1" noChangeShapeType="1" noTextEdit="1"/>
              </p:cNvSpPr>
              <p:nvPr/>
            </p:nvSpPr>
            <p:spPr>
              <a:xfrm>
                <a:off x="1123950" y="3733800"/>
                <a:ext cx="952500" cy="142875"/>
              </a:xfrm>
              <a:prstGeom prst="rect">
                <a:avLst/>
              </a:prstGeom>
              <a:blipFill rotWithShape="1">
                <a:blip r:embed="rId7"/>
                <a:stretch>
                  <a:fillRect r="-4400" b="-3111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88" name="文本框 287" descr="{&quot;isTemplate&quot;:true,&quot;type&quot;:&quot;text&quot;}"/>
              <p:cNvSpPr txBox="1"/>
              <p:nvPr/>
            </p:nvSpPr>
            <p:spPr>
              <a:xfrm>
                <a:off x="3505200" y="3733800"/>
                <a:ext cx="819150" cy="142875"/>
              </a:xfrm>
              <a:prstGeom prst="rect">
                <a:avLst/>
              </a:prstGeom>
            </p:spPr>
            <p:txBody>
              <a:bodyPr wrap="none" lIns="0" tIns="0" rIns="0" bIns="0"/>
              <a:p>
                <a:pPr algn="l">
                  <a:lnSpc>
                    <a:spcPct val="100000"/>
                  </a:lnSpc>
                </a:pPr>
                <a:r>
                  <a:rPr lang="zh-CN" sz="900">
                    <a:solidFill>
                      <a:srgbClr val="D9534F"/>
                    </a:solidFill>
                    <a:latin typeface="微软雅黑" panose="020B0503020204020204" charset="-122"/>
                    <a:ea typeface="微软雅黑" panose="020B0503020204020204" charset="-122"/>
                  </a:rPr>
                  <a:t>半整数 </a:t>
                </a:r>
                <a14:m>
                  <m:oMath xmlns:m="http://schemas.openxmlformats.org/officeDocument/2006/math">
                    <m:sSub>
                      <m:sSubPr>
                        <m:ctrlPr>
                          <a:rPr lang="zh-CN" sz="900">
                            <a:solidFill>
                              <a:srgbClr val="D9534F"/>
                            </a:solidFill>
                            <a:latin typeface="微软雅黑" panose="020B0503020204020204" charset="-122"/>
                            <a:ea typeface="微软雅黑" panose="020B0503020204020204" charset="-122"/>
                          </a:rPr>
                        </m:ctrlPr>
                      </m:sSubPr>
                      <m:e>
                        <m:r>
                          <a:rPr lang="zh-CN" sz="900">
                            <a:solidFill>
                              <a:srgbClr val="D9534F"/>
                            </a:solidFill>
                            <a:latin typeface="微软雅黑" panose="020B0503020204020204" charset="-122"/>
                            <a:ea typeface="微软雅黑" panose="020B0503020204020204" charset="-122"/>
                          </a:rPr>
                          <m:t>𝜈</m:t>
                        </m:r>
                      </m:e>
                      <m:sub>
                        <m:r>
                          <a:rPr lang="zh-CN" sz="900">
                            <a:solidFill>
                              <a:srgbClr val="D9534F"/>
                            </a:solidFill>
                            <a:latin typeface="微软雅黑" panose="020B0503020204020204" charset="-122"/>
                            <a:ea typeface="微软雅黑" panose="020B0503020204020204" charset="-122"/>
                          </a:rPr>
                          <m:t>𝑥</m:t>
                        </m:r>
                      </m:sub>
                    </m:sSub>
                  </m:oMath>
                </a14:m>
                <a:r>
                  <a:rPr lang="zh-CN" sz="900">
                    <a:solidFill>
                      <a:srgbClr val="D9534F"/>
                    </a:solidFill>
                    <a:latin typeface="微软雅黑" panose="020B0503020204020204" charset="-122"/>
                    <a:ea typeface="微软雅黑" panose="020B0503020204020204" charset="-122"/>
                  </a:rPr>
                  <a:t> = </a:t>
                </a:r>
                <a:r>
                  <a:rPr lang="en-US" sz="900">
                    <a:solidFill>
                      <a:srgbClr val="D9534F"/>
                    </a:solidFill>
                    <a:latin typeface="微软雅黑" panose="020B0503020204020204" charset="-122"/>
                    <a:ea typeface="微软雅黑" panose="020B0503020204020204" charset="-122"/>
                  </a:rPr>
                  <a:t>4.5</a:t>
                </a:r>
                <a:endParaRPr lang="en-US" sz="900">
                  <a:solidFill>
                    <a:srgbClr val="D9534F"/>
                  </a:solidFill>
                  <a:latin typeface="微软雅黑" panose="020B0503020204020204" charset="-122"/>
                  <a:ea typeface="微软雅黑" panose="020B0503020204020204" charset="-122"/>
                </a:endParaRPr>
              </a:p>
            </p:txBody>
          </p:sp>
        </mc:Choice>
        <mc:Fallback>
          <p:sp>
            <p:nvSpPr>
              <p:cNvPr id="288" name="文本框 287" descr="{&quot;isTemplate&quot;:true,&quot;type&quot;:&quot;text&quot;}"/>
              <p:cNvSpPr txBox="1">
                <a:spLocks noRot="1" noChangeAspect="1" noMove="1" noResize="1" noEditPoints="1" noAdjustHandles="1" noChangeArrowheads="1" noChangeShapeType="1" noTextEdit="1"/>
              </p:cNvSpPr>
              <p:nvPr/>
            </p:nvSpPr>
            <p:spPr>
              <a:xfrm>
                <a:off x="3505200" y="3733800"/>
                <a:ext cx="819150" cy="142875"/>
              </a:xfrm>
              <a:prstGeom prst="rect">
                <a:avLst/>
              </a:prstGeom>
              <a:blipFill rotWithShape="1">
                <a:blip r:embed="rId8"/>
                <a:stretch>
                  <a:fillRect r="-5039" b="-3111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89" name="文本框 288" descr="{&quot;isTemplate&quot;:true,&quot;type&quot;:&quot;text&quot;}"/>
              <p:cNvSpPr txBox="1"/>
              <p:nvPr/>
            </p:nvSpPr>
            <p:spPr>
              <a:xfrm>
                <a:off x="1123950" y="4343400"/>
                <a:ext cx="1162050" cy="142875"/>
              </a:xfrm>
              <a:prstGeom prst="rect">
                <a:avLst/>
              </a:prstGeom>
            </p:spPr>
            <p:txBody>
              <a:bodyPr wrap="none" lIns="0" tIns="0" rIns="0" bIns="0"/>
              <a:p>
                <a:pPr algn="l">
                  <a:lnSpc>
                    <a:spcPct val="100000"/>
                  </a:lnSpc>
                </a:pPr>
                <a:r>
                  <a:rPr lang="zh-CN" sz="900">
                    <a:solidFill>
                      <a:srgbClr val="D9534F"/>
                    </a:solidFill>
                    <a:latin typeface="微软雅黑" panose="020B0503020204020204" charset="-122"/>
                    <a:ea typeface="微软雅黑" panose="020B0503020204020204" charset="-122"/>
                  </a:rPr>
                  <a:t>半整数共振线 </a:t>
                </a:r>
                <a14:m>
                  <m:oMath xmlns:m="http://schemas.openxmlformats.org/officeDocument/2006/math">
                    <m:sSub>
                      <m:sSubPr>
                        <m:ctrlPr>
                          <a:rPr lang="zh-CN" sz="900">
                            <a:solidFill>
                              <a:srgbClr val="D9534F"/>
                            </a:solidFill>
                            <a:latin typeface="微软雅黑" panose="020B0503020204020204" charset="-122"/>
                            <a:ea typeface="微软雅黑" panose="020B0503020204020204" charset="-122"/>
                          </a:rPr>
                        </m:ctrlPr>
                      </m:sSubPr>
                      <m:e>
                        <m:r>
                          <a:rPr lang="zh-CN" sz="900">
                            <a:solidFill>
                              <a:srgbClr val="D9534F"/>
                            </a:solidFill>
                            <a:latin typeface="微软雅黑" panose="020B0503020204020204" charset="-122"/>
                            <a:ea typeface="微软雅黑" panose="020B0503020204020204" charset="-122"/>
                          </a:rPr>
                          <m:t>𝜈</m:t>
                        </m:r>
                      </m:e>
                      <m:sub>
                        <m:r>
                          <a:rPr lang="zh-CN" sz="900">
                            <a:solidFill>
                              <a:srgbClr val="D9534F"/>
                            </a:solidFill>
                            <a:latin typeface="微软雅黑" panose="020B0503020204020204" charset="-122"/>
                            <a:ea typeface="微软雅黑" panose="020B0503020204020204" charset="-122"/>
                          </a:rPr>
                          <m:t>𝒚</m:t>
                        </m:r>
                      </m:sub>
                    </m:sSub>
                  </m:oMath>
                </a14:m>
                <a:r>
                  <a:rPr lang="zh-CN" sz="900">
                    <a:solidFill>
                      <a:srgbClr val="D9534F"/>
                    </a:solidFill>
                    <a:latin typeface="微软雅黑" panose="020B0503020204020204" charset="-122"/>
                    <a:ea typeface="微软雅黑" panose="020B0503020204020204" charset="-122"/>
                  </a:rPr>
                  <a:t> = 3</a:t>
                </a:r>
                <a:r>
                  <a:rPr lang="en-US" sz="900">
                    <a:solidFill>
                      <a:srgbClr val="D9534F"/>
                    </a:solidFill>
                    <a:latin typeface="微软雅黑" panose="020B0503020204020204" charset="-122"/>
                    <a:ea typeface="微软雅黑" panose="020B0503020204020204" charset="-122"/>
                  </a:rPr>
                  <a:t>.5</a:t>
                </a:r>
                <a:endParaRPr lang="en-US" sz="900">
                  <a:solidFill>
                    <a:srgbClr val="D9534F"/>
                  </a:solidFill>
                  <a:latin typeface="微软雅黑" panose="020B0503020204020204" charset="-122"/>
                  <a:ea typeface="微软雅黑" panose="020B0503020204020204" charset="-122"/>
                </a:endParaRPr>
              </a:p>
            </p:txBody>
          </p:sp>
        </mc:Choice>
        <mc:Fallback>
          <p:sp>
            <p:nvSpPr>
              <p:cNvPr id="289" name="文本框 288" descr="{&quot;isTemplate&quot;:true,&quot;type&quot;:&quot;text&quot;}"/>
              <p:cNvSpPr txBox="1">
                <a:spLocks noRot="1" noChangeAspect="1" noMove="1" noResize="1" noEditPoints="1" noAdjustHandles="1" noChangeArrowheads="1" noChangeShapeType="1" noTextEdit="1"/>
              </p:cNvSpPr>
              <p:nvPr/>
            </p:nvSpPr>
            <p:spPr>
              <a:xfrm>
                <a:off x="1123950" y="4343400"/>
                <a:ext cx="1162050" cy="142875"/>
              </a:xfrm>
              <a:prstGeom prst="rect">
                <a:avLst/>
              </a:prstGeom>
              <a:blipFill rotWithShape="1">
                <a:blip r:embed="rId9"/>
                <a:stretch>
                  <a:fillRect r="-3607" b="-34667"/>
                </a:stretch>
              </a:blipFill>
            </p:spPr>
            <p:txBody>
              <a:bodyPr/>
              <a:lstStyle/>
              <a:p>
                <a:r>
                  <a:rPr lang="zh-CN" altLang="en-US">
                    <a:noFill/>
                  </a:rPr>
                  <a:t> </a:t>
                </a:r>
              </a:p>
            </p:txBody>
          </p:sp>
        </mc:Fallback>
      </mc:AlternateContent>
      <p:sp>
        <p:nvSpPr>
          <p:cNvPr id="292" name="文本框 291" descr="{&quot;isTemplate&quot;:true,&quot;type&quot;:&quot;text&quot;}"/>
          <p:cNvSpPr txBox="1"/>
          <p:nvPr/>
        </p:nvSpPr>
        <p:spPr>
          <a:xfrm>
            <a:off x="1962150" y="4648200"/>
            <a:ext cx="790575" cy="142875"/>
          </a:xfrm>
          <a:prstGeom prst="rect">
            <a:avLst/>
          </a:prstGeom>
        </p:spPr>
        <p:txBody>
          <a:bodyPr wrap="none" lIns="0" tIns="0" rIns="0" bIns="0"/>
          <a:p>
            <a:pPr>
              <a:lnSpc>
                <a:spcPct val="100000"/>
              </a:lnSpc>
            </a:pPr>
            <a:r>
              <a:rPr lang="zh-CN" sz="900" b="1">
                <a:solidFill>
                  <a:srgbClr val="0E3F8C"/>
                </a:solidFill>
                <a:latin typeface="微软雅黑" panose="020B0503020204020204" charset="-122"/>
                <a:ea typeface="微软雅黑" panose="020B0503020204020204" charset="-122"/>
              </a:rPr>
              <a:t>足迹</a:t>
            </a:r>
            <a:r>
              <a:rPr lang="en-US" sz="900" b="1">
                <a:solidFill>
                  <a:srgbClr val="0E3F8C"/>
                </a:solidFill>
                <a:latin typeface="微软雅黑" panose="020B0503020204020204" charset="-122"/>
                <a:ea typeface="微软雅黑" panose="020B0503020204020204" charset="-122"/>
              </a:rPr>
              <a:t> footprint</a:t>
            </a:r>
            <a:endParaRPr lang="en-US" sz="900" b="1">
              <a:solidFill>
                <a:srgbClr val="0E3F8C"/>
              </a:solidFill>
              <a:latin typeface="微软雅黑" panose="020B0503020204020204" charset="-122"/>
              <a:ea typeface="微软雅黑" panose="020B0503020204020204" charset="-122"/>
            </a:endParaRPr>
          </a:p>
        </p:txBody>
      </p:sp>
      <p:sp>
        <p:nvSpPr>
          <p:cNvPr id="293" name="文本框 292" descr="{&quot;isTemplate&quot;:true,&quot;type&quot;:&quot;text&quot;}"/>
          <p:cNvSpPr txBox="1"/>
          <p:nvPr/>
        </p:nvSpPr>
        <p:spPr>
          <a:xfrm>
            <a:off x="2990850" y="4552950"/>
            <a:ext cx="800100" cy="142875"/>
          </a:xfrm>
          <a:prstGeom prst="rect">
            <a:avLst/>
          </a:prstGeom>
        </p:spPr>
        <p:txBody>
          <a:bodyPr wrap="none" lIns="0" tIns="0" rIns="0" bIns="0"/>
          <a:p>
            <a:pPr>
              <a:lnSpc>
                <a:spcPct val="100000"/>
              </a:lnSpc>
            </a:pPr>
            <a:r>
              <a:rPr lang="zh-CN" sz="900">
                <a:solidFill>
                  <a:srgbClr val="1E4FA8"/>
                </a:solidFill>
                <a:latin typeface="微软雅黑" panose="020B0503020204020204" charset="-122"/>
                <a:ea typeface="微软雅黑" panose="020B0503020204020204" charset="-122"/>
              </a:rPr>
              <a:t>位移后工作点</a:t>
            </a:r>
            <a:r>
              <a:rPr lang="en-US" sz="900">
                <a:solidFill>
                  <a:srgbClr val="1E4FA8"/>
                </a:solidFill>
                <a:latin typeface="微软雅黑" panose="020B0503020204020204" charset="-122"/>
                <a:ea typeface="微软雅黑" panose="020B0503020204020204" charset="-122"/>
              </a:rPr>
              <a:t> ●</a:t>
            </a:r>
            <a:endParaRPr lang="en-US" sz="900">
              <a:solidFill>
                <a:srgbClr val="1E4FA8"/>
              </a:solidFill>
              <a:latin typeface="微软雅黑" panose="020B0503020204020204" charset="-122"/>
              <a:ea typeface="微软雅黑" panose="020B0503020204020204" charset="-122"/>
            </a:endParaRPr>
          </a:p>
        </p:txBody>
      </p:sp>
      <p:sp>
        <p:nvSpPr>
          <p:cNvPr id="294" name="文本框 293" descr="{&quot;isTemplate&quot;:true,&quot;type&quot;:&quot;text&quot;}"/>
          <p:cNvSpPr txBox="1"/>
          <p:nvPr/>
        </p:nvSpPr>
        <p:spPr>
          <a:xfrm>
            <a:off x="2876550" y="4838700"/>
            <a:ext cx="685800" cy="142875"/>
          </a:xfrm>
          <a:prstGeom prst="rect">
            <a:avLst/>
          </a:prstGeom>
        </p:spPr>
        <p:txBody>
          <a:bodyPr wrap="none" lIns="0" tIns="0" rIns="0" bIns="0"/>
          <a:p>
            <a:pPr>
              <a:lnSpc>
                <a:spcPct val="100000"/>
              </a:lnSpc>
            </a:pPr>
            <a:r>
              <a:rPr lang="en-US" sz="900">
                <a:solidFill>
                  <a:srgbClr val="8B97A8"/>
                </a:solidFill>
                <a:latin typeface="微软雅黑" panose="020B0503020204020204" charset="-122"/>
                <a:ea typeface="微软雅黑" panose="020B0503020204020204" charset="-122"/>
              </a:rPr>
              <a:t>□ </a:t>
            </a:r>
            <a:r>
              <a:rPr lang="zh-CN" sz="900">
                <a:solidFill>
                  <a:srgbClr val="8B97A8"/>
                </a:solidFill>
                <a:latin typeface="微软雅黑" panose="020B0503020204020204" charset="-122"/>
                <a:ea typeface="微软雅黑" panose="020B0503020204020204" charset="-122"/>
              </a:rPr>
              <a:t>无空间电荷</a:t>
            </a:r>
            <a:endParaRPr lang="zh-CN" sz="900">
              <a:solidFill>
                <a:srgbClr val="8B97A8"/>
              </a:solidFill>
              <a:latin typeface="微软雅黑" panose="020B0503020204020204" charset="-122"/>
              <a:ea typeface="微软雅黑" panose="020B0503020204020204" charset="-122"/>
            </a:endParaRPr>
          </a:p>
        </p:txBody>
      </p:sp>
      <p:pic>
        <p:nvPicPr>
          <p:cNvPr id="49" name="图片 48" descr="微信图片_20261016191558_10_51"/>
          <p:cNvPicPr>
            <a:picLocks noChangeAspect="1"/>
          </p:cNvPicPr>
          <p:nvPr/>
        </p:nvPicPr>
        <p:blipFill>
          <a:blip r:embed="rId10"/>
          <a:stretch>
            <a:fillRect/>
          </a:stretch>
        </p:blipFill>
        <p:spPr>
          <a:xfrm>
            <a:off x="10906760" y="219075"/>
            <a:ext cx="1062355" cy="590550"/>
          </a:xfrm>
          <a:prstGeom prst="rect">
            <a:avLst/>
          </a:prstGeom>
        </p:spPr>
      </p:pic>
      <p:pic>
        <p:nvPicPr>
          <p:cNvPr id="2" name="图片 1"/>
          <p:cNvPicPr>
            <a:picLocks noChangeAspect="1"/>
          </p:cNvPicPr>
          <p:nvPr/>
        </p:nvPicPr>
        <p:blipFill>
          <a:blip r:embed="rId11"/>
          <a:stretch>
            <a:fillRect/>
          </a:stretch>
        </p:blipFill>
        <p:spPr>
          <a:xfrm>
            <a:off x="575310" y="2286000"/>
            <a:ext cx="2796540" cy="71818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295" name="" descr="&lt;Slide style={{ width: 1280, height: 720, background: '#FFFFFF', fontFamily: &quot;'Microsoft YaHei', 'Source Han Sans SC', sans-serif&quot;, position: 'relative' }}&gt;&#13;&#10;    &lt;Box style={{ position: 'absolute', top: 0, left: 0, width: 1280, height: 8, background: '#1E4FA8' }} /&gt;&#13;&#10;    &lt;Box style={{ position: 'absolute', top: 8, left: 0, width: 1280, height: 700, padding: '24px 40px 16px 40px', display: 'flex', flexDirection: 'column' }}&gt;&#13;&#10;        &lt;Box style={{ height: 80, display: 'flex', flexDirection: 'row', alignItems: 'flex-end', justifyContent: 'space-between', borderBottom: '2px solid #D6DCE5', paddingBottom: 12 }}&gt;&#13;&#10;            &lt;Box style={{ display: 'flex', flexDirection: 'column', gap: 5 }}&gt;&#13;&#10;                &lt;Text style={{ fontSize: 30, color: '#0E3F8C', fontWeight: 'bold' }}&gt;文献发现（一）：非缩放 FFAG 中的共振与共振穿越&lt;/Text&gt;&#13;&#10;                &lt;Text style={{ fontSize: 17, color: '#4A5568' }}&gt;已有文献研究了哪些共振问题？结论能用在我的对象上吗？&lt;/Text&gt;&#13;&#10;            &lt;/Box&gt;&#13;&#10;            &lt;Text style={{ fontSize: 15, color: '#8B97A8' }}&gt;06 / 12&lt;/Text&gt;&#13;&#10;        &lt;/Box&gt;&#13;&#10;&#13;&#10;        &lt;Box style={{ flex: 1, paddingTop: 12, display: 'flex', flexDirection: 'column', gap: 12 }}&gt;&#13;&#10;            &lt;Box style={{ height: 46, background: '#F0F5FC', borderLeft: '5px solid #1E4FA8', borderRadius: 6, padding: '0px 18px', display: 'flex', flexDirection: 'row', alignItems: 'center' }}&gt;&#13;&#10;                &lt;Text style={{ fontSize: 18, color: '#0E3F8C', fontWeight: 'bold' }}&gt;核心问题：工作点随能量移动时，若其轨迹跨越共振线，束流会发生什么？加速能否「跑赢」共振？&lt;/Text&gt;&#13;&#10;            &lt;/Box&gt;&#13;&#10;&#13;&#10;            &lt;Box style={{ flex: 1, display: 'flex', flexDirection: 'row', gap: 22 }}&gt;&#13;&#10;                &lt;Box style={{ width: 660, display: 'flex', flexDirection: 'column', gap: 10 }}&gt;&#13;&#10;                    &lt;Box style={{ height: 320, background: '#F7F9FC', border: '1px solid #E5E7EB', borderRadius: 8, padding: '12px 16px', display: 'flex', flexDirection: 'column' }}&gt;&#13;&#10;                        &lt;Text style={{ fontSize: 16, color: '#0E3F8C', fontWeight: 'bold' }}&gt;示意：工作点随能量下降，其轨迹可能跨越整数与半整数共振线&lt;/Text&gt;&#13;&#10;                        &lt;Box style={{ width: 628, height: 232, position: 'relative', marginTop: 4 }}&gt;&#13;&#10;                            &lt;Box style={{ position: 'absolute', left: 52, top: 10, width: 1.5, height: 192, background: '#8B97A8' }} /&gt;&#13;&#10;                            &lt;Box style={{ position: 'absolute', left: 52, top: 202, width: 560, height: 1.5, background: '#8B97A8' }} /&gt;&#13;&#10;                            &lt;Text style={{ position: 'absolute', left: 0, top: 0, fontSize: 13, color: '#8B97A8' }}&gt;工作点 ν&lt;/Text&gt;&#13;&#10;                            &lt;Text style={{ position: 'absolute', left: 430, top: 204, fontSize: 13, color: '#8B97A8' }}&gt;能量 / 圈数 →&lt;/Text&gt;&#13;&#10;&#13;&#10;                            &lt;Box style={{ position: 'absolute', left: 52, top: 40, width: 560, height: 1.5, background: '#EFA9A6' }} /&gt;&#13;&#10;                            &lt;Box style={{ position: 'absolute', left: 52, top: 110, width: 560, height: 1.5, background: '#EFA9A6' }} /&gt;&#13;&#10;                            &lt;Box style={{ position: 'absolute', left: 52, top: 180, width: 560, height: 1.5, background: '#EFA9A6' }} /&gt;&#13;&#10;                            &lt;Text style={{ position: 'absolute', left: 470, top: 24, fontSize: 12, color: '#D9534F' }}&gt;整数共振线 ν = 4&lt;/Text&gt;&#13;&#10;                            &lt;Text style={{ position: 'absolute', left: 470, top: 94, fontSize: 12, color: '#D9534F' }}&gt;半整数 ν = 3.5&lt;/Text&gt;&#13;&#10;                            &lt;Text style={{ position: 'absolute', left: 470, top: 164, fontSize: 12, color: '#D9534F' }}&gt;整数共振线 ν = 3&lt;/Text&gt;&#13;&#10;&#13;&#10;                            &lt;Box style={{ position: 'absolute', left: 107, top: 27, width: 10, height: 10, borderRadius: 5, background: '#1E4FA8' }} /&gt;&#13;&#10;                            &lt;Box style={{ position: 'absolute', left: 151, top: 37, width: 10, height: 10, borderRadius: 5, background: '#1E4FA8' }} /&gt;&#13;&#10;                            &lt;Box style={{ position: 'absolute', left: 195, top: 50, width: 10, height: 10, borderRadius: 5, background: '#1E4FA8' }} /&gt;&#13;&#10;                            &lt;Box style={{ position: 'absolute', left: 239, top: 63, width: 10, height: 10, borderRadius: 5, background: '#1E4FA8' }} /&gt;&#13;&#10;                            &lt;Box style={{ position: 'absolute', left: 283, top: 77, width: 10, height: 10, borderRadius: 5, background: '#1E4FA8' }} /&gt;&#13;&#10;                            &lt;Box style={{ position: 'absolute', left: 327, top: 92, width: 10, height: 10, borderRadius: 5, background: '#1E4FA8' }} /&gt;&#13;&#10;                            &lt;Box style={{ position: 'absolute', left: 371, top: 107, width: 10, height: 10, borderRadius: 5, background: '#1E4FA8' }} /&gt;&#13;&#10;                            &lt;Box style={{ position: 'absolute', left: 415, top: 123, width: 10, height: 10, borderRadius: 5, background: '#1E4FA8' }} /&gt;&#13;&#10;                            &lt;Box style={{ position: 'absolute', left: 459, top: 139, width: 10, height: 10, borderRadius: 5, background: '#1E4FA8' }} /&gt;&#13;&#10;                            &lt;Box style={{ position: 'absolute', left: 503, top: 155, width: 10, height: 10, borderRadius: 5, background: '#1E4FA8' }} /&gt;&#13;&#10;                            &lt;Box style={{ position: 'absolute', left: 547, top: 171, width: 10, height: 10, borderRadius: 5, background: '#1E4FA8' }} /&gt;&#13;&#10;                            &lt;Box style={{ position: 'absolute', left: 591, top: 188, width: 10, height: 10, borderRadius: 5, background: '#1E4FA8' }} /&gt;&#13;&#10;&#13;&#10;                            &lt;Box style={{ position: 'absolute', left: 190, top: 40, width: 20, height: 20, borderRadius: 10, border: '2.5px solid #D9534F' }} /&gt;&#13;&#10;                            &lt;Box style={{ position: 'absolute', left: 366, top: 110, width: 20, height: 20, borderRadius: 10, border: '2.5px solid #D9534F' }} /&gt;&#13;&#10;                            &lt;Box style={{ position: 'absolute', left: 540, top: 180, width: 20, height: 20, borderRadius: 10, border: '2.5px solid #D9534F' }} /&gt;&#13;&#10;&#13;&#10;                            &lt;Text style={{ position: 'absolute', left: 60, top: 10, fontSize: 13, color: '#1E4FA8', fontWeight: 'bold' }}&gt;加速中工作点持续下降&lt;/Text&gt;&#13;&#10;                        &lt;/Box&gt;&#13;&#10;                        &lt;Box style={{ flex: 1 }} /&gt;&#13;&#10;                        &lt;Text style={{ fontSize: 12, color: '#8B97A8', lineHeight: 1.4 }}&gt;原理示意图：轨迹形状与共振线取值（ν = 4、3.5、3）均为示意，未按任何具体装置的数值绘制，也不代表任何具体装置的共振清单；红圈标示与共振线的交叠位置。&lt;/Text&gt;&#13;&#10;                    &lt;/Box&gt;&#13;&#10;&#13;&#10;                    &lt;Box style={{ flex: 1, background: '#FFFFFF', border: '1px solid #D6DCE5', borderRadius: 8, padding: '12px 16px', display: 'flex', flexDirection: 'row', gap: 16 }}&gt;&#13;&#10;                        &lt;Image src=&quot;assets/fig_emma.png&quot; style={{ width: 172, height: 140, objectFit: 'contain' }} /&gt;&#13;&#10;                        &lt;Box style={{ flex: 1, display: 'flex', flexDirection: 'column', gap: 5 }}&gt;&#13;&#10;                            &lt;Text style={{ fontSize: 18, color: '#0E3F8C', fontWeight: 'bold' }}&gt;EMMA：世界首台建成的非缩放 FFAG&lt;/Text&gt;&#13;&#10;                            &lt;Text style={{ fontSize: 15, color: '#4A5568', lineHeight: 1.4 }}&gt;严格线性梯度、电子机；工作点随能量扫过共振线，通过蛇形加速方案在 10 圈内完成加速。&lt;/Text&gt;&#13;&#10;                            &lt;Box style={{ flex: 1 }} /&gt;&#13;&#10;                            &lt;Text style={{ fontSize: 12, color: '#8B97A8' }}&gt;图源：S. L. Sheehy, CAS-CERN 讲义, arXiv:1604.05221, Fig. 4（STFC Daresbury）；版权归原作者与出版方&lt;/Text&gt;&#13;&#10;                        &lt;/Box&gt;&#13;&#10;                    &lt;/Box&gt;&#13;&#10;                &lt;/Box&gt;&#13;&#10;&#13;&#10;                &lt;Box style={{ flex: 1, display: 'flex', flexDirection: 'column', gap: 10 }}&gt;&#13;&#10;                    &lt;Box style={{ height: 228, background: '#F0F5FC', border: '1px solid #D6DCE5', borderRadius: 8, padding: '14px 18px', display: 'flex', flexDirection: 'column', gap: 7 }}&gt;&#13;&#10;                        &lt;Text style={{ fontSize: 19, color: '#0E3F8C', fontWeight: 'bold' }}&gt;理论层｜Lee 等（PRL 2006；NJP 2006）&lt;/Text&gt;&#13;&#10;                        &lt;Text style={{ fontSize: 16, color: '#1A2230', lineHeight: 1.45 }}&gt;① systematic nonlinear space charge resonance（系统性非线性空间电荷共振）造成显著 emittance growth（发射度增长）&lt;/Text&gt;&#13;&#10;                        &lt;Text style={{ fontSize: 16, color: '#1A2230', lineHeight: 1.45 }}&gt;② 判据：每单元相位推进须避开 π/2 与 π/3，这限制了工作点范围与动量接受度&lt;/Text&gt;&#13;&#10;                        &lt;Text style={{ fontSize: 15, color: '#4A5568', lineHeight: 1.4 }}&gt;③ 发射度增长因子 EGF 在频移参数、工作点斜坡速率、误差禁带宽度上服从标度性质&lt;/Text&gt;&#13;&#10;                    &lt;/Box&gt;&#13;&#10;                    &lt;Box style={{ height: 146, background: '#FDF3F2', border: '1px solid #F0C4C1', borderRadius: 8, padding: '14px 18px', display: 'flex', flexDirection: 'column', gap: 7 }}&gt;&#13;&#10;                        &lt;Text style={{ fontSize: 19, color: '#D9534F', fontWeight: 'bold' }}&gt;实验层｜EMMA（Machida 2012）&lt;/Text&gt;&#13;&#10;                        &lt;Text style={{ fontSize: 16, color: '#1A2230', lineHeight: 1.45 }}&gt;若加速足够快，不稳定的束流区域可以被穿越 —— 10 圈内完成加速。&lt;/Text&gt;&#13;&#10;                        &lt;Text style={{ fontSize: 16, color: '#1A2230', lineHeight: 1.45 }}&gt;但该速率在医疗能量范围的强子束上难以实现。&lt;/Text&gt;&#13;&#10;                    &lt;/Box&gt;&#13;&#10;                    &lt;Box style={{ flex: 1, background: '#FFFFFF', border: '1px solid #D6DCE5', borderLeft: '5px solid #1E4FA8', borderRadius: 6, padding: '12px 18px', display: 'flex', flexDirection: 'column', gap: 5 }}&gt;&#13;&#10;                        &lt;Text style={{ fontSize: 17, color: '#0E3F8C', fontWeight: 'bold' }}&gt;适用边界&lt;/Text&gt;&#13;&#10;                        &lt;Text style={{ fontSize: 15, color: '#4A5568', lineHeight: 1.45 }}&gt;EMMA 是电子机、空间电荷弱；Lee 等给出的是普适机制与判据形式，π/2、π/3 的具体数值依赖各自晶格与束流参数，不能直接搬用。&lt;/Text&gt;&#13;&#10;                    &lt;/Box&gt;&#13;&#10;                &lt;/Box&gt;&#13;&#10;            &lt;/Box&gt;&#13;&#10;        &lt;/Box&gt;&#13;&#10;&#13;&#10;        &lt;Box style={{ height: 30, display: 'flex', flexDirection: 'row', justifyContent: 'space-between', alignItems: 'center' }}&gt;&#13;&#10;            &lt;Text style={{ fontSize: 12, color: '#8B97A8' }}&gt;S. Y. Lee, PRL 97 (2006) 104801；Lee et al., NJP 8 (2006) 291；S. Machida et al., Nature Physics 8 (2012) 243；加速速率限定：S. L. Sheehy, arXiv:1604.05221 §3.2&lt;/Text&gt;&#13;&#10;            &lt;Text style={{ fontSize: 12, color: '#8B97A8' }}&gt;06 / 12&lt;/Text&gt;&#13;&#10;        &lt;/Box&gt;&#13;&#10;    &lt;/Box&gt;&#13;&#10;&lt;/Slide&gt;&#13;&#10;"/>
        <p:cNvGrpSpPr/>
        <p:nvPr/>
      </p:nvGrpSpPr>
      <p:grpSpPr>
        <a:xfrm>
          <a:off x="0" y="0"/>
          <a:ext cx="0" cy="0"/>
          <a:chOff x="0" y="0"/>
          <a:chExt cx="0" cy="0"/>
        </a:xfrm>
      </p:grpSpPr>
      <p:sp>
        <p:nvSpPr>
          <p:cNvPr id="296" name="矩形 295"/>
          <p:cNvSpPr/>
          <p:nvPr/>
        </p:nvSpPr>
        <p:spPr>
          <a:xfrm>
            <a:off x="0" y="0"/>
            <a:ext cx="12192000" cy="6858000"/>
          </a:xfrm>
          <a:prstGeom prst="rect">
            <a:avLst/>
          </a:prstGeom>
          <a:solidFill>
            <a:srgbClr val="FFFFFF"/>
          </a:solidFill>
        </p:spPr>
        <p:txBody>
          <a:bodyPr/>
          <a:p/>
        </p:txBody>
      </p:sp>
      <p:sp>
        <p:nvSpPr>
          <p:cNvPr id="297" name="矩形 296"/>
          <p:cNvSpPr/>
          <p:nvPr/>
        </p:nvSpPr>
        <p:spPr>
          <a:xfrm>
            <a:off x="0" y="0"/>
            <a:ext cx="12192000" cy="76200"/>
          </a:xfrm>
          <a:prstGeom prst="rect">
            <a:avLst/>
          </a:prstGeom>
          <a:solidFill>
            <a:srgbClr val="1E4FA8"/>
          </a:solidFill>
        </p:spPr>
        <p:txBody>
          <a:bodyPr/>
          <a:p/>
        </p:txBody>
      </p:sp>
      <p:sp>
        <p:nvSpPr>
          <p:cNvPr id="298" name="任意多边形 297"/>
          <p:cNvSpPr/>
          <p:nvPr/>
        </p:nvSpPr>
        <p:spPr>
          <a:xfrm>
            <a:off x="381000" y="304800"/>
            <a:ext cx="11430000" cy="762000"/>
          </a:xfrm>
          <a:custGeom>
            <a:avLst/>
            <a:gdLst/>
            <a:ahLst/>
            <a:cxnLst/>
            <a:pathLst>
              <a:path w="1200" h="80">
                <a:moveTo>
                  <a:pt x="0" y="78"/>
                </a:moveTo>
                <a:lnTo>
                  <a:pt x="1200" y="78"/>
                </a:lnTo>
                <a:lnTo>
                  <a:pt x="1200" y="80"/>
                </a:lnTo>
                <a:lnTo>
                  <a:pt x="0" y="80"/>
                </a:lnTo>
                <a:close/>
              </a:path>
            </a:pathLst>
          </a:custGeom>
          <a:solidFill>
            <a:srgbClr val="D6DCE5"/>
          </a:solidFill>
        </p:spPr>
        <p:txBody>
          <a:bodyPr/>
          <a:p/>
        </p:txBody>
      </p:sp>
      <p:sp>
        <p:nvSpPr>
          <p:cNvPr id="299" name="文本框 298" descr="{&quot;isTemplate&quot;:true,&quot;type&quot;:&quot;text&quot;}"/>
          <p:cNvSpPr txBox="1"/>
          <p:nvPr/>
        </p:nvSpPr>
        <p:spPr>
          <a:xfrm>
            <a:off x="381000" y="342900"/>
            <a:ext cx="6619875" cy="342900"/>
          </a:xfrm>
          <a:prstGeom prst="rect">
            <a:avLst/>
          </a:prstGeom>
        </p:spPr>
        <p:txBody>
          <a:bodyPr wrap="none" lIns="0" tIns="0" rIns="0" bIns="0"/>
          <a:p>
            <a:pPr>
              <a:lnSpc>
                <a:spcPct val="100000"/>
              </a:lnSpc>
            </a:pPr>
            <a:r>
              <a:rPr lang="zh-CN" sz="2250" b="1">
                <a:solidFill>
                  <a:srgbClr val="0E3F8C"/>
                </a:solidFill>
                <a:latin typeface="微软雅黑" panose="020B0503020204020204" charset="-122"/>
                <a:ea typeface="微软雅黑" panose="020B0503020204020204" charset="-122"/>
              </a:rPr>
              <a:t>文献发现（一）：非等比</a:t>
            </a:r>
            <a:r>
              <a:rPr lang="en-US" sz="2250" b="1">
                <a:solidFill>
                  <a:srgbClr val="0E3F8C"/>
                </a:solidFill>
                <a:latin typeface="微软雅黑" panose="020B0503020204020204" charset="-122"/>
                <a:ea typeface="微软雅黑" panose="020B0503020204020204" charset="-122"/>
              </a:rPr>
              <a:t> FFAG </a:t>
            </a:r>
            <a:r>
              <a:rPr lang="zh-CN" sz="2250" b="1">
                <a:solidFill>
                  <a:srgbClr val="0E3F8C"/>
                </a:solidFill>
                <a:latin typeface="微软雅黑" panose="020B0503020204020204" charset="-122"/>
                <a:ea typeface="微软雅黑" panose="020B0503020204020204" charset="-122"/>
              </a:rPr>
              <a:t>中的共振与共振穿越</a:t>
            </a:r>
            <a:endParaRPr lang="zh-CN" sz="2250" b="1">
              <a:solidFill>
                <a:srgbClr val="0E3F8C"/>
              </a:solidFill>
              <a:latin typeface="微软雅黑" panose="020B0503020204020204" charset="-122"/>
              <a:ea typeface="微软雅黑" panose="020B0503020204020204" charset="-122"/>
            </a:endParaRPr>
          </a:p>
        </p:txBody>
      </p:sp>
      <p:sp>
        <p:nvSpPr>
          <p:cNvPr id="300" name="文本框 299" descr="{&quot;isTemplate&quot;:true,&quot;type&quot;:&quot;text&quot;}"/>
          <p:cNvSpPr txBox="1"/>
          <p:nvPr/>
        </p:nvSpPr>
        <p:spPr>
          <a:xfrm>
            <a:off x="381000" y="733425"/>
            <a:ext cx="6619875" cy="200025"/>
          </a:xfrm>
          <a:prstGeom prst="rect">
            <a:avLst/>
          </a:prstGeom>
        </p:spPr>
        <p:txBody>
          <a:bodyPr wrap="none" lIns="0" tIns="0" rIns="0" bIns="0"/>
          <a:p>
            <a:pPr>
              <a:lnSpc>
                <a:spcPct val="100000"/>
              </a:lnSpc>
            </a:pPr>
            <a:r>
              <a:rPr lang="zh-CN" sz="1275">
                <a:solidFill>
                  <a:srgbClr val="4A5568"/>
                </a:solidFill>
                <a:latin typeface="微软雅黑" panose="020B0503020204020204" charset="-122"/>
                <a:ea typeface="微软雅黑" panose="020B0503020204020204" charset="-122"/>
              </a:rPr>
              <a:t>已有文献研究了哪些共振问题？结论能用在我的对象上吗？</a:t>
            </a:r>
            <a:endParaRPr lang="zh-CN" sz="1275">
              <a:solidFill>
                <a:srgbClr val="4A5568"/>
              </a:solidFill>
              <a:latin typeface="微软雅黑" panose="020B0503020204020204" charset="-122"/>
              <a:ea typeface="微软雅黑" panose="020B0503020204020204" charset="-122"/>
            </a:endParaRPr>
          </a:p>
        </p:txBody>
      </p:sp>
      <p:sp>
        <p:nvSpPr>
          <p:cNvPr id="302" name="圆角矩形 301"/>
          <p:cNvSpPr/>
          <p:nvPr/>
        </p:nvSpPr>
        <p:spPr>
          <a:xfrm>
            <a:off x="428625" y="1181100"/>
            <a:ext cx="11430000" cy="438150"/>
          </a:xfrm>
          <a:prstGeom prst="roundRect">
            <a:avLst>
              <a:gd name="adj" fmla="val 13043"/>
            </a:avLst>
          </a:prstGeom>
          <a:solidFill>
            <a:srgbClr val="F0F5FC"/>
          </a:solidFill>
        </p:spPr>
        <p:txBody>
          <a:bodyPr/>
          <a:p/>
        </p:txBody>
      </p:sp>
      <p:sp>
        <p:nvSpPr>
          <p:cNvPr id="303" name="任意多边形 302"/>
          <p:cNvSpPr/>
          <p:nvPr/>
        </p:nvSpPr>
        <p:spPr>
          <a:xfrm>
            <a:off x="428625" y="1181100"/>
            <a:ext cx="11430000" cy="438150"/>
          </a:xfrm>
          <a:custGeom>
            <a:avLst/>
            <a:gdLst/>
            <a:ahLst/>
            <a:cxnLst/>
            <a:pathLst>
              <a:path w="1200" h="46">
                <a:moveTo>
                  <a:pt x="6" y="0"/>
                </a:moveTo>
                <a:cubicBezTo>
                  <a:pt x="5" y="0"/>
                  <a:pt x="5" y="0"/>
                  <a:pt x="5" y="1"/>
                </a:cubicBezTo>
                <a:lnTo>
                  <a:pt x="5" y="45"/>
                </a:lnTo>
                <a:cubicBezTo>
                  <a:pt x="5" y="46"/>
                  <a:pt x="5" y="46"/>
                  <a:pt x="6" y="46"/>
                </a:cubicBezTo>
                <a:cubicBezTo>
                  <a:pt x="3" y="46"/>
                  <a:pt x="0" y="43"/>
                  <a:pt x="0" y="40"/>
                </a:cubicBezTo>
                <a:lnTo>
                  <a:pt x="0" y="6"/>
                </a:lnTo>
                <a:cubicBezTo>
                  <a:pt x="0" y="3"/>
                  <a:pt x="3" y="0"/>
                  <a:pt x="6" y="0"/>
                </a:cubicBezTo>
                <a:close/>
              </a:path>
            </a:pathLst>
          </a:custGeom>
          <a:solidFill>
            <a:srgbClr val="1E4FA8"/>
          </a:solidFill>
        </p:spPr>
        <p:txBody>
          <a:bodyPr/>
          <a:p/>
        </p:txBody>
      </p:sp>
      <p:sp>
        <p:nvSpPr>
          <p:cNvPr id="304" name="文本框 303" descr="{&quot;isTemplate&quot;:true,&quot;type&quot;:&quot;text&quot;}"/>
          <p:cNvSpPr txBox="1"/>
          <p:nvPr/>
        </p:nvSpPr>
        <p:spPr>
          <a:xfrm>
            <a:off x="600075" y="1295400"/>
            <a:ext cx="7543800" cy="209550"/>
          </a:xfrm>
          <a:prstGeom prst="rect">
            <a:avLst/>
          </a:prstGeom>
        </p:spPr>
        <p:txBody>
          <a:bodyPr wrap="none" lIns="0" tIns="0" rIns="0" bIns="0"/>
          <a:p>
            <a:pPr>
              <a:lnSpc>
                <a:spcPct val="100000"/>
              </a:lnSpc>
            </a:pPr>
            <a:r>
              <a:rPr lang="zh-CN" sz="1350" b="1">
                <a:solidFill>
                  <a:srgbClr val="0E3F8C"/>
                </a:solidFill>
                <a:latin typeface="微软雅黑" panose="020B0503020204020204" charset="-122"/>
                <a:ea typeface="微软雅黑" panose="020B0503020204020204" charset="-122"/>
              </a:rPr>
              <a:t>核心问题：工作点随能量移动时，若其轨迹跨越共振线，束流会发生什么？加速能否「跑赢」共振？</a:t>
            </a:r>
            <a:endParaRPr lang="zh-CN" sz="1350" b="1">
              <a:solidFill>
                <a:srgbClr val="0E3F8C"/>
              </a:solidFill>
              <a:latin typeface="微软雅黑" panose="020B0503020204020204" charset="-122"/>
              <a:ea typeface="微软雅黑" panose="020B0503020204020204" charset="-122"/>
            </a:endParaRPr>
          </a:p>
        </p:txBody>
      </p:sp>
      <p:sp>
        <p:nvSpPr>
          <p:cNvPr id="308" name="圆角矩形 307"/>
          <p:cNvSpPr/>
          <p:nvPr/>
        </p:nvSpPr>
        <p:spPr>
          <a:xfrm>
            <a:off x="381000" y="4876800"/>
            <a:ext cx="6286500" cy="1590675"/>
          </a:xfrm>
          <a:prstGeom prst="roundRect">
            <a:avLst>
              <a:gd name="adj" fmla="val 4790"/>
            </a:avLst>
          </a:prstGeom>
          <a:solidFill>
            <a:srgbClr val="FFFFFF"/>
          </a:solidFill>
          <a:ln w="12700">
            <a:solidFill>
              <a:srgbClr val="D6DCE5"/>
            </a:solidFill>
            <a:prstDash val="solid"/>
          </a:ln>
        </p:spPr>
        <p:txBody>
          <a:bodyPr/>
          <a:p/>
        </p:txBody>
      </p:sp>
      <p:pic>
        <p:nvPicPr>
          <p:cNvPr id="309" name="图片 308"/>
          <p:cNvPicPr>
            <a:picLocks noChangeAspect="1"/>
          </p:cNvPicPr>
          <p:nvPr/>
        </p:nvPicPr>
        <p:blipFill>
          <a:blip r:embed="rId1"/>
          <a:srcRect t="214" b="214"/>
          <a:stretch>
            <a:fillRect/>
          </a:stretch>
        </p:blipFill>
        <p:spPr>
          <a:xfrm>
            <a:off x="533400" y="4991100"/>
            <a:ext cx="1638300" cy="1333500"/>
          </a:xfrm>
          <a:prstGeom prst="rect">
            <a:avLst/>
          </a:prstGeom>
        </p:spPr>
      </p:pic>
      <p:sp>
        <p:nvSpPr>
          <p:cNvPr id="310" name="文本框 309" descr="{&quot;isTemplate&quot;:true,&quot;type&quot;:&quot;text&quot;}"/>
          <p:cNvSpPr txBox="1"/>
          <p:nvPr/>
        </p:nvSpPr>
        <p:spPr>
          <a:xfrm>
            <a:off x="2324100" y="4991100"/>
            <a:ext cx="4191000" cy="209550"/>
          </a:xfrm>
          <a:prstGeom prst="rect">
            <a:avLst/>
          </a:prstGeom>
        </p:spPr>
        <p:txBody>
          <a:bodyPr wrap="none" lIns="0" tIns="0" rIns="0" bIns="0"/>
          <a:p>
            <a:pPr>
              <a:lnSpc>
                <a:spcPct val="100000"/>
              </a:lnSpc>
            </a:pPr>
            <a:r>
              <a:rPr lang="en-US" sz="1350" b="1">
                <a:solidFill>
                  <a:srgbClr val="0E3F8C"/>
                </a:solidFill>
                <a:latin typeface="微软雅黑" panose="020B0503020204020204" charset="-122"/>
                <a:ea typeface="微软雅黑" panose="020B0503020204020204" charset="-122"/>
              </a:rPr>
              <a:t>EMMA</a:t>
            </a:r>
            <a:r>
              <a:rPr lang="zh-CN" sz="1350" b="1">
                <a:solidFill>
                  <a:srgbClr val="0E3F8C"/>
                </a:solidFill>
                <a:latin typeface="微软雅黑" panose="020B0503020204020204" charset="-122"/>
                <a:ea typeface="微软雅黑" panose="020B0503020204020204" charset="-122"/>
              </a:rPr>
              <a:t>：世界首台建成的非等比</a:t>
            </a:r>
            <a:r>
              <a:rPr lang="en-US" sz="1350" b="1">
                <a:solidFill>
                  <a:srgbClr val="0E3F8C"/>
                </a:solidFill>
                <a:latin typeface="微软雅黑" panose="020B0503020204020204" charset="-122"/>
                <a:ea typeface="微软雅黑" panose="020B0503020204020204" charset="-122"/>
              </a:rPr>
              <a:t> FFAG</a:t>
            </a:r>
            <a:endParaRPr lang="en-US" sz="1350" b="1">
              <a:solidFill>
                <a:srgbClr val="0E3F8C"/>
              </a:solidFill>
              <a:latin typeface="微软雅黑" panose="020B0503020204020204" charset="-122"/>
              <a:ea typeface="微软雅黑" panose="020B0503020204020204" charset="-122"/>
            </a:endParaRPr>
          </a:p>
        </p:txBody>
      </p:sp>
      <p:sp>
        <p:nvSpPr>
          <p:cNvPr id="311" name="文本框 310" descr="{&quot;isTemplate&quot;:true,&quot;type&quot;:&quot;text&quot;}"/>
          <p:cNvSpPr txBox="1"/>
          <p:nvPr/>
        </p:nvSpPr>
        <p:spPr>
          <a:xfrm>
            <a:off x="2324100" y="5248275"/>
            <a:ext cx="4191000" cy="485775"/>
          </a:xfrm>
          <a:prstGeom prst="rect">
            <a:avLst/>
          </a:prstGeom>
        </p:spPr>
        <p:txBody>
          <a:bodyPr wrap="square" lIns="0" tIns="0" rIns="0" bIns="0">
            <a:normAutofit lnSpcReduction="10000"/>
          </a:bodyPr>
          <a:p>
            <a:pPr>
              <a:lnSpc>
                <a:spcPct val="140000"/>
              </a:lnSpc>
            </a:pPr>
            <a:r>
              <a:rPr lang="zh-CN" sz="1200">
                <a:solidFill>
                  <a:srgbClr val="1A2230"/>
                </a:solidFill>
                <a:latin typeface="微软雅黑" panose="020B0503020204020204" charset="-122"/>
                <a:ea typeface="微软雅黑" panose="020B0503020204020204" charset="-122"/>
              </a:rPr>
              <a:t>严格线性梯度、电子</a:t>
            </a:r>
            <a:r>
              <a:rPr lang="zh-CN" sz="1200">
                <a:solidFill>
                  <a:srgbClr val="1A2230"/>
                </a:solidFill>
                <a:latin typeface="微软雅黑" panose="020B0503020204020204" charset="-122"/>
                <a:ea typeface="微软雅黑" panose="020B0503020204020204" charset="-122"/>
              </a:rPr>
              <a:t>加速器；工作点随能量扫过共振线，通过蛇形加速方案在 10 圈内完成加速。</a:t>
            </a:r>
            <a:endParaRPr lang="zh-CN" sz="1200">
              <a:solidFill>
                <a:srgbClr val="1A2230"/>
              </a:solidFill>
              <a:latin typeface="微软雅黑" panose="020B0503020204020204" charset="-122"/>
              <a:ea typeface="微软雅黑" panose="020B0503020204020204" charset="-122"/>
            </a:endParaRPr>
          </a:p>
        </p:txBody>
      </p:sp>
      <p:sp>
        <p:nvSpPr>
          <p:cNvPr id="313" name="圆角矩形 312"/>
          <p:cNvSpPr/>
          <p:nvPr/>
        </p:nvSpPr>
        <p:spPr>
          <a:xfrm>
            <a:off x="6877050" y="1733550"/>
            <a:ext cx="4933950" cy="2171700"/>
          </a:xfrm>
          <a:prstGeom prst="roundRect">
            <a:avLst>
              <a:gd name="adj" fmla="val 3509"/>
            </a:avLst>
          </a:prstGeom>
          <a:solidFill>
            <a:srgbClr val="F0F5FC"/>
          </a:solidFill>
          <a:ln w="12700">
            <a:solidFill>
              <a:srgbClr val="D6DCE5"/>
            </a:solidFill>
            <a:prstDash val="solid"/>
          </a:ln>
        </p:spPr>
        <p:txBody>
          <a:bodyPr/>
          <a:p/>
        </p:txBody>
      </p:sp>
      <p:sp>
        <p:nvSpPr>
          <p:cNvPr id="314" name="文本框 313" descr="{&quot;isTemplate&quot;:true,&quot;type&quot;:&quot;text&quot;}"/>
          <p:cNvSpPr txBox="1"/>
          <p:nvPr/>
        </p:nvSpPr>
        <p:spPr>
          <a:xfrm>
            <a:off x="7048500" y="1866900"/>
            <a:ext cx="4591050" cy="219075"/>
          </a:xfrm>
          <a:prstGeom prst="rect">
            <a:avLst/>
          </a:prstGeom>
        </p:spPr>
        <p:txBody>
          <a:bodyPr wrap="none" lIns="0" tIns="0" rIns="0" bIns="0"/>
          <a:p>
            <a:pPr>
              <a:lnSpc>
                <a:spcPct val="100000"/>
              </a:lnSpc>
            </a:pPr>
            <a:r>
              <a:rPr lang="zh-CN" sz="1425" b="1">
                <a:solidFill>
                  <a:srgbClr val="0E3F8C"/>
                </a:solidFill>
                <a:latin typeface="微软雅黑" panose="020B0503020204020204" charset="-122"/>
                <a:ea typeface="微软雅黑" panose="020B0503020204020204" charset="-122"/>
              </a:rPr>
              <a:t>理论层｜</a:t>
            </a:r>
            <a:r>
              <a:rPr lang="en-US" sz="1425" b="1">
                <a:solidFill>
                  <a:srgbClr val="0E3F8C"/>
                </a:solidFill>
                <a:latin typeface="微软雅黑" panose="020B0503020204020204" charset="-122"/>
                <a:ea typeface="微软雅黑" panose="020B0503020204020204" charset="-122"/>
              </a:rPr>
              <a:t>Lee </a:t>
            </a:r>
            <a:r>
              <a:rPr lang="zh-CN" sz="1425" b="1">
                <a:solidFill>
                  <a:srgbClr val="0E3F8C"/>
                </a:solidFill>
                <a:latin typeface="微软雅黑" panose="020B0503020204020204" charset="-122"/>
                <a:ea typeface="微软雅黑" panose="020B0503020204020204" charset="-122"/>
              </a:rPr>
              <a:t>等（</a:t>
            </a:r>
            <a:r>
              <a:rPr lang="en-US" sz="1425" b="1">
                <a:solidFill>
                  <a:srgbClr val="0E3F8C"/>
                </a:solidFill>
                <a:latin typeface="微软雅黑" panose="020B0503020204020204" charset="-122"/>
                <a:ea typeface="微软雅黑" panose="020B0503020204020204" charset="-122"/>
              </a:rPr>
              <a:t>PRL 2006</a:t>
            </a:r>
            <a:r>
              <a:rPr lang="zh-CN" sz="1425" b="1">
                <a:solidFill>
                  <a:srgbClr val="0E3F8C"/>
                </a:solidFill>
                <a:latin typeface="微软雅黑" panose="020B0503020204020204" charset="-122"/>
                <a:ea typeface="微软雅黑" panose="020B0503020204020204" charset="-122"/>
              </a:rPr>
              <a:t>；</a:t>
            </a:r>
            <a:r>
              <a:rPr lang="en-US" sz="1425" b="1">
                <a:solidFill>
                  <a:srgbClr val="0E3F8C"/>
                </a:solidFill>
                <a:latin typeface="微软雅黑" panose="020B0503020204020204" charset="-122"/>
                <a:ea typeface="微软雅黑" panose="020B0503020204020204" charset="-122"/>
              </a:rPr>
              <a:t>NJP 2006</a:t>
            </a:r>
            <a:r>
              <a:rPr lang="zh-CN" sz="1425" b="1">
                <a:solidFill>
                  <a:srgbClr val="0E3F8C"/>
                </a:solidFill>
                <a:latin typeface="微软雅黑" panose="020B0503020204020204" charset="-122"/>
                <a:ea typeface="微软雅黑" panose="020B0503020204020204" charset="-122"/>
              </a:rPr>
              <a:t>）</a:t>
            </a:r>
            <a:endParaRPr lang="zh-CN" sz="1425" b="1">
              <a:solidFill>
                <a:srgbClr val="0E3F8C"/>
              </a:solidFill>
              <a:latin typeface="微软雅黑" panose="020B0503020204020204" charset="-122"/>
              <a:ea typeface="微软雅黑" panose="020B0503020204020204" charset="-122"/>
            </a:endParaRPr>
          </a:p>
        </p:txBody>
      </p:sp>
      <p:sp>
        <p:nvSpPr>
          <p:cNvPr id="315" name="文本框 314" descr="{&quot;isTemplate&quot;:true,&quot;type&quot;:&quot;text&quot;}"/>
          <p:cNvSpPr txBox="1"/>
          <p:nvPr/>
        </p:nvSpPr>
        <p:spPr>
          <a:xfrm>
            <a:off x="7048500" y="2152650"/>
            <a:ext cx="4591050" cy="533400"/>
          </a:xfrm>
          <a:prstGeom prst="rect">
            <a:avLst/>
          </a:prstGeom>
        </p:spPr>
        <p:txBody>
          <a:bodyPr wrap="square" lIns="0" tIns="0" rIns="0" bIns="0">
            <a:normAutofit/>
          </a:bodyPr>
          <a:p>
            <a:pPr>
              <a:lnSpc>
                <a:spcPct val="145000"/>
              </a:lnSpc>
            </a:pPr>
            <a:r>
              <a:rPr lang="en-US" sz="1200">
                <a:solidFill>
                  <a:srgbClr val="1A2230"/>
                </a:solidFill>
                <a:latin typeface="微软雅黑" panose="020B0503020204020204" charset="-122"/>
                <a:ea typeface="微软雅黑" panose="020B0503020204020204" charset="-122"/>
              </a:rPr>
              <a:t>① systematic nonlinear space charge resonance</a:t>
            </a:r>
            <a:r>
              <a:rPr lang="zh-CN" sz="1200">
                <a:solidFill>
                  <a:srgbClr val="1A2230"/>
                </a:solidFill>
                <a:latin typeface="微软雅黑" panose="020B0503020204020204" charset="-122"/>
                <a:ea typeface="微软雅黑" panose="020B0503020204020204" charset="-122"/>
              </a:rPr>
              <a:t>（系统性非线性空间电荷共振）造成显著</a:t>
            </a:r>
            <a:r>
              <a:rPr lang="en-US" sz="1200">
                <a:solidFill>
                  <a:srgbClr val="1A2230"/>
                </a:solidFill>
                <a:latin typeface="微软雅黑" panose="020B0503020204020204" charset="-122"/>
                <a:ea typeface="微软雅黑" panose="020B0503020204020204" charset="-122"/>
              </a:rPr>
              <a:t> emittance growth</a:t>
            </a:r>
            <a:r>
              <a:rPr lang="zh-CN" sz="1200">
                <a:solidFill>
                  <a:srgbClr val="1A2230"/>
                </a:solidFill>
                <a:latin typeface="微软雅黑" panose="020B0503020204020204" charset="-122"/>
                <a:ea typeface="微软雅黑" panose="020B0503020204020204" charset="-122"/>
              </a:rPr>
              <a:t>（发射度增长）</a:t>
            </a:r>
            <a:endParaRPr lang="zh-CN" sz="1200">
              <a:solidFill>
                <a:srgbClr val="1A2230"/>
              </a:solidFill>
              <a:latin typeface="微软雅黑" panose="020B0503020204020204" charset="-122"/>
              <a:ea typeface="微软雅黑" panose="020B0503020204020204" charset="-122"/>
            </a:endParaRPr>
          </a:p>
        </p:txBody>
      </p:sp>
      <p:sp>
        <p:nvSpPr>
          <p:cNvPr id="316" name="文本框 315" descr="{&quot;isTemplate&quot;:true,&quot;type&quot;:&quot;text&quot;}"/>
          <p:cNvSpPr txBox="1"/>
          <p:nvPr/>
        </p:nvSpPr>
        <p:spPr>
          <a:xfrm>
            <a:off x="7048500" y="2752725"/>
            <a:ext cx="4591050" cy="533400"/>
          </a:xfrm>
          <a:prstGeom prst="rect">
            <a:avLst/>
          </a:prstGeom>
        </p:spPr>
        <p:txBody>
          <a:bodyPr wrap="square" lIns="0" tIns="0" rIns="0" bIns="0">
            <a:normAutofit/>
          </a:bodyPr>
          <a:p>
            <a:pPr>
              <a:lnSpc>
                <a:spcPct val="145000"/>
              </a:lnSpc>
            </a:pPr>
            <a:r>
              <a:rPr lang="en-US" sz="1200">
                <a:solidFill>
                  <a:srgbClr val="1A2230"/>
                </a:solidFill>
                <a:latin typeface="微软雅黑" panose="020B0503020204020204" charset="-122"/>
                <a:ea typeface="微软雅黑" panose="020B0503020204020204" charset="-122"/>
              </a:rPr>
              <a:t>② </a:t>
            </a:r>
            <a:r>
              <a:rPr lang="zh-CN" sz="1200">
                <a:solidFill>
                  <a:srgbClr val="1A2230"/>
                </a:solidFill>
                <a:latin typeface="微软雅黑" panose="020B0503020204020204" charset="-122"/>
                <a:ea typeface="微软雅黑" panose="020B0503020204020204" charset="-122"/>
              </a:rPr>
              <a:t>判据：每单元相位推进须避开</a:t>
            </a:r>
            <a:r>
              <a:rPr lang="en-US" sz="1200">
                <a:solidFill>
                  <a:srgbClr val="1A2230"/>
                </a:solidFill>
                <a:latin typeface="微软雅黑" panose="020B0503020204020204" charset="-122"/>
                <a:ea typeface="微软雅黑" panose="020B0503020204020204" charset="-122"/>
              </a:rPr>
              <a:t> π/2 </a:t>
            </a:r>
            <a:r>
              <a:rPr lang="zh-CN" sz="1200">
                <a:solidFill>
                  <a:srgbClr val="1A2230"/>
                </a:solidFill>
                <a:latin typeface="微软雅黑" panose="020B0503020204020204" charset="-122"/>
                <a:ea typeface="微软雅黑" panose="020B0503020204020204" charset="-122"/>
              </a:rPr>
              <a:t>与</a:t>
            </a:r>
            <a:r>
              <a:rPr lang="en-US" sz="1200">
                <a:solidFill>
                  <a:srgbClr val="1A2230"/>
                </a:solidFill>
                <a:latin typeface="微软雅黑" panose="020B0503020204020204" charset="-122"/>
                <a:ea typeface="微软雅黑" panose="020B0503020204020204" charset="-122"/>
              </a:rPr>
              <a:t> π/3</a:t>
            </a:r>
            <a:r>
              <a:rPr lang="zh-CN" sz="1200">
                <a:solidFill>
                  <a:srgbClr val="1A2230"/>
                </a:solidFill>
                <a:latin typeface="微软雅黑" panose="020B0503020204020204" charset="-122"/>
                <a:ea typeface="微软雅黑" panose="020B0503020204020204" charset="-122"/>
              </a:rPr>
              <a:t>，这限制了工作点范围与动量接受度</a:t>
            </a:r>
            <a:endParaRPr lang="zh-CN" sz="1200">
              <a:solidFill>
                <a:srgbClr val="1A2230"/>
              </a:solidFill>
              <a:latin typeface="微软雅黑" panose="020B0503020204020204" charset="-122"/>
              <a:ea typeface="微软雅黑" panose="020B0503020204020204" charset="-122"/>
            </a:endParaRPr>
          </a:p>
        </p:txBody>
      </p:sp>
      <p:sp>
        <p:nvSpPr>
          <p:cNvPr id="317" name="文本框 316" descr="{&quot;isTemplate&quot;:true,&quot;type&quot;:&quot;text&quot;}"/>
          <p:cNvSpPr txBox="1"/>
          <p:nvPr/>
        </p:nvSpPr>
        <p:spPr>
          <a:xfrm>
            <a:off x="7048500" y="3352800"/>
            <a:ext cx="4591050" cy="485775"/>
          </a:xfrm>
          <a:prstGeom prst="rect">
            <a:avLst/>
          </a:prstGeom>
        </p:spPr>
        <p:txBody>
          <a:bodyPr wrap="square" lIns="0" tIns="0" rIns="0" bIns="0">
            <a:normAutofit lnSpcReduction="20000"/>
          </a:bodyPr>
          <a:p>
            <a:pPr algn="l">
              <a:lnSpc>
                <a:spcPct val="145000"/>
              </a:lnSpc>
              <a:buClrTx/>
              <a:buSzTx/>
              <a:buFontTx/>
            </a:pPr>
            <a:r>
              <a:rPr lang="zh-CN" sz="1200">
                <a:solidFill>
                  <a:srgbClr val="1A2230"/>
                </a:solidFill>
                <a:latin typeface="微软雅黑" panose="020B0503020204020204" charset="-122"/>
                <a:ea typeface="微软雅黑" panose="020B0503020204020204" charset="-122"/>
              </a:rPr>
              <a:t>③ 发射度增长因子 EGF 在频移参数、工作点斜坡速率、误差禁带宽度上服从标度性质</a:t>
            </a:r>
            <a:endParaRPr lang="zh-CN" sz="1200">
              <a:solidFill>
                <a:srgbClr val="1A2230"/>
              </a:solidFill>
              <a:latin typeface="微软雅黑" panose="020B0503020204020204" charset="-122"/>
              <a:ea typeface="微软雅黑" panose="020B0503020204020204" charset="-122"/>
            </a:endParaRPr>
          </a:p>
        </p:txBody>
      </p:sp>
      <p:sp>
        <p:nvSpPr>
          <p:cNvPr id="318" name="圆角矩形 317"/>
          <p:cNvSpPr/>
          <p:nvPr/>
        </p:nvSpPr>
        <p:spPr>
          <a:xfrm>
            <a:off x="6877050" y="4000500"/>
            <a:ext cx="4933950" cy="1390650"/>
          </a:xfrm>
          <a:prstGeom prst="roundRect">
            <a:avLst>
              <a:gd name="adj" fmla="val 5479"/>
            </a:avLst>
          </a:prstGeom>
          <a:solidFill>
            <a:srgbClr val="FDF3F2"/>
          </a:solidFill>
          <a:ln w="12700">
            <a:solidFill>
              <a:srgbClr val="F0C4C1"/>
            </a:solidFill>
            <a:prstDash val="solid"/>
          </a:ln>
        </p:spPr>
        <p:txBody>
          <a:bodyPr/>
          <a:p/>
        </p:txBody>
      </p:sp>
      <p:sp>
        <p:nvSpPr>
          <p:cNvPr id="319" name="文本框 318" descr="{&quot;isTemplate&quot;:true,&quot;type&quot;:&quot;text&quot;}"/>
          <p:cNvSpPr txBox="1"/>
          <p:nvPr/>
        </p:nvSpPr>
        <p:spPr>
          <a:xfrm>
            <a:off x="7048500" y="4133850"/>
            <a:ext cx="4591050" cy="219075"/>
          </a:xfrm>
          <a:prstGeom prst="rect">
            <a:avLst/>
          </a:prstGeom>
        </p:spPr>
        <p:txBody>
          <a:bodyPr wrap="none" lIns="0" tIns="0" rIns="0" bIns="0"/>
          <a:p>
            <a:pPr>
              <a:lnSpc>
                <a:spcPct val="100000"/>
              </a:lnSpc>
            </a:pPr>
            <a:r>
              <a:rPr lang="zh-CN" sz="1425" b="1">
                <a:solidFill>
                  <a:srgbClr val="D9534F"/>
                </a:solidFill>
                <a:latin typeface="微软雅黑" panose="020B0503020204020204" charset="-122"/>
                <a:ea typeface="微软雅黑" panose="020B0503020204020204" charset="-122"/>
              </a:rPr>
              <a:t>实验层｜</a:t>
            </a:r>
            <a:r>
              <a:rPr lang="en-US" sz="1425" b="1">
                <a:solidFill>
                  <a:srgbClr val="D9534F"/>
                </a:solidFill>
                <a:latin typeface="微软雅黑" panose="020B0503020204020204" charset="-122"/>
                <a:ea typeface="微软雅黑" panose="020B0503020204020204" charset="-122"/>
              </a:rPr>
              <a:t>EMMA</a:t>
            </a:r>
            <a:r>
              <a:rPr lang="zh-CN" sz="1425" b="1">
                <a:solidFill>
                  <a:srgbClr val="D9534F"/>
                </a:solidFill>
                <a:latin typeface="微软雅黑" panose="020B0503020204020204" charset="-122"/>
                <a:ea typeface="微软雅黑" panose="020B0503020204020204" charset="-122"/>
              </a:rPr>
              <a:t>（</a:t>
            </a:r>
            <a:r>
              <a:rPr lang="en-US" sz="1425" b="1">
                <a:solidFill>
                  <a:srgbClr val="D9534F"/>
                </a:solidFill>
                <a:latin typeface="微软雅黑" panose="020B0503020204020204" charset="-122"/>
                <a:ea typeface="微软雅黑" panose="020B0503020204020204" charset="-122"/>
              </a:rPr>
              <a:t>Machida 2012</a:t>
            </a:r>
            <a:r>
              <a:rPr lang="zh-CN" sz="1425" b="1">
                <a:solidFill>
                  <a:srgbClr val="D9534F"/>
                </a:solidFill>
                <a:latin typeface="微软雅黑" panose="020B0503020204020204" charset="-122"/>
                <a:ea typeface="微软雅黑" panose="020B0503020204020204" charset="-122"/>
              </a:rPr>
              <a:t>）</a:t>
            </a:r>
            <a:endParaRPr lang="zh-CN" sz="1425" b="1">
              <a:solidFill>
                <a:srgbClr val="D9534F"/>
              </a:solidFill>
              <a:latin typeface="微软雅黑" panose="020B0503020204020204" charset="-122"/>
              <a:ea typeface="微软雅黑" panose="020B0503020204020204" charset="-122"/>
            </a:endParaRPr>
          </a:p>
        </p:txBody>
      </p:sp>
      <p:sp>
        <p:nvSpPr>
          <p:cNvPr id="321" name="文本框 320" descr="{&quot;isTemplate&quot;:true,&quot;type&quot;:&quot;text&quot;}"/>
          <p:cNvSpPr txBox="1"/>
          <p:nvPr/>
        </p:nvSpPr>
        <p:spPr>
          <a:xfrm>
            <a:off x="7048500" y="4466590"/>
            <a:ext cx="4593590" cy="774700"/>
          </a:xfrm>
          <a:prstGeom prst="rect">
            <a:avLst/>
          </a:prstGeom>
        </p:spPr>
        <p:txBody>
          <a:bodyPr wrap="square" lIns="0" tIns="0" rIns="0" bIns="0"/>
          <a:p>
            <a:pPr algn="l">
              <a:lnSpc>
                <a:spcPct val="145000"/>
              </a:lnSpc>
            </a:pPr>
            <a:r>
              <a:rPr lang="en-US" altLang="zh-CN" sz="1200">
                <a:solidFill>
                  <a:srgbClr val="1A2230"/>
                </a:solidFill>
                <a:latin typeface="微软雅黑" panose="020B0503020204020204" charset="-122"/>
                <a:ea typeface="微软雅黑" panose="020B0503020204020204" charset="-122"/>
              </a:rPr>
              <a:t>EMMA </a:t>
            </a:r>
            <a:r>
              <a:rPr lang="zh-CN" altLang="en-US" sz="1200">
                <a:solidFill>
                  <a:srgbClr val="1A2230"/>
                </a:solidFill>
                <a:latin typeface="微软雅黑" panose="020B0503020204020204" charset="-122"/>
                <a:ea typeface="微软雅黑" panose="020B0503020204020204" charset="-122"/>
              </a:rPr>
              <a:t>的实验结果说明，在特定条件下可以快速穿越不稳定区域；但这一结果不能用于强流质子束。这是因为质子的空间电荷效应比电子更为</a:t>
            </a:r>
            <a:r>
              <a:rPr lang="zh-CN" altLang="en-US" sz="1200">
                <a:solidFill>
                  <a:srgbClr val="1A2230"/>
                </a:solidFill>
                <a:latin typeface="微软雅黑" panose="020B0503020204020204" charset="-122"/>
                <a:ea typeface="微软雅黑" panose="020B0503020204020204" charset="-122"/>
              </a:rPr>
              <a:t>显著。</a:t>
            </a:r>
            <a:endParaRPr lang="zh-CN" altLang="en-US" sz="1200">
              <a:solidFill>
                <a:srgbClr val="1A2230"/>
              </a:solidFill>
              <a:latin typeface="微软雅黑" panose="020B0503020204020204" charset="-122"/>
              <a:ea typeface="微软雅黑" panose="020B0503020204020204" charset="-122"/>
            </a:endParaRPr>
          </a:p>
        </p:txBody>
      </p:sp>
      <p:sp>
        <p:nvSpPr>
          <p:cNvPr id="322" name="圆角矩形 321"/>
          <p:cNvSpPr/>
          <p:nvPr/>
        </p:nvSpPr>
        <p:spPr>
          <a:xfrm>
            <a:off x="6924675" y="5486400"/>
            <a:ext cx="4933950" cy="981075"/>
          </a:xfrm>
          <a:prstGeom prst="roundRect">
            <a:avLst>
              <a:gd name="adj" fmla="val 5825"/>
            </a:avLst>
          </a:prstGeom>
          <a:solidFill>
            <a:srgbClr val="FFFFFF"/>
          </a:solidFill>
        </p:spPr>
        <p:txBody>
          <a:bodyPr/>
          <a:p/>
        </p:txBody>
      </p:sp>
      <p:sp>
        <p:nvSpPr>
          <p:cNvPr id="323" name="任意多边形 322"/>
          <p:cNvSpPr/>
          <p:nvPr/>
        </p:nvSpPr>
        <p:spPr>
          <a:xfrm>
            <a:off x="6924675" y="5486400"/>
            <a:ext cx="4933950" cy="981075"/>
          </a:xfrm>
          <a:custGeom>
            <a:avLst/>
            <a:gdLst/>
            <a:ahLst/>
            <a:cxnLst/>
            <a:pathLst>
              <a:path w="518" h="103">
                <a:moveTo>
                  <a:pt x="6" y="0"/>
                </a:moveTo>
                <a:cubicBezTo>
                  <a:pt x="5" y="0"/>
                  <a:pt x="5" y="0"/>
                  <a:pt x="5" y="1"/>
                </a:cubicBezTo>
                <a:lnTo>
                  <a:pt x="5" y="102"/>
                </a:lnTo>
                <a:cubicBezTo>
                  <a:pt x="5" y="103"/>
                  <a:pt x="5" y="103"/>
                  <a:pt x="6" y="103"/>
                </a:cubicBezTo>
                <a:cubicBezTo>
                  <a:pt x="3" y="103"/>
                  <a:pt x="0" y="100"/>
                  <a:pt x="0" y="97"/>
                </a:cubicBezTo>
                <a:lnTo>
                  <a:pt x="0" y="6"/>
                </a:lnTo>
                <a:cubicBezTo>
                  <a:pt x="0" y="3"/>
                  <a:pt x="3" y="0"/>
                  <a:pt x="6" y="0"/>
                </a:cubicBezTo>
                <a:close/>
              </a:path>
            </a:pathLst>
          </a:custGeom>
          <a:solidFill>
            <a:srgbClr val="1E4FA8"/>
          </a:solidFill>
        </p:spPr>
        <p:txBody>
          <a:bodyPr/>
          <a:p/>
        </p:txBody>
      </p:sp>
      <p:sp>
        <p:nvSpPr>
          <p:cNvPr id="324" name="文本框 323" descr="{&quot;isTemplate&quot;:true,&quot;type&quot;:&quot;text&quot;}"/>
          <p:cNvSpPr txBox="1"/>
          <p:nvPr/>
        </p:nvSpPr>
        <p:spPr>
          <a:xfrm>
            <a:off x="7096125" y="5486400"/>
            <a:ext cx="4543425" cy="200025"/>
          </a:xfrm>
          <a:prstGeom prst="rect">
            <a:avLst/>
          </a:prstGeom>
        </p:spPr>
        <p:txBody>
          <a:bodyPr wrap="none" lIns="0" tIns="0" rIns="0" bIns="0"/>
          <a:p>
            <a:pPr>
              <a:lnSpc>
                <a:spcPct val="100000"/>
              </a:lnSpc>
            </a:pPr>
            <a:r>
              <a:rPr lang="zh-CN" sz="1275" b="1">
                <a:solidFill>
                  <a:srgbClr val="0E3F8C"/>
                </a:solidFill>
                <a:latin typeface="微软雅黑" panose="020B0503020204020204" charset="-122"/>
                <a:ea typeface="微软雅黑" panose="020B0503020204020204" charset="-122"/>
              </a:rPr>
              <a:t>适用边界</a:t>
            </a:r>
            <a:endParaRPr lang="zh-CN" sz="1275" b="1">
              <a:solidFill>
                <a:srgbClr val="0E3F8C"/>
              </a:solidFill>
              <a:latin typeface="微软雅黑" panose="020B0503020204020204" charset="-122"/>
              <a:ea typeface="微软雅黑" panose="020B0503020204020204" charset="-122"/>
            </a:endParaRPr>
          </a:p>
        </p:txBody>
      </p:sp>
      <p:sp>
        <p:nvSpPr>
          <p:cNvPr id="325" name="文本框 324" descr="{&quot;isTemplate&quot;:true,&quot;type&quot;:&quot;text&quot;}"/>
          <p:cNvSpPr txBox="1"/>
          <p:nvPr/>
        </p:nvSpPr>
        <p:spPr>
          <a:xfrm>
            <a:off x="7096125" y="5687060"/>
            <a:ext cx="4714875" cy="777875"/>
          </a:xfrm>
          <a:prstGeom prst="rect">
            <a:avLst/>
          </a:prstGeom>
        </p:spPr>
        <p:txBody>
          <a:bodyPr wrap="square" lIns="0" tIns="0" rIns="0" bIns="0">
            <a:normAutofit/>
          </a:bodyPr>
          <a:p>
            <a:pPr>
              <a:lnSpc>
                <a:spcPct val="145000"/>
              </a:lnSpc>
            </a:pPr>
            <a:r>
              <a:rPr lang="en-US" sz="1125">
                <a:solidFill>
                  <a:srgbClr val="4A5568"/>
                </a:solidFill>
                <a:latin typeface="微软雅黑" panose="020B0503020204020204" charset="-122"/>
                <a:ea typeface="微软雅黑" panose="020B0503020204020204" charset="-122"/>
              </a:rPr>
              <a:t>EMMA </a:t>
            </a:r>
            <a:r>
              <a:rPr lang="zh-CN" sz="1125">
                <a:solidFill>
                  <a:srgbClr val="4A5568"/>
                </a:solidFill>
                <a:latin typeface="微软雅黑" panose="020B0503020204020204" charset="-122"/>
                <a:ea typeface="微软雅黑" panose="020B0503020204020204" charset="-122"/>
              </a:rPr>
              <a:t>是电子</a:t>
            </a:r>
            <a:r>
              <a:rPr lang="zh-CN" sz="1125">
                <a:solidFill>
                  <a:srgbClr val="4A5568"/>
                </a:solidFill>
                <a:latin typeface="微软雅黑" panose="020B0503020204020204" charset="-122"/>
                <a:ea typeface="微软雅黑" panose="020B0503020204020204" charset="-122"/>
              </a:rPr>
              <a:t>加速器、空间电荷弱；</a:t>
            </a:r>
            <a:r>
              <a:rPr lang="en-US" altLang="zh-CN" sz="1125">
                <a:solidFill>
                  <a:srgbClr val="4A5568"/>
                </a:solidFill>
                <a:latin typeface="微软雅黑" panose="020B0503020204020204" charset="-122"/>
                <a:ea typeface="微软雅黑" panose="020B0503020204020204" charset="-122"/>
              </a:rPr>
              <a:t>Lee </a:t>
            </a:r>
            <a:r>
              <a:rPr lang="zh-CN" altLang="en-US" sz="1125">
                <a:solidFill>
                  <a:srgbClr val="4A5568"/>
                </a:solidFill>
                <a:latin typeface="微软雅黑" panose="020B0503020204020204" charset="-122"/>
                <a:ea typeface="微软雅黑" panose="020B0503020204020204" charset="-122"/>
              </a:rPr>
              <a:t>等人在其研究模型中指出，为避免特定的系统性非线性空间电荷共振，非等比型 </a:t>
            </a:r>
            <a:r>
              <a:rPr lang="en-US" altLang="zh-CN" sz="1125">
                <a:solidFill>
                  <a:srgbClr val="4A5568"/>
                </a:solidFill>
                <a:latin typeface="微软雅黑" panose="020B0503020204020204" charset="-122"/>
                <a:ea typeface="微软雅黑" panose="020B0503020204020204" charset="-122"/>
              </a:rPr>
              <a:t>FFAG </a:t>
            </a:r>
            <a:r>
              <a:rPr lang="zh-CN" altLang="en-US" sz="1125">
                <a:solidFill>
                  <a:srgbClr val="4A5568"/>
                </a:solidFill>
                <a:latin typeface="微软雅黑" panose="020B0503020204020204" charset="-122"/>
                <a:ea typeface="微软雅黑" panose="020B0503020204020204" charset="-122"/>
              </a:rPr>
              <a:t>单元的相位推进应避开</a:t>
            </a:r>
            <a:r>
              <a:rPr lang="zh-CN" sz="1125">
                <a:solidFill>
                  <a:srgbClr val="4A5568"/>
                </a:solidFill>
                <a:latin typeface="微软雅黑" panose="020B0503020204020204" charset="-122"/>
                <a:ea typeface="微软雅黑" panose="020B0503020204020204" charset="-122"/>
              </a:rPr>
              <a:t>π</a:t>
            </a:r>
            <a:r>
              <a:rPr lang="en-US" sz="1125">
                <a:solidFill>
                  <a:srgbClr val="4A5568"/>
                </a:solidFill>
                <a:latin typeface="微软雅黑" panose="020B0503020204020204" charset="-122"/>
                <a:ea typeface="微软雅黑" panose="020B0503020204020204" charset="-122"/>
              </a:rPr>
              <a:t>/2</a:t>
            </a:r>
            <a:r>
              <a:rPr lang="zh-CN" sz="1125">
                <a:solidFill>
                  <a:srgbClr val="4A5568"/>
                </a:solidFill>
                <a:latin typeface="微软雅黑" panose="020B0503020204020204" charset="-122"/>
                <a:ea typeface="微软雅黑" panose="020B0503020204020204" charset="-122"/>
              </a:rPr>
              <a:t>、π</a:t>
            </a:r>
            <a:r>
              <a:rPr lang="en-US" sz="1125">
                <a:solidFill>
                  <a:srgbClr val="4A5568"/>
                </a:solidFill>
                <a:latin typeface="微软雅黑" panose="020B0503020204020204" charset="-122"/>
                <a:ea typeface="微软雅黑" panose="020B0503020204020204" charset="-122"/>
              </a:rPr>
              <a:t>/3 </a:t>
            </a:r>
            <a:r>
              <a:rPr lang="zh-CN" altLang="en-US" sz="1125">
                <a:solidFill>
                  <a:srgbClr val="4A5568"/>
                </a:solidFill>
                <a:latin typeface="微软雅黑" panose="020B0503020204020204" charset="-122"/>
                <a:ea typeface="微软雅黑" panose="020B0503020204020204" charset="-122"/>
              </a:rPr>
              <a:t>对应的共振条件</a:t>
            </a:r>
            <a:r>
              <a:rPr lang="zh-CN" sz="1125">
                <a:solidFill>
                  <a:srgbClr val="4A5568"/>
                </a:solidFill>
                <a:latin typeface="微软雅黑" panose="020B0503020204020204" charset="-122"/>
                <a:ea typeface="微软雅黑" panose="020B0503020204020204" charset="-122"/>
              </a:rPr>
              <a:t>。</a:t>
            </a:r>
            <a:endParaRPr lang="zh-CN" sz="1125">
              <a:solidFill>
                <a:srgbClr val="4A5568"/>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133350" y="1733550"/>
            <a:ext cx="3332480" cy="2524760"/>
          </a:xfrm>
          <a:prstGeom prst="rect">
            <a:avLst/>
          </a:prstGeom>
        </p:spPr>
      </p:pic>
      <p:pic>
        <p:nvPicPr>
          <p:cNvPr id="3" name="图片 2"/>
          <p:cNvPicPr>
            <a:picLocks noChangeAspect="1"/>
          </p:cNvPicPr>
          <p:nvPr/>
        </p:nvPicPr>
        <p:blipFill>
          <a:blip r:embed="rId3"/>
          <a:stretch>
            <a:fillRect/>
          </a:stretch>
        </p:blipFill>
        <p:spPr>
          <a:xfrm>
            <a:off x="3514090" y="1688465"/>
            <a:ext cx="3314700" cy="2566035"/>
          </a:xfrm>
          <a:prstGeom prst="rect">
            <a:avLst/>
          </a:prstGeom>
        </p:spPr>
      </p:pic>
      <p:sp>
        <p:nvSpPr>
          <p:cNvPr id="4" name="文本框 3"/>
          <p:cNvSpPr txBox="1"/>
          <p:nvPr/>
        </p:nvSpPr>
        <p:spPr>
          <a:xfrm>
            <a:off x="2054860" y="4310380"/>
            <a:ext cx="3272155" cy="229870"/>
          </a:xfrm>
          <a:prstGeom prst="rect">
            <a:avLst/>
          </a:prstGeom>
          <a:noFill/>
        </p:spPr>
        <p:txBody>
          <a:bodyPr wrap="square" rtlCol="0">
            <a:noAutofit/>
          </a:bodyPr>
          <a:p>
            <a:r>
              <a:rPr lang="zh-CN" sz="1200">
                <a:solidFill>
                  <a:srgbClr val="1A2230"/>
                </a:solidFill>
                <a:latin typeface="微软雅黑" panose="020B0503020204020204" charset="-122"/>
                <a:ea typeface="微软雅黑" panose="020B0503020204020204" charset="-122"/>
              </a:rPr>
              <a:t>EMMA中水平、垂直工作点随能量的变化</a:t>
            </a:r>
            <a:endParaRPr lang="zh-CN" sz="1200">
              <a:solidFill>
                <a:srgbClr val="1A2230"/>
              </a:solidFill>
              <a:latin typeface="微软雅黑" panose="020B0503020204020204" charset="-122"/>
              <a:ea typeface="微软雅黑" panose="020B0503020204020204" charset="-122"/>
            </a:endParaRPr>
          </a:p>
        </p:txBody>
      </p:sp>
      <p:pic>
        <p:nvPicPr>
          <p:cNvPr id="49" name="图片 48" descr="微信图片_20261016191558_10_51"/>
          <p:cNvPicPr>
            <a:picLocks noChangeAspect="1"/>
          </p:cNvPicPr>
          <p:nvPr/>
        </p:nvPicPr>
        <p:blipFill>
          <a:blip r:embed="rId4"/>
          <a:stretch>
            <a:fillRect/>
          </a:stretch>
        </p:blipFill>
        <p:spPr>
          <a:xfrm>
            <a:off x="10906760" y="219075"/>
            <a:ext cx="1062355" cy="5905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54" name="" descr="&lt;Slide style={{ width: 1280, height: 720, background: '#FFFFFF', fontFamily: &quot;'Microsoft YaHei', 'Source Han Sans SC', sans-serif&quot;, position: 'relative' }}&gt;&#10;    &lt;Box style={{ position: 'absolute', top: 0, left: 0, width: 1280, height: 8, background: '#1E4FA8' }} /&gt;&#10;    &lt;Box style={{ position: 'absolute', top: 8, left: 0, width: 1280, height: 700, padding: '24px 40px 16px 40px', display: 'flex', flexDirection: 'column' }}&gt;&#10;        &lt;Box style={{ height: 80, display: 'flex', flexDirection: 'row', alignItems: 'flex-end', justifyContent: 'space-between', borderBottom: '2px solid #D6DCE5', paddingBottom: 12 }}&gt;&#10;            &lt;Box style={{ display: 'flex', flexDirection: 'column', gap: 5 }}&gt;&#10;                &lt;Text style={{ fontSize: 30, color: '#0E3F8C', fontWeight: 'bold' }}&gt;文献发现（二）：新机制与方法学基准&lt;/Text&gt;&#10;                &lt;Text style={{ fontSize: 17, color: '#4A5568' }}&gt;最近有什么新发现？它的结论在什么范围内成立？我可以用什么做方法学基准？&lt;/Text&gt;&#10;            &lt;/Box&gt;&#10;            &lt;Text style={{ fontSize: 15, color: '#8B97A8' }}&gt;07 / 12&lt;/Text&gt;&#10;        &lt;/Box&gt;&#10;&#10;        &lt;Box style={{ flex: 1, paddingTop: 16, display: 'flex', flexDirection: 'row', gap: 24 }}&gt;&#10;            &lt;Box style={{ width: 658, background: '#F7F9FC', border: '1px solid #E5E7EB', borderRadius: 8, padding: '14px 16px', display: 'flex', flexDirection: 'column' }}&gt;&#10;                &lt;Text style={{ fontSize: 18, color: '#0E3F8C', fontWeight: 'bold' }}&gt;1:1 参数共振在相空间形成「新月形」共振岛（概念示意）&lt;/Text&gt;&#10;                &lt;Box style={{ width: 626, height: 372, position: 'relative', marginTop: 8 }}&gt;&#10;                    &lt;Box style={{ position: 'absolute', left: 62, top: 20, width: 1.5, height: 300, background: '#8B97A8' }} /&gt;&#10;                    &lt;Box style={{ position: 'absolute', left: 62, top: 320, width: 530, height: 1.5, background: '#8B97A8' }} /&gt;&#10;                    &lt;Text style={{ position: 'absolute', left: 20, top: 2, fontSize: 14, color: '#8B97A8' }}&gt;x′&lt;/Text&gt;&#10;                    &lt;Text style={{ position: 'absolute', left: 582, top: 322, fontSize: 14, color: '#8B97A8' }}&gt;x&lt;/Text&gt;&#10;&#10;                    &lt;Box style={{ position: 'absolute', left: 150, top: 42, width: 420, height: 270, borderRadius: 135, border: '1.5px solid #D6DCE5' }} /&gt;&#10;                    &lt;Text style={{ position: 'absolute', left: 452, top: 34, fontSize: 14, color: '#8B97A8' }}&gt;稳定区边界&lt;/Text&gt;&#10;&#10;                    &lt;Box style={{ position: 'absolute', left: 236, top: 72, width: 196, height: 196, borderRadius: 98, background: '#9FBEE8' }} /&gt;&#10;                    &lt;Box style={{ position: 'absolute', left: 278, top: 60, width: 196, height: 196, borderRadius: 98, background: '#F7F9FC' }} /&gt;&#10;&#10;                    &lt;Box style={{ position: 'absolute', left: 323, top: 149, width: 13, height: 13, borderRadius: 7, background: '#0E3F8C' }} /&gt;&#10;                    &lt;Box style={{ position: 'absolute', left: 352, top: 200, width: 8, height: 8, borderRadius: 4, background: '#3D7BD9' }} /&gt;&#10;                    &lt;Box style={{ position: 'absolute', left: 384, top: 224, width: 8, height: 8, borderRadius: 4, background: '#3D7BD9' }} /&gt;&#10;                    &lt;Box style={{ position: 'absolute', left: 424, top: 206, width: 8, height: 8, borderRadius: 4, background: '#3D7BD9' }} /&gt;&#10;                    &lt;Box style={{ position: 'absolute', left: 268, top: 210, width: 8, height: 8, borderRadius: 4, background: '#3D7BD9' }} /&gt;&#10;&#10;                    &lt;Box style={{ position: 'absolute', left: 122, top: 148, width: 116, height: 2, background: '#D9534F' }} /&gt;&#10;                    &lt;Text style={{ position: 'absolute', left: 62, top: 118, fontSize: 15, color: '#D9534F', fontWeight: 'bold' }}&gt;新月形&lt;br /&gt;共振岛&lt;/Text&gt;&#10;                    &lt;Text style={{ position: 'absolute', left: 344, top: 150, fontSize: 15, color: '#0E3F8C', fontWeight: 'bold' }}&gt;束流中心&lt;/Text&gt;&#10;                &lt;/Box&gt;&#10;                &lt;Box style={{ flex: 1 }} /&gt;&#10;                &lt;Text style={{ fontSize: 12, color: '#8B97A8', lineHeight: 1.45 }}&gt;概念示意图：本图为本报告自绘，仅用于说明 Du 等（2025）所述「新月形（crescent moon）」共振岛的一般形态与相对位置，不是该文的原始图件，也不代表任何模拟或实验结果。如改用原文图件，须获得版权许可，并在图注中标注期刊、卷期、页码与 DOI。&lt;/Text&gt;&#10;            &lt;/Box&gt;&#10;&#10;            &lt;Box style={{ flex: 1, display: 'flex', flexDirection: 'column', gap: 12 }}&gt;&#10;                &lt;Box style={{ height: 226, background: '#F0F5FC', border: '1px solid #D6DCE5', borderRadius: 8, padding: '14px 18px', display: 'flex', flexDirection: 'column', gap: 6 }}&gt;&#10;                    &lt;Text style={{ fontSize: 19, color: '#0E3F8C', fontWeight: 'bold' }}&gt;新机制｜Du 等（Nucl. Sci. Tech. 2025）&lt;/Text&gt;&#10;                    &lt;Text style={{ fontSize: 15, color: '#1A2230', lineHeight: 1.45 }}&gt;① 含色散广义 PCM 中，色散引入第三个集体模（色散模 k_d）&lt;/Text&gt;&#10;                    &lt;Text style={{ fontSize: 15, color: '#1A2230', lineHeight: 1.45 }}&gt;② 因 k_p,min &amp;lt; k_d &amp;lt; k_p,max，色散模可驱动 1:1 参数共振，Poincaré 截面形成「新月形」共振岛&lt;/Text&gt;&#10;                    &lt;Text style={{ fontSize: 15, color: '#1A2230', lineHeight: 1.45 }}&gt;③ 色散模半波数低于单粒子波数下限（k_d/2 &amp;lt; k_p,min），不能驱动 2:1 共振&lt;/Text&gt;&#10;                    &lt;Text style={{ fontSize: 15, color: '#1A2230', lineHeight: 1.45 }}&gt;④ 大色散对 2:1 共振另有阻尼作用；该机制不同于空间电荷结构共振&lt;/Text&gt;&#10;                &lt;/Box&gt;&#10;&#10;                &lt;Box style={{ height: 140, background: '#FDF3F2', border: '1px solid #F0C4C1', borderRadius: 8, padding: '14px 18px', display: 'flex', flexDirection: 'column', gap: 6 }}&gt;&#10;                    &lt;Text style={{ fontSize: 17, color: '#D9534F', fontWeight: 'bold' }}&gt;上述结论的适用范围（务必声明）&lt;/Text&gt;&#10;                    &lt;Text style={{ fontSize: 14, color: '#1A2230', lineHeight: 1.45 }}&gt;均限于该文模型假设：均匀聚焦、KV 分布、小失配、忽略色品，对象为强流强子同步加速器。非缩放 FFAG 的强交变梯度与非线性不在其模型范围内，能否迁移尚无证据。&lt;/Text&gt;&#10;                &lt;/Box&gt;&#10;&#10;                &lt;Box style={{ flex: 1, background: '#FFFFFF', border: '1px solid #D6DCE5', borderLeft: '5px solid #1E4FA8', borderRadius: 6, padding: '12px 18px', display: 'flex', flexDirection: 'column', gap: 5 }}&gt;&#10;                    &lt;Text style={{ fontSize: 18, color: '#0E3F8C', fontWeight: 'bold' }}&gt;方法学基准｜CSNS/RCS&lt;/Text&gt;&#10;                    &lt;Text style={{ fontSize: 15, color: '#4A5568', lineHeight: 1.45 }}&gt;已有较完整的空间电荷—工作点—束损研究（ORBIT 自洽模拟），Δν_sc 约 −0.3。它回答「怎么做」，不回答「非缩放 FFAG 会怎样」。&lt;/Text&gt;&#10;                &lt;/Box&gt;&#10;            &lt;/Box&gt;&#10;        &lt;/Box&gt;&#10;&#10;        &lt;Box style={{ height: 30, display: 'flex', flexDirection: 'row', justifyContent: 'space-between', alignItems: 'center' }}&gt;&#10;            &lt;Text style={{ fontSize: 12, color: '#8B97A8' }}&gt;Du et al., Nucl. Sci. Tech. (2025), DOI 10.1007/s41365-025-01803-3　｜　含色散 PCM 谱系起点：Ikegami, Machida, Uesugi, PRST-AB 2 (1999) 124201　｜　Xu et al., IPAC2013 WEPEA023&lt;/Text&gt;&#10;            &lt;Text style={{ fontSize: 12, color: '#8B97A8' }}&gt;07 / 12&lt;/Text&gt;&#10;        &lt;/Box&gt;&#10;    &lt;/Box&gt;&#10;&lt;/Slide&gt;&#10;"/>
        <p:cNvGrpSpPr/>
        <p:nvPr/>
      </p:nvGrpSpPr>
      <p:grpSpPr>
        <a:xfrm>
          <a:off x="0" y="0"/>
          <a:ext cx="0" cy="0"/>
          <a:chOff x="0" y="0"/>
          <a:chExt cx="0" cy="0"/>
        </a:xfrm>
      </p:grpSpPr>
      <p:sp>
        <p:nvSpPr>
          <p:cNvPr id="355" name="矩形 354"/>
          <p:cNvSpPr/>
          <p:nvPr/>
        </p:nvSpPr>
        <p:spPr>
          <a:xfrm>
            <a:off x="0" y="0"/>
            <a:ext cx="12192000" cy="6858000"/>
          </a:xfrm>
          <a:prstGeom prst="rect">
            <a:avLst/>
          </a:prstGeom>
          <a:solidFill>
            <a:srgbClr val="FFFFFF"/>
          </a:solidFill>
        </p:spPr>
        <p:txBody>
          <a:bodyPr/>
          <a:p/>
        </p:txBody>
      </p:sp>
      <p:sp>
        <p:nvSpPr>
          <p:cNvPr id="356" name="矩形 355"/>
          <p:cNvSpPr/>
          <p:nvPr/>
        </p:nvSpPr>
        <p:spPr>
          <a:xfrm>
            <a:off x="0" y="0"/>
            <a:ext cx="12192000" cy="76200"/>
          </a:xfrm>
          <a:prstGeom prst="rect">
            <a:avLst/>
          </a:prstGeom>
          <a:solidFill>
            <a:srgbClr val="1E4FA8"/>
          </a:solidFill>
        </p:spPr>
        <p:txBody>
          <a:bodyPr/>
          <a:p/>
        </p:txBody>
      </p:sp>
      <p:sp>
        <p:nvSpPr>
          <p:cNvPr id="357" name="任意多边形 356"/>
          <p:cNvSpPr/>
          <p:nvPr/>
        </p:nvSpPr>
        <p:spPr>
          <a:xfrm>
            <a:off x="381000" y="304800"/>
            <a:ext cx="11430000" cy="762000"/>
          </a:xfrm>
          <a:custGeom>
            <a:avLst/>
            <a:gdLst/>
            <a:ahLst/>
            <a:cxnLst/>
            <a:pathLst>
              <a:path w="1200" h="80">
                <a:moveTo>
                  <a:pt x="0" y="78"/>
                </a:moveTo>
                <a:lnTo>
                  <a:pt x="1200" y="78"/>
                </a:lnTo>
                <a:lnTo>
                  <a:pt x="1200" y="80"/>
                </a:lnTo>
                <a:lnTo>
                  <a:pt x="0" y="80"/>
                </a:lnTo>
                <a:close/>
              </a:path>
            </a:pathLst>
          </a:custGeom>
          <a:solidFill>
            <a:srgbClr val="D6DCE5"/>
          </a:solidFill>
        </p:spPr>
        <p:txBody>
          <a:bodyPr/>
          <a:p/>
        </p:txBody>
      </p:sp>
      <p:sp>
        <p:nvSpPr>
          <p:cNvPr id="358" name="文本框 357" descr="{&quot;isTemplate&quot;:true,&quot;type&quot;:&quot;text&quot;}"/>
          <p:cNvSpPr txBox="1"/>
          <p:nvPr/>
        </p:nvSpPr>
        <p:spPr>
          <a:xfrm>
            <a:off x="381000" y="342900"/>
            <a:ext cx="5667375" cy="342900"/>
          </a:xfrm>
          <a:prstGeom prst="rect">
            <a:avLst/>
          </a:prstGeom>
        </p:spPr>
        <p:txBody>
          <a:bodyPr wrap="none" lIns="0" tIns="0" rIns="0" bIns="0"/>
          <a:p>
            <a:pPr>
              <a:lnSpc>
                <a:spcPct val="100000"/>
              </a:lnSpc>
            </a:pPr>
            <a:r>
              <a:rPr lang="zh-CN" sz="2250" b="1">
                <a:solidFill>
                  <a:srgbClr val="0E3F8C"/>
                </a:solidFill>
                <a:latin typeface="微软雅黑" panose="020B0503020204020204" charset="-122"/>
                <a:ea typeface="微软雅黑" panose="020B0503020204020204" charset="-122"/>
              </a:rPr>
              <a:t>文献发现（二）：新机制与方法学基准</a:t>
            </a:r>
            <a:endParaRPr lang="zh-CN" sz="2250" b="1">
              <a:solidFill>
                <a:srgbClr val="0E3F8C"/>
              </a:solidFill>
              <a:latin typeface="微软雅黑" panose="020B0503020204020204" charset="-122"/>
              <a:ea typeface="微软雅黑" panose="020B0503020204020204" charset="-122"/>
            </a:endParaRPr>
          </a:p>
        </p:txBody>
      </p:sp>
      <p:sp>
        <p:nvSpPr>
          <p:cNvPr id="359" name="文本框 358" descr="{&quot;isTemplate&quot;:true,&quot;type&quot;:&quot;text&quot;}"/>
          <p:cNvSpPr txBox="1"/>
          <p:nvPr/>
        </p:nvSpPr>
        <p:spPr>
          <a:xfrm>
            <a:off x="381000" y="733425"/>
            <a:ext cx="5667375" cy="200025"/>
          </a:xfrm>
          <a:prstGeom prst="rect">
            <a:avLst/>
          </a:prstGeom>
        </p:spPr>
        <p:txBody>
          <a:bodyPr wrap="none" lIns="0" tIns="0" rIns="0" bIns="0"/>
          <a:p>
            <a:pPr algn="l">
              <a:lnSpc>
                <a:spcPct val="100000"/>
              </a:lnSpc>
            </a:pPr>
            <a:r>
              <a:rPr lang="zh-CN" altLang="en-US" sz="1275">
                <a:solidFill>
                  <a:srgbClr val="4A5568"/>
                </a:solidFill>
                <a:latin typeface="微软雅黑" panose="020B0503020204020204" charset="-122"/>
                <a:ea typeface="微软雅黑" panose="020B0503020204020204" charset="-122"/>
              </a:rPr>
              <a:t>代表性的新机制研究给出了什么结果？其结论适用范围是什么？</a:t>
            </a:r>
            <a:endParaRPr lang="zh-CN" sz="1275">
              <a:solidFill>
                <a:srgbClr val="4A5568"/>
              </a:solidFill>
              <a:latin typeface="微软雅黑" panose="020B0503020204020204" charset="-122"/>
              <a:ea typeface="微软雅黑" panose="020B0503020204020204" charset="-122"/>
            </a:endParaRPr>
          </a:p>
        </p:txBody>
      </p:sp>
      <p:sp>
        <p:nvSpPr>
          <p:cNvPr id="361" name="圆角矩形 360"/>
          <p:cNvSpPr/>
          <p:nvPr/>
        </p:nvSpPr>
        <p:spPr>
          <a:xfrm>
            <a:off x="381000" y="1219200"/>
            <a:ext cx="6267450" cy="5086350"/>
          </a:xfrm>
          <a:prstGeom prst="roundRect">
            <a:avLst>
              <a:gd name="adj" fmla="val 1498"/>
            </a:avLst>
          </a:prstGeom>
          <a:solidFill>
            <a:srgbClr val="F7F9FC"/>
          </a:solidFill>
          <a:ln w="12700">
            <a:solidFill>
              <a:srgbClr val="E5E7EB"/>
            </a:solidFill>
            <a:prstDash val="solid"/>
          </a:ln>
        </p:spPr>
        <p:txBody>
          <a:bodyPr/>
          <a:p/>
        </p:txBody>
      </p:sp>
      <p:sp>
        <p:nvSpPr>
          <p:cNvPr id="364" name="圆角矩形 363"/>
          <p:cNvSpPr/>
          <p:nvPr/>
        </p:nvSpPr>
        <p:spPr>
          <a:xfrm>
            <a:off x="6877050" y="1219200"/>
            <a:ext cx="5056505" cy="3025775"/>
          </a:xfrm>
          <a:prstGeom prst="roundRect">
            <a:avLst>
              <a:gd name="adj" fmla="val 3540"/>
            </a:avLst>
          </a:prstGeom>
          <a:solidFill>
            <a:srgbClr val="F0F5FC"/>
          </a:solidFill>
          <a:ln w="12700">
            <a:solidFill>
              <a:srgbClr val="D6DCE5"/>
            </a:solidFill>
            <a:prstDash val="solid"/>
          </a:ln>
        </p:spPr>
        <p:txBody>
          <a:bodyPr/>
          <a:p/>
        </p:txBody>
      </p:sp>
      <p:sp>
        <p:nvSpPr>
          <p:cNvPr id="365" name="文本框 364" descr="{&quot;isTemplate&quot;:true,&quot;type&quot;:&quot;text&quot;}"/>
          <p:cNvSpPr txBox="1"/>
          <p:nvPr/>
        </p:nvSpPr>
        <p:spPr>
          <a:xfrm>
            <a:off x="7048500" y="1352550"/>
            <a:ext cx="4591050" cy="219075"/>
          </a:xfrm>
          <a:prstGeom prst="rect">
            <a:avLst/>
          </a:prstGeom>
        </p:spPr>
        <p:txBody>
          <a:bodyPr wrap="none" lIns="0" tIns="0" rIns="0" bIns="0"/>
          <a:p>
            <a:pPr>
              <a:lnSpc>
                <a:spcPct val="100000"/>
              </a:lnSpc>
            </a:pPr>
            <a:r>
              <a:rPr lang="zh-CN" sz="1425" b="1">
                <a:solidFill>
                  <a:srgbClr val="0E3F8C"/>
                </a:solidFill>
                <a:latin typeface="微软雅黑" panose="020B0503020204020204" charset="-122"/>
                <a:ea typeface="微软雅黑" panose="020B0503020204020204" charset="-122"/>
              </a:rPr>
              <a:t>新机制｜</a:t>
            </a:r>
            <a:r>
              <a:rPr lang="en-US" sz="1425" b="1">
                <a:solidFill>
                  <a:srgbClr val="0E3F8C"/>
                </a:solidFill>
                <a:latin typeface="微软雅黑" panose="020B0503020204020204" charset="-122"/>
                <a:ea typeface="微软雅黑" panose="020B0503020204020204" charset="-122"/>
              </a:rPr>
              <a:t>Du </a:t>
            </a:r>
            <a:r>
              <a:rPr lang="zh-CN" sz="1425" b="1">
                <a:solidFill>
                  <a:srgbClr val="0E3F8C"/>
                </a:solidFill>
                <a:latin typeface="微软雅黑" panose="020B0503020204020204" charset="-122"/>
                <a:ea typeface="微软雅黑" panose="020B0503020204020204" charset="-122"/>
              </a:rPr>
              <a:t>等（</a:t>
            </a:r>
            <a:r>
              <a:rPr lang="en-US" sz="1425" b="1">
                <a:solidFill>
                  <a:srgbClr val="0E3F8C"/>
                </a:solidFill>
                <a:latin typeface="微软雅黑" panose="020B0503020204020204" charset="-122"/>
                <a:ea typeface="微软雅黑" panose="020B0503020204020204" charset="-122"/>
              </a:rPr>
              <a:t>Nucl. Sci. Tech. 2025</a:t>
            </a:r>
            <a:r>
              <a:rPr lang="zh-CN" sz="1425" b="1">
                <a:solidFill>
                  <a:srgbClr val="0E3F8C"/>
                </a:solidFill>
                <a:latin typeface="微软雅黑" panose="020B0503020204020204" charset="-122"/>
                <a:ea typeface="微软雅黑" panose="020B0503020204020204" charset="-122"/>
              </a:rPr>
              <a:t>）</a:t>
            </a:r>
            <a:endParaRPr lang="zh-CN" sz="1425" b="1">
              <a:solidFill>
                <a:srgbClr val="0E3F8C"/>
              </a:solidFill>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sp>
            <p:nvSpPr>
              <p:cNvPr id="366" name="文本框 365" descr="{&quot;isTemplate&quot;:true,&quot;type&quot;:&quot;text&quot;}"/>
              <p:cNvSpPr txBox="1"/>
              <p:nvPr/>
            </p:nvSpPr>
            <p:spPr>
              <a:xfrm>
                <a:off x="7048500" y="1702435"/>
                <a:ext cx="4933950" cy="381000"/>
              </a:xfrm>
              <a:prstGeom prst="rect">
                <a:avLst/>
              </a:prstGeom>
            </p:spPr>
            <p:txBody>
              <a:bodyPr wrap="none" lIns="0" tIns="0" rIns="0" bIns="0"/>
              <a:p>
                <a:pPr algn="l">
                  <a:lnSpc>
                    <a:spcPct val="145000"/>
                  </a:lnSpc>
                  <a:buClrTx/>
                  <a:buSzTx/>
                  <a:buFontTx/>
                </a:pPr>
                <a:r>
                  <a:rPr lang="zh-CN" sz="1400">
                    <a:solidFill>
                      <a:srgbClr val="1A2230"/>
                    </a:solidFill>
                    <a:latin typeface="微软雅黑" panose="020B0503020204020204" charset="-122"/>
                    <a:ea typeface="微软雅黑" panose="020B0503020204020204" charset="-122"/>
                  </a:rPr>
                  <a:t>① 含色散广义 PCM 中，色散引入第三个集体模（色散模 </a:t>
                </a:r>
                <a14:m>
                  <m:oMath xmlns:m="http://schemas.openxmlformats.org/officeDocument/2006/math">
                    <m:sSub>
                      <m:sSubPr>
                        <m:ctrlPr>
                          <a:rPr lang="zh-CN" sz="1400">
                            <a:solidFill>
                              <a:srgbClr val="1A2230"/>
                            </a:solidFill>
                            <a:latin typeface="微软雅黑" panose="020B0503020204020204" charset="-122"/>
                            <a:ea typeface="微软雅黑" panose="020B0503020204020204" charset="-122"/>
                          </a:rPr>
                        </m:ctrlPr>
                      </m:sSubPr>
                      <m:e>
                        <m:r>
                          <a:rPr lang="zh-CN" sz="1400">
                            <a:solidFill>
                              <a:srgbClr val="1A2230"/>
                            </a:solidFill>
                            <a:latin typeface="微软雅黑" panose="020B0503020204020204" charset="-122"/>
                            <a:ea typeface="微软雅黑" panose="020B0503020204020204" charset="-122"/>
                          </a:rPr>
                          <m:t>𝑘</m:t>
                        </m:r>
                      </m:e>
                      <m:sub>
                        <m:r>
                          <a:rPr lang="zh-CN" sz="1400">
                            <a:solidFill>
                              <a:srgbClr val="1A2230"/>
                            </a:solidFill>
                            <a:latin typeface="微软雅黑" panose="020B0503020204020204" charset="-122"/>
                            <a:ea typeface="微软雅黑" panose="020B0503020204020204" charset="-122"/>
                          </a:rPr>
                          <m:t>𝑑</m:t>
                        </m:r>
                      </m:sub>
                    </m:sSub>
                  </m:oMath>
                </a14:m>
                <a:r>
                  <a:rPr lang="zh-CN" sz="1400">
                    <a:solidFill>
                      <a:srgbClr val="1A2230"/>
                    </a:solidFill>
                    <a:latin typeface="微软雅黑" panose="020B0503020204020204" charset="-122"/>
                    <a:ea typeface="微软雅黑" panose="020B0503020204020204" charset="-122"/>
                  </a:rPr>
                  <a:t>）</a:t>
                </a:r>
                <a:endParaRPr lang="zh-CN" sz="1400">
                  <a:solidFill>
                    <a:srgbClr val="1A2230"/>
                  </a:solidFill>
                  <a:latin typeface="微软雅黑" panose="020B0503020204020204" charset="-122"/>
                  <a:ea typeface="微软雅黑" panose="020B0503020204020204" charset="-122"/>
                </a:endParaRPr>
              </a:p>
            </p:txBody>
          </p:sp>
        </mc:Choice>
        <mc:Fallback>
          <p:sp>
            <p:nvSpPr>
              <p:cNvPr id="366" name="文本框 365" descr="{&quot;isTemplate&quot;:true,&quot;type&quot;:&quot;text&quot;}"/>
              <p:cNvSpPr txBox="1">
                <a:spLocks noRot="1" noChangeAspect="1" noMove="1" noResize="1" noEditPoints="1" noAdjustHandles="1" noChangeArrowheads="1" noChangeShapeType="1" noTextEdit="1"/>
              </p:cNvSpPr>
              <p:nvPr/>
            </p:nvSpPr>
            <p:spPr>
              <a:xfrm>
                <a:off x="7048500" y="1702435"/>
                <a:ext cx="4933950" cy="381000"/>
              </a:xfrm>
              <a:prstGeom prst="rect">
                <a:avLst/>
              </a:prstGeom>
              <a:blipFill rotWithShape="1">
                <a:blip r:embed="rId1"/>
                <a:stretch>
                  <a:fillRect r="-888" b="-1066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67" name="文本框 366" descr="{&quot;isTemplate&quot;:true,&quot;type&quot;:&quot;text&quot;}"/>
              <p:cNvSpPr txBox="1"/>
              <p:nvPr/>
            </p:nvSpPr>
            <p:spPr>
              <a:xfrm>
                <a:off x="7048500" y="2160270"/>
                <a:ext cx="4591050" cy="641350"/>
              </a:xfrm>
              <a:prstGeom prst="rect">
                <a:avLst/>
              </a:prstGeom>
            </p:spPr>
            <p:txBody>
              <a:bodyPr wrap="square" lIns="0" tIns="0" rIns="0" bIns="0">
                <a:normAutofit lnSpcReduction="20000"/>
              </a:bodyPr>
              <a:p>
                <a:pPr>
                  <a:lnSpc>
                    <a:spcPct val="145000"/>
                  </a:lnSpc>
                </a:pPr>
                <a:r>
                  <a:rPr lang="zh-CN" sz="1400">
                    <a:solidFill>
                      <a:srgbClr val="1A2230"/>
                    </a:solidFill>
                    <a:latin typeface="微软雅黑" panose="020B0503020204020204" charset="-122"/>
                    <a:ea typeface="微软雅黑" panose="020B0503020204020204" charset="-122"/>
                  </a:rPr>
                  <a:t>② 因</a:t>
                </a:r>
                <a14:m>
                  <m:oMath xmlns:m="http://schemas.openxmlformats.org/officeDocument/2006/math">
                    <m:sSub>
                      <m:sSubPr>
                        <m:ctrlPr>
                          <a:rPr lang="zh-CN" sz="1400">
                            <a:solidFill>
                              <a:srgbClr val="1A2230"/>
                            </a:solidFill>
                            <a:latin typeface="微软雅黑" panose="020B0503020204020204" charset="-122"/>
                            <a:ea typeface="微软雅黑" panose="020B0503020204020204" charset="-122"/>
                          </a:rPr>
                        </m:ctrlPr>
                      </m:sSubPr>
                      <m:e>
                        <m:r>
                          <a:rPr lang="zh-CN" sz="1400">
                            <a:solidFill>
                              <a:srgbClr val="1A2230"/>
                            </a:solidFill>
                            <a:latin typeface="微软雅黑" panose="020B0503020204020204" charset="-122"/>
                            <a:ea typeface="微软雅黑" panose="020B0503020204020204" charset="-122"/>
                          </a:rPr>
                          <m:t>𝑘</m:t>
                        </m:r>
                      </m:e>
                      <m:sub>
                        <m:r>
                          <a:rPr lang="zh-CN" sz="1400">
                            <a:solidFill>
                              <a:srgbClr val="1A2230"/>
                            </a:solidFill>
                            <a:latin typeface="微软雅黑" panose="020B0503020204020204" charset="-122"/>
                            <a:ea typeface="微软雅黑" panose="020B0503020204020204" charset="-122"/>
                          </a:rPr>
                          <m:t>𝑝</m:t>
                        </m:r>
                        <m:r>
                          <a:rPr lang="zh-CN" sz="1400">
                            <a:solidFill>
                              <a:srgbClr val="1A2230"/>
                            </a:solidFill>
                            <a:latin typeface="微软雅黑" panose="020B0503020204020204" charset="-122"/>
                            <a:ea typeface="微软雅黑" panose="020B0503020204020204" charset="-122"/>
                          </a:rPr>
                          <m:t>,</m:t>
                        </m:r>
                        <m:r>
                          <a:rPr lang="zh-CN" sz="1400">
                            <a:solidFill>
                              <a:srgbClr val="1A2230"/>
                            </a:solidFill>
                            <a:latin typeface="微软雅黑" panose="020B0503020204020204" charset="-122"/>
                            <a:ea typeface="微软雅黑" panose="020B0503020204020204" charset="-122"/>
                          </a:rPr>
                          <m:t>𝑚𝑖𝑛</m:t>
                        </m:r>
                      </m:sub>
                    </m:sSub>
                    <m:r>
                      <a:rPr lang="zh-CN" sz="1400">
                        <a:solidFill>
                          <a:srgbClr val="1A2230"/>
                        </a:solidFill>
                        <a:latin typeface="微软雅黑" panose="020B0503020204020204" charset="-122"/>
                        <a:ea typeface="微软雅黑" panose="020B0503020204020204" charset="-122"/>
                      </a:rPr>
                      <m:t>&lt;</m:t>
                    </m:r>
                    <m:sSub>
                      <m:sSubPr>
                        <m:ctrlPr>
                          <a:rPr lang="zh-CN" sz="1400">
                            <a:solidFill>
                              <a:srgbClr val="1A2230"/>
                            </a:solidFill>
                            <a:latin typeface="微软雅黑" panose="020B0503020204020204" charset="-122"/>
                            <a:ea typeface="微软雅黑" panose="020B0503020204020204" charset="-122"/>
                          </a:rPr>
                        </m:ctrlPr>
                      </m:sSubPr>
                      <m:e>
                        <m:r>
                          <a:rPr lang="zh-CN" sz="1400">
                            <a:solidFill>
                              <a:srgbClr val="1A2230"/>
                            </a:solidFill>
                            <a:latin typeface="微软雅黑" panose="020B0503020204020204" charset="-122"/>
                            <a:ea typeface="微软雅黑" panose="020B0503020204020204" charset="-122"/>
                          </a:rPr>
                          <m:t>𝑘</m:t>
                        </m:r>
                      </m:e>
                      <m:sub>
                        <m:r>
                          <a:rPr lang="zh-CN" sz="1400">
                            <a:solidFill>
                              <a:srgbClr val="1A2230"/>
                            </a:solidFill>
                            <a:latin typeface="微软雅黑" panose="020B0503020204020204" charset="-122"/>
                            <a:ea typeface="微软雅黑" panose="020B0503020204020204" charset="-122"/>
                          </a:rPr>
                          <m:t>𝑑</m:t>
                        </m:r>
                      </m:sub>
                    </m:sSub>
                    <m:r>
                      <a:rPr lang="zh-CN" sz="1400">
                        <a:solidFill>
                          <a:srgbClr val="1A2230"/>
                        </a:solidFill>
                        <a:latin typeface="微软雅黑" panose="020B0503020204020204" charset="-122"/>
                        <a:ea typeface="微软雅黑" panose="020B0503020204020204" charset="-122"/>
                      </a:rPr>
                      <m:t>&lt;</m:t>
                    </m:r>
                    <m:sSub>
                      <m:sSubPr>
                        <m:ctrlPr>
                          <a:rPr lang="zh-CN" sz="1400">
                            <a:solidFill>
                              <a:srgbClr val="1A2230"/>
                            </a:solidFill>
                            <a:latin typeface="微软雅黑" panose="020B0503020204020204" charset="-122"/>
                            <a:ea typeface="微软雅黑" panose="020B0503020204020204" charset="-122"/>
                          </a:rPr>
                        </m:ctrlPr>
                      </m:sSubPr>
                      <m:e>
                        <m:r>
                          <a:rPr lang="zh-CN" sz="1400">
                            <a:solidFill>
                              <a:srgbClr val="1A2230"/>
                            </a:solidFill>
                            <a:latin typeface="微软雅黑" panose="020B0503020204020204" charset="-122"/>
                            <a:ea typeface="微软雅黑" panose="020B0503020204020204" charset="-122"/>
                          </a:rPr>
                          <m:t>𝑘</m:t>
                        </m:r>
                      </m:e>
                      <m:sub>
                        <m:r>
                          <a:rPr lang="zh-CN" sz="1400">
                            <a:solidFill>
                              <a:srgbClr val="1A2230"/>
                            </a:solidFill>
                            <a:latin typeface="微软雅黑" panose="020B0503020204020204" charset="-122"/>
                            <a:ea typeface="微软雅黑" panose="020B0503020204020204" charset="-122"/>
                          </a:rPr>
                          <m:t>𝑝</m:t>
                        </m:r>
                        <m:r>
                          <a:rPr lang="zh-CN" sz="1400">
                            <a:solidFill>
                              <a:srgbClr val="1A2230"/>
                            </a:solidFill>
                            <a:latin typeface="微软雅黑" panose="020B0503020204020204" charset="-122"/>
                            <a:ea typeface="微软雅黑" panose="020B0503020204020204" charset="-122"/>
                          </a:rPr>
                          <m:t>,</m:t>
                        </m:r>
                        <m:r>
                          <a:rPr lang="zh-CN" sz="1400">
                            <a:solidFill>
                              <a:srgbClr val="1A2230"/>
                            </a:solidFill>
                            <a:latin typeface="微软雅黑" panose="020B0503020204020204" charset="-122"/>
                            <a:ea typeface="微软雅黑" panose="020B0503020204020204" charset="-122"/>
                          </a:rPr>
                          <m:t>𝑚𝑎𝑥</m:t>
                        </m:r>
                      </m:sub>
                    </m:sSub>
                  </m:oMath>
                </a14:m>
                <a:r>
                  <a:rPr lang="zh-CN" sz="1400">
                    <a:solidFill>
                      <a:srgbClr val="1A2230"/>
                    </a:solidFill>
                    <a:latin typeface="微软雅黑" panose="020B0503020204020204" charset="-122"/>
                    <a:ea typeface="微软雅黑" panose="020B0503020204020204" charset="-122"/>
                  </a:rPr>
                  <a:t>，色散模可驱动 1:1 参数共振，Poincaré 截面形成「新月形」共振岛</a:t>
                </a:r>
                <a:endParaRPr lang="zh-CN" sz="1400">
                  <a:solidFill>
                    <a:srgbClr val="1A2230"/>
                  </a:solidFill>
                  <a:latin typeface="微软雅黑" panose="020B0503020204020204" charset="-122"/>
                  <a:ea typeface="微软雅黑" panose="020B0503020204020204" charset="-122"/>
                </a:endParaRPr>
              </a:p>
            </p:txBody>
          </p:sp>
        </mc:Choice>
        <mc:Fallback>
          <p:sp>
            <p:nvSpPr>
              <p:cNvPr id="367" name="文本框 366" descr="{&quot;isTemplate&quot;:true,&quot;type&quot;:&quot;text&quot;}"/>
              <p:cNvSpPr txBox="1">
                <a:spLocks noRot="1" noChangeAspect="1" noMove="1" noResize="1" noEditPoints="1" noAdjustHandles="1" noChangeArrowheads="1" noChangeShapeType="1" noTextEdit="1"/>
              </p:cNvSpPr>
              <p:nvPr/>
            </p:nvSpPr>
            <p:spPr>
              <a:xfrm>
                <a:off x="7048500" y="2160270"/>
                <a:ext cx="4591050" cy="641350"/>
              </a:xfrm>
              <a:prstGeom prst="rect">
                <a:avLst/>
              </a:prstGeom>
              <a:blipFill rotWithShape="1">
                <a:blip r:embed="rId2"/>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68" name="文本框 367" descr="{&quot;isTemplate&quot;:true,&quot;type&quot;:&quot;text&quot;}"/>
              <p:cNvSpPr txBox="1"/>
              <p:nvPr/>
            </p:nvSpPr>
            <p:spPr>
              <a:xfrm>
                <a:off x="7048500" y="2807970"/>
                <a:ext cx="4628515" cy="762000"/>
              </a:xfrm>
              <a:prstGeom prst="rect">
                <a:avLst/>
              </a:prstGeom>
            </p:spPr>
            <p:txBody>
              <a:bodyPr wrap="square" lIns="0" tIns="0" rIns="0" bIns="0">
                <a:normAutofit/>
              </a:bodyPr>
              <a:p>
                <a:pPr algn="l">
                  <a:lnSpc>
                    <a:spcPct val="145000"/>
                  </a:lnSpc>
                  <a:buClrTx/>
                  <a:buSzTx/>
                  <a:buFontTx/>
                </a:pPr>
                <a:r>
                  <a:rPr lang="zh-CN" sz="1400">
                    <a:solidFill>
                      <a:srgbClr val="1A2230"/>
                    </a:solidFill>
                    <a:latin typeface="微软雅黑" panose="020B0503020204020204" charset="-122"/>
                    <a:ea typeface="微软雅黑" panose="020B0503020204020204" charset="-122"/>
                  </a:rPr>
                  <a:t>③ 色散模半波数低于单粒子波数下限（</a:t>
                </a:r>
                <a14:m>
                  <m:oMath xmlns:m="http://schemas.openxmlformats.org/officeDocument/2006/math">
                    <m:sSub>
                      <m:sSubPr>
                        <m:ctrlPr>
                          <a:rPr lang="zh-CN" sz="1400">
                            <a:solidFill>
                              <a:srgbClr val="1A2230"/>
                            </a:solidFill>
                            <a:latin typeface="微软雅黑" panose="020B0503020204020204" charset="-122"/>
                            <a:ea typeface="微软雅黑" panose="020B0503020204020204" charset="-122"/>
                          </a:rPr>
                        </m:ctrlPr>
                      </m:sSubPr>
                      <m:e>
                        <m:r>
                          <a:rPr lang="zh-CN" sz="1400">
                            <a:solidFill>
                              <a:srgbClr val="1A2230"/>
                            </a:solidFill>
                            <a:latin typeface="微软雅黑" panose="020B0503020204020204" charset="-122"/>
                            <a:ea typeface="微软雅黑" panose="020B0503020204020204" charset="-122"/>
                          </a:rPr>
                          <m:t>𝑘</m:t>
                        </m:r>
                      </m:e>
                      <m:sub>
                        <m:r>
                          <a:rPr lang="zh-CN" sz="1400">
                            <a:solidFill>
                              <a:srgbClr val="1A2230"/>
                            </a:solidFill>
                            <a:latin typeface="微软雅黑" panose="020B0503020204020204" charset="-122"/>
                            <a:ea typeface="微软雅黑" panose="020B0503020204020204" charset="-122"/>
                          </a:rPr>
                          <m:t>𝑑</m:t>
                        </m:r>
                        <m:r>
                          <a:rPr lang="zh-CN" sz="1400">
                            <a:solidFill>
                              <a:srgbClr val="1A2230"/>
                            </a:solidFill>
                            <a:latin typeface="微软雅黑" panose="020B0503020204020204" charset="-122"/>
                            <a:ea typeface="微软雅黑" panose="020B0503020204020204" charset="-122"/>
                          </a:rPr>
                          <m:t>/</m:t>
                        </m:r>
                        <m:r>
                          <a:rPr lang="zh-CN" sz="1400">
                            <a:solidFill>
                              <a:srgbClr val="1A2230"/>
                            </a:solidFill>
                            <a:latin typeface="微软雅黑" panose="020B0503020204020204" charset="-122"/>
                            <a:ea typeface="微软雅黑" panose="020B0503020204020204" charset="-122"/>
                          </a:rPr>
                          <m:t>2</m:t>
                        </m:r>
                      </m:sub>
                    </m:sSub>
                    <m:r>
                      <a:rPr lang="zh-CN" sz="1400">
                        <a:solidFill>
                          <a:srgbClr val="1A2230"/>
                        </a:solidFill>
                        <a:latin typeface="微软雅黑" panose="020B0503020204020204" charset="-122"/>
                        <a:ea typeface="微软雅黑" panose="020B0503020204020204" charset="-122"/>
                      </a:rPr>
                      <m:t>&lt;</m:t>
                    </m:r>
                    <m:sSub>
                      <m:sSubPr>
                        <m:ctrlPr>
                          <a:rPr lang="zh-CN" sz="1400">
                            <a:solidFill>
                              <a:srgbClr val="1A2230"/>
                            </a:solidFill>
                            <a:latin typeface="微软雅黑" panose="020B0503020204020204" charset="-122"/>
                            <a:ea typeface="微软雅黑" panose="020B0503020204020204" charset="-122"/>
                          </a:rPr>
                        </m:ctrlPr>
                      </m:sSubPr>
                      <m:e>
                        <m:r>
                          <a:rPr lang="zh-CN" sz="1400">
                            <a:solidFill>
                              <a:srgbClr val="1A2230"/>
                            </a:solidFill>
                            <a:latin typeface="微软雅黑" panose="020B0503020204020204" charset="-122"/>
                            <a:ea typeface="微软雅黑" panose="020B0503020204020204" charset="-122"/>
                          </a:rPr>
                          <m:t>𝑘</m:t>
                        </m:r>
                      </m:e>
                      <m:sub>
                        <m:r>
                          <a:rPr lang="zh-CN" sz="1400">
                            <a:solidFill>
                              <a:srgbClr val="1A2230"/>
                            </a:solidFill>
                            <a:latin typeface="微软雅黑" panose="020B0503020204020204" charset="-122"/>
                            <a:ea typeface="微软雅黑" panose="020B0503020204020204" charset="-122"/>
                          </a:rPr>
                          <m:t>𝑝</m:t>
                        </m:r>
                        <m:r>
                          <a:rPr lang="zh-CN" sz="1400">
                            <a:solidFill>
                              <a:srgbClr val="1A2230"/>
                            </a:solidFill>
                            <a:latin typeface="微软雅黑" panose="020B0503020204020204" charset="-122"/>
                            <a:ea typeface="微软雅黑" panose="020B0503020204020204" charset="-122"/>
                          </a:rPr>
                          <m:t>,</m:t>
                        </m:r>
                        <m:r>
                          <a:rPr lang="zh-CN" sz="1400">
                            <a:solidFill>
                              <a:srgbClr val="1A2230"/>
                            </a:solidFill>
                            <a:latin typeface="微软雅黑" panose="020B0503020204020204" charset="-122"/>
                            <a:ea typeface="微软雅黑" panose="020B0503020204020204" charset="-122"/>
                          </a:rPr>
                          <m:t>𝑚𝑖𝑛</m:t>
                        </m:r>
                      </m:sub>
                    </m:sSub>
                  </m:oMath>
                </a14:m>
                <a:r>
                  <a:rPr lang="zh-CN" sz="1400">
                    <a:solidFill>
                      <a:srgbClr val="1A2230"/>
                    </a:solidFill>
                    <a:latin typeface="微软雅黑" panose="020B0503020204020204" charset="-122"/>
                    <a:ea typeface="微软雅黑" panose="020B0503020204020204" charset="-122"/>
                  </a:rPr>
                  <a:t>），不能驱动 2:1 共振</a:t>
                </a:r>
                <a:endParaRPr lang="zh-CN" sz="1400">
                  <a:solidFill>
                    <a:srgbClr val="1A2230"/>
                  </a:solidFill>
                  <a:latin typeface="微软雅黑" panose="020B0503020204020204" charset="-122"/>
                  <a:ea typeface="微软雅黑" panose="020B0503020204020204" charset="-122"/>
                </a:endParaRPr>
              </a:p>
            </p:txBody>
          </p:sp>
        </mc:Choice>
        <mc:Fallback>
          <p:sp>
            <p:nvSpPr>
              <p:cNvPr id="368" name="文本框 367" descr="{&quot;isTemplate&quot;:true,&quot;type&quot;:&quot;text&quot;}"/>
              <p:cNvSpPr txBox="1">
                <a:spLocks noRot="1" noChangeAspect="1" noMove="1" noResize="1" noEditPoints="1" noAdjustHandles="1" noChangeArrowheads="1" noChangeShapeType="1" noTextEdit="1"/>
              </p:cNvSpPr>
              <p:nvPr/>
            </p:nvSpPr>
            <p:spPr>
              <a:xfrm>
                <a:off x="7048500" y="2807970"/>
                <a:ext cx="4628515" cy="762000"/>
              </a:xfrm>
              <a:prstGeom prst="rect">
                <a:avLst/>
              </a:prstGeom>
              <a:blipFill rotWithShape="1">
                <a:blip r:embed="rId3"/>
                <a:stretch>
                  <a:fillRect/>
                </a:stretch>
              </a:blipFill>
            </p:spPr>
            <p:txBody>
              <a:bodyPr/>
              <a:lstStyle/>
              <a:p>
                <a:r>
                  <a:rPr lang="zh-CN" altLang="en-US">
                    <a:noFill/>
                  </a:rPr>
                  <a:t> </a:t>
                </a:r>
              </a:p>
            </p:txBody>
          </p:sp>
        </mc:Fallback>
      </mc:AlternateContent>
      <p:sp>
        <p:nvSpPr>
          <p:cNvPr id="369" name="文本框 368" descr="{&quot;isTemplate&quot;:true,&quot;type&quot;:&quot;text&quot;}"/>
          <p:cNvSpPr txBox="1"/>
          <p:nvPr/>
        </p:nvSpPr>
        <p:spPr>
          <a:xfrm>
            <a:off x="7048500" y="3576320"/>
            <a:ext cx="4591050" cy="445770"/>
          </a:xfrm>
          <a:prstGeom prst="rect">
            <a:avLst/>
          </a:prstGeom>
        </p:spPr>
        <p:txBody>
          <a:bodyPr wrap="square" lIns="0" tIns="0" rIns="0" bIns="0"/>
          <a:p>
            <a:pPr>
              <a:lnSpc>
                <a:spcPct val="145000"/>
              </a:lnSpc>
            </a:pPr>
            <a:r>
              <a:rPr lang="en-US" sz="1400">
                <a:solidFill>
                  <a:srgbClr val="1A2230"/>
                </a:solidFill>
                <a:latin typeface="微软雅黑" panose="020B0503020204020204" charset="-122"/>
                <a:ea typeface="微软雅黑" panose="020B0503020204020204" charset="-122"/>
              </a:rPr>
              <a:t>④ </a:t>
            </a:r>
            <a:r>
              <a:rPr lang="zh-CN" sz="1400">
                <a:solidFill>
                  <a:srgbClr val="1A2230"/>
                </a:solidFill>
                <a:latin typeface="微软雅黑" panose="020B0503020204020204" charset="-122"/>
                <a:ea typeface="微软雅黑" panose="020B0503020204020204" charset="-122"/>
              </a:rPr>
              <a:t>大色散对</a:t>
            </a:r>
            <a:r>
              <a:rPr lang="en-US" sz="1400">
                <a:solidFill>
                  <a:srgbClr val="1A2230"/>
                </a:solidFill>
                <a:latin typeface="微软雅黑" panose="020B0503020204020204" charset="-122"/>
                <a:ea typeface="微软雅黑" panose="020B0503020204020204" charset="-122"/>
              </a:rPr>
              <a:t> 2:1 </a:t>
            </a:r>
            <a:r>
              <a:rPr lang="zh-CN" sz="1400">
                <a:solidFill>
                  <a:srgbClr val="1A2230"/>
                </a:solidFill>
                <a:latin typeface="微软雅黑" panose="020B0503020204020204" charset="-122"/>
                <a:ea typeface="微软雅黑" panose="020B0503020204020204" charset="-122"/>
              </a:rPr>
              <a:t>共振另有阻尼作用；该机制不同于空间电荷结构共振</a:t>
            </a:r>
            <a:endParaRPr lang="zh-CN" sz="1400">
              <a:solidFill>
                <a:srgbClr val="1A2230"/>
              </a:solidFill>
              <a:latin typeface="微软雅黑" panose="020B0503020204020204" charset="-122"/>
              <a:ea typeface="微软雅黑" panose="020B0503020204020204" charset="-122"/>
            </a:endParaRPr>
          </a:p>
        </p:txBody>
      </p:sp>
      <p:sp>
        <p:nvSpPr>
          <p:cNvPr id="370" name="圆角矩形 369"/>
          <p:cNvSpPr/>
          <p:nvPr/>
        </p:nvSpPr>
        <p:spPr>
          <a:xfrm>
            <a:off x="6877050" y="4514850"/>
            <a:ext cx="5057140" cy="1735455"/>
          </a:xfrm>
          <a:prstGeom prst="roundRect">
            <a:avLst>
              <a:gd name="adj" fmla="val 5714"/>
            </a:avLst>
          </a:prstGeom>
          <a:solidFill>
            <a:srgbClr val="FDF3F2"/>
          </a:solidFill>
          <a:ln w="12700">
            <a:solidFill>
              <a:srgbClr val="F0C4C1"/>
            </a:solidFill>
            <a:prstDash val="solid"/>
          </a:ln>
        </p:spPr>
        <p:txBody>
          <a:bodyPr/>
          <a:p/>
        </p:txBody>
      </p:sp>
      <p:sp>
        <p:nvSpPr>
          <p:cNvPr id="371" name="文本框 370" descr="{&quot;isTemplate&quot;:true,&quot;type&quot;:&quot;text&quot;}"/>
          <p:cNvSpPr txBox="1"/>
          <p:nvPr/>
        </p:nvSpPr>
        <p:spPr>
          <a:xfrm>
            <a:off x="7048500" y="4705985"/>
            <a:ext cx="4591050" cy="200025"/>
          </a:xfrm>
          <a:prstGeom prst="rect">
            <a:avLst/>
          </a:prstGeom>
        </p:spPr>
        <p:txBody>
          <a:bodyPr wrap="none" lIns="0" tIns="0" rIns="0" bIns="0"/>
          <a:p>
            <a:pPr>
              <a:lnSpc>
                <a:spcPct val="100000"/>
              </a:lnSpc>
            </a:pPr>
            <a:r>
              <a:rPr lang="zh-CN" sz="1400" b="1">
                <a:solidFill>
                  <a:srgbClr val="D9534F"/>
                </a:solidFill>
                <a:latin typeface="微软雅黑" panose="020B0503020204020204" charset="-122"/>
                <a:ea typeface="微软雅黑" panose="020B0503020204020204" charset="-122"/>
              </a:rPr>
              <a:t>上述结论的适用范围</a:t>
            </a:r>
            <a:endParaRPr lang="zh-CN" sz="1400" b="1">
              <a:solidFill>
                <a:srgbClr val="D9534F"/>
              </a:solidFill>
              <a:latin typeface="微软雅黑" panose="020B0503020204020204" charset="-122"/>
              <a:ea typeface="微软雅黑" panose="020B0503020204020204" charset="-122"/>
            </a:endParaRPr>
          </a:p>
        </p:txBody>
      </p:sp>
      <p:sp>
        <p:nvSpPr>
          <p:cNvPr id="372" name="文本框 371" descr="{&quot;isTemplate&quot;:true,&quot;type&quot;:&quot;text&quot;}"/>
          <p:cNvSpPr txBox="1"/>
          <p:nvPr/>
        </p:nvSpPr>
        <p:spPr>
          <a:xfrm>
            <a:off x="7048500" y="5030470"/>
            <a:ext cx="4672330" cy="1141730"/>
          </a:xfrm>
          <a:prstGeom prst="rect">
            <a:avLst/>
          </a:prstGeom>
        </p:spPr>
        <p:txBody>
          <a:bodyPr wrap="square" lIns="0" tIns="0" rIns="0" bIns="0">
            <a:normAutofit/>
          </a:bodyPr>
          <a:p>
            <a:pPr>
              <a:lnSpc>
                <a:spcPct val="145000"/>
              </a:lnSpc>
            </a:pPr>
            <a:r>
              <a:rPr lang="zh-CN" sz="1400">
                <a:solidFill>
                  <a:srgbClr val="1A2230"/>
                </a:solidFill>
                <a:latin typeface="微软雅黑" panose="020B0503020204020204" charset="-122"/>
                <a:ea typeface="微软雅黑" panose="020B0503020204020204" charset="-122"/>
              </a:rPr>
              <a:t>限于该文模型假设：均匀聚焦、</a:t>
            </a:r>
            <a:r>
              <a:rPr lang="en-US" sz="1400">
                <a:solidFill>
                  <a:srgbClr val="1A2230"/>
                </a:solidFill>
                <a:latin typeface="微软雅黑" panose="020B0503020204020204" charset="-122"/>
                <a:ea typeface="微软雅黑" panose="020B0503020204020204" charset="-122"/>
              </a:rPr>
              <a:t>KV </a:t>
            </a:r>
            <a:r>
              <a:rPr lang="zh-CN" sz="1400">
                <a:solidFill>
                  <a:srgbClr val="1A2230"/>
                </a:solidFill>
                <a:latin typeface="微软雅黑" panose="020B0503020204020204" charset="-122"/>
                <a:ea typeface="微软雅黑" panose="020B0503020204020204" charset="-122"/>
              </a:rPr>
              <a:t>分布、小失配、忽略色品，对象为强流强子同步加速器。</a:t>
            </a:r>
            <a:endParaRPr lang="zh-CN" sz="1400">
              <a:solidFill>
                <a:srgbClr val="1A2230"/>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4"/>
          <a:stretch>
            <a:fillRect/>
          </a:stretch>
        </p:blipFill>
        <p:spPr>
          <a:xfrm>
            <a:off x="942340" y="1295400"/>
            <a:ext cx="4934585" cy="3992245"/>
          </a:xfrm>
          <a:prstGeom prst="rect">
            <a:avLst/>
          </a:prstGeom>
        </p:spPr>
      </p:pic>
      <p:sp>
        <p:nvSpPr>
          <p:cNvPr id="3" name="文本框 2"/>
          <p:cNvSpPr txBox="1"/>
          <p:nvPr/>
        </p:nvSpPr>
        <p:spPr>
          <a:xfrm>
            <a:off x="991870" y="5414010"/>
            <a:ext cx="5056505" cy="575945"/>
          </a:xfrm>
          <a:prstGeom prst="rect">
            <a:avLst/>
          </a:prstGeom>
          <a:noFill/>
        </p:spPr>
        <p:txBody>
          <a:bodyPr wrap="square" rtlCol="0">
            <a:spAutoFit/>
          </a:bodyPr>
          <a:p>
            <a:r>
              <a:rPr lang="zh-CN" sz="1050">
                <a:solidFill>
                  <a:srgbClr val="1A2230"/>
                </a:solidFill>
                <a:latin typeface="微软雅黑" panose="020B0503020204020204" charset="-122"/>
                <a:ea typeface="微软雅黑" panose="020B0503020204020204" charset="-122"/>
              </a:rPr>
              <a:t>图源：Du et al., Space-charge driven resonant beam halo in high-intensity hadron synchrotrons, Nuclear Science and Techniques, 36, 225 (2025), Fig. 7(c), DOI: 10.1007/s41365-025-01803-3</a:t>
            </a:r>
            <a:endParaRPr lang="zh-CN" sz="1050">
              <a:solidFill>
                <a:srgbClr val="1A2230"/>
              </a:solidFill>
              <a:latin typeface="微软雅黑" panose="020B0503020204020204" charset="-122"/>
              <a:ea typeface="微软雅黑" panose="020B0503020204020204" charset="-122"/>
            </a:endParaRPr>
          </a:p>
        </p:txBody>
      </p:sp>
      <p:pic>
        <p:nvPicPr>
          <p:cNvPr id="49" name="图片 48" descr="微信图片_20261016191558_10_51"/>
          <p:cNvPicPr>
            <a:picLocks noChangeAspect="1"/>
          </p:cNvPicPr>
          <p:nvPr/>
        </p:nvPicPr>
        <p:blipFill>
          <a:blip r:embed="rId5"/>
          <a:stretch>
            <a:fillRect/>
          </a:stretch>
        </p:blipFill>
        <p:spPr>
          <a:xfrm>
            <a:off x="10906760" y="219075"/>
            <a:ext cx="1062355" cy="5905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95" name="" descr="&lt;Slide style={{ width: 1280, height: 720, background: '#FFFFFF', fontFamily: &quot;'Microsoft YaHei', 'Source Han Sans SC', sans-serif&quot;, position: 'relative' }}&gt;&#13;&#10;    &lt;Box style={{ position: 'absolute', top: 0, left: 0, width: 1280, height: 8, background: '#1E4FA8' }} /&gt;&#13;&#10;    &lt;Box style={{ position: 'absolute', top: 8, left: 0, width: 1280, height: 700, padding: '24px 40px 16px 40px', display: 'flex', flexDirection: 'column' }}&gt;&#13;&#10;        &lt;Box style={{ height: 80, display: 'flex', flexDirection: 'row', alignItems: 'flex-end', justifyContent: 'space-between', borderBottom: '2px solid #D6DCE5', paddingBottom: 12 }}&gt;&#13;&#10;            &lt;Box style={{ display: 'flex', flexDirection: 'column', gap: 5 }}&gt;&#13;&#10;                &lt;Text style={{ fontSize: 30, color: '#0E3F8C', fontWeight: 'bold' }}&gt;边界、空缺与我的研究问题&lt;/Text&gt;&#13;&#10;                &lt;Text style={{ fontSize: 17, color: '#4A5568' }}&gt;现有结论哪些能用在我的研究对象上？空白又在哪里？&lt;/Text&gt;&#13;&#10;            &lt;/Box&gt;&#13;&#10;            &lt;Text style={{ fontSize: 15, color: '#8B97A8' }}&gt;08 / 12&lt;/Text&gt;&#13;&#10;        &lt;/Box&gt;&#13;&#10;&#13;&#10;        &lt;Box style={{ flex: 1, paddingTop: 14, display: 'flex', flexDirection: 'row', gap: 26 }}&gt;&#13;&#10;            &lt;Box style={{ width: 774, display: 'flex', flexDirection: 'column', gap: 12 }}&gt;&#13;&#10;                &lt;Box style={{ height: 250, background: '#F0F5FC', border: '1px solid #D6DCE5', borderRadius: 8, padding: '14px 20px', display: 'flex', flexDirection: 'column', gap: 9 }}&gt;&#13;&#10;                    &lt;Box style={{ display: 'flex', flexDirection: 'row', alignItems: 'center', gap: 10 }}&gt;&#13;&#10;                        &lt;Box style={{ width: 22, height: 22, borderRadius: 4, background: '#1E4FA8', display: 'flex', alignItems: 'center', justifyContent: 'center' }}&gt;&lt;Text style={{ fontSize: 15, color: '#FFFFFF', fontWeight: 'bold' }}&gt;✓&lt;/Text&gt;&lt;/Box&gt;&#13;&#10;                        &lt;Text style={{ fontSize: 21, color: '#0E3F8C', fontWeight: 'bold' }}&gt;可以借鉴：机制与方法&lt;/Text&gt;&#13;&#10;                    &lt;/Box&gt;&#13;&#10;                    &lt;Text style={{ fontSize: 17, color: '#1A2230', lineHeight: 1.45 }}&gt;① 系统性非线性空间电荷共振的「存在性」结论&lt;/Text&gt;&#13;&#10;                    &lt;Text style={{ fontSize: 17, color: '#1A2230', lineHeight: 1.45 }}&gt;② 位移（tune shift）与足迹（tune footprint）的区分思路&lt;/Text&gt;&#13;&#10;                    &lt;Text style={{ fontSize: 17, color: '#1A2230', lineHeight: 1.45 }}&gt;③ 半整数共振的相干判据，以及非相干频移与足迹的关系&lt;/Text&gt;&#13;&#10;                    &lt;Text style={{ fontSize: 17, color: '#1A2230', lineHeight: 1.45 }}&gt;④ 自洽 PIC 模拟 + particle-core model 分析的方法链&lt;/Text&gt;&#13;&#10;                &lt;/Box&gt;&#13;&#10;&#13;&#10;                &lt;Box style={{ height: 250, background: '#FDF3F2', border: '1px solid #F0C4C1', borderRadius: 8, padding: '14px 20px', display: 'flex', flexDirection: 'column', gap: 9 }}&gt;&#13;&#10;                    &lt;Box style={{ display: 'flex', flexDirection: 'row', alignItems: 'center', gap: 10 }}&gt;&#13;&#10;                        &lt;Box style={{ width: 22, height: 22, borderRadius: 4, background: '#D9534F', display: 'flex', alignItems: 'center', justifyContent: 'center' }}&gt;&lt;Text style={{ fontSize: 15, color: '#FFFFFF', fontWeight: 'bold' }}&gt;✕&lt;/Text&gt;&lt;/Box&gt;&#13;&#10;                        &lt;Text style={{ fontSize: 21, color: '#D9534F', fontWeight: 'bold' }}&gt;不能直接迁移：装置相关&lt;/Text&gt;&#13;&#10;                    &lt;/Box&gt;&#13;&#10;                    &lt;Text style={{ fontSize: 17, color: '#1A2230', lineHeight: 1.45 }}&gt;① π/2 与 π/3 的具体判据数值&lt;/Text&gt;&#13;&#10;                    &lt;Text style={{ fontSize: 17, color: '#1A2230', lineHeight: 1.45 }}&gt;② CSNS/RCS 的工作点结论与束损排序&lt;/Text&gt;&#13;&#10;                    &lt;Text style={{ fontSize: 17, color: '#1A2230', lineHeight: 1.45 }}&gt;③ scaling 型 FFAG 的边缘场八极频移公式&lt;/Text&gt;&#13;&#10;                    &lt;Text style={{ fontSize: 17, color: '#1A2230', lineHeight: 1.45 }}&gt;④ 1:1 参数共振在 FFAG 中是否存在（尚无证据）&lt;/Text&gt;&#13;&#10;                    &lt;Box style={{ flex: 1 }} /&gt;&#13;&#10;                    &lt;Text style={{ fontSize: 15, color: '#4A5568', lineHeight: 1.4 }}&gt;原因：结论各自依赖其晶格、色散结构与束流参数 —— 迁移性本身即为待检验命题。&lt;/Text&gt;&#13;&#10;                &lt;/Box&gt;&#13;&#10;            &lt;/Box&gt;&#13;&#10;&#13;&#10;            &lt;Box style={{ flex: 1, display: 'flex', flexDirection: 'column', gap: 12 }}&gt;&#13;&#10;                &lt;Box style={{ height: 126, background: '#FFFFFF', border: '1px solid #D6DCE5', borderRadius: 8, padding: '14px 18px', display: 'flex', flexDirection: 'column', gap: 7 }}&gt;&#13;&#10;                    &lt;Text style={{ fontSize: 18, color: '#0E3F8C', fontWeight: 'bold' }}&gt;逻辑链&lt;/Text&gt;&#13;&#10;                    &lt;Text style={{ fontSize: 15, color: '#4A5568', lineHeight: 1.45 }}&gt;工作点随能量变化 → 可能跨越共振线 → 空间电荷展宽足迹 → 足迹与共振线交叠 → 可能带来发射度增长 / 束流损失&lt;/Text&gt;&#13;&#10;                &lt;/Box&gt;&#13;&#10;&#13;&#10;                &lt;Box style={{ height: 231, background: '#F7F9FC', border: '1px solid #E5E7EB', borderRadius: 8, padding: '14px 18px', display: 'flex', flexDirection: 'column', gap: 7 }}&gt;&#13;&#10;                    &lt;Text style={{ fontSize: 18, color: '#0E3F8C', fontWeight: 'bold' }}&gt;研究空缺（限定于本次文献检索范围）&lt;/Text&gt;&#13;&#10;                    &lt;Text style={{ fontSize: 14, color: '#4A5568', lineHeight: 1.45 }}&gt;空缺一：在本次文献调研已完成的检索范围内，尚未见到针对具体非缩放 FFAG 装置、含自洽空间电荷的「足迹—共振交叠」定量研究。&lt;/Text&gt;&#13;&#10;                    &lt;Text style={{ fontSize: 14, color: '#4A5568', lineHeight: 1.45 }}&gt;空缺二：位移驱动与足迹宽度驱动如何分离，尚无既定判据。&lt;/Text&gt;&#13;&#10;                    &lt;Box style={{ flex: 1 }} /&gt;&#13;&#10;                    &lt;Text style={{ fontSize: 13, color: '#8B97A8', lineHeight: 1.4 }}&gt;说明：以上为检索范围内的现状陈述，不排除范围之外已有相关工作。&lt;/Text&gt;&#13;&#10;                &lt;/Box&gt;&#13;&#10;&#13;&#10;                &lt;Box style={{ height: 150, background: '#0E3F8C', borderRadius: 8, padding: '14px 20px', display: 'flex', flexDirection: 'column', gap: 7 }}&gt;&#13;&#10;                    &lt;Text style={{ fontSize: 16, color: '#BFD3EE' }}&gt;我的研究问题&lt;/Text&gt;&#13;&#10;                    &lt;Text style={{ fontSize: 16, color: '#FFFFFF', fontWeight: 'bold', lineHeight: 1.45 }}&gt;在代表性非缩放 FFAG 模型中，空间电荷引起的工作点足迹在什么条件下、与哪些共振线交叠，并伴随可观测的发射度增长或束流损失？&lt;/Text&gt;&#13;&#10;                &lt;/Box&gt;&#13;&#10;            &lt;/Box&gt;&#13;&#10;        &lt;/Box&gt;&#13;&#10;&#13;&#10;        &lt;Box style={{ height: 30, display: 'flex', flexDirection: 'row', justifyContent: 'space-between', alignItems: 'center' }}&gt;&#13;&#10;            &lt;Text style={{ fontSize: 12, color: '#8B97A8' }}&gt;限定：目标装置尚待确定，结论标注为基于代表性模型　｜　依据：《OCPA 汇报资料审查与研究方向统一》资料审查表与冲突清单；证据分级 A / B / C / D&lt;/Text&gt;&#13;&#10;            &lt;Text style={{ fontSize: 12, color: '#8B97A8' }}&gt;08 / 12&lt;/Text&gt;&#13;&#10;        &lt;/Box&gt;&#13;&#10;    &lt;/Box&gt;&#13;&#10;&lt;/Slide&gt;&#13;&#10;"/>
        <p:cNvGrpSpPr/>
        <p:nvPr/>
      </p:nvGrpSpPr>
      <p:grpSpPr>
        <a:xfrm>
          <a:off x="0" y="0"/>
          <a:ext cx="0" cy="0"/>
          <a:chOff x="0" y="0"/>
          <a:chExt cx="0" cy="0"/>
        </a:xfrm>
      </p:grpSpPr>
      <p:sp>
        <p:nvSpPr>
          <p:cNvPr id="5" name="文本占位符 4"/>
          <p:cNvSpPr>
            <a:spLocks noGrp="1"/>
          </p:cNvSpPr>
          <p:nvPr>
            <p:ph type="body" idx="16386"/>
            <p:custDataLst>
              <p:tags r:id="rId1"/>
            </p:custDataLst>
          </p:nvPr>
        </p:nvSpPr>
        <p:spPr/>
        <p:txBody>
          <a:bodyPr>
            <a:noAutofit/>
          </a:bodyPr>
          <a:p>
            <a:endParaRPr lang="zh-CN" altLang="en-US"/>
          </a:p>
        </p:txBody>
      </p:sp>
      <p:sp>
        <p:nvSpPr>
          <p:cNvPr id="397" name="矩形 396"/>
          <p:cNvSpPr/>
          <p:nvPr/>
        </p:nvSpPr>
        <p:spPr>
          <a:xfrm>
            <a:off x="0" y="0"/>
            <a:ext cx="12192000" cy="76200"/>
          </a:xfrm>
          <a:prstGeom prst="rect">
            <a:avLst/>
          </a:prstGeom>
          <a:solidFill>
            <a:srgbClr val="1E4FA8"/>
          </a:solidFill>
        </p:spPr>
        <p:txBody>
          <a:bodyPr/>
          <a:p/>
        </p:txBody>
      </p:sp>
      <p:sp>
        <p:nvSpPr>
          <p:cNvPr id="398" name="任意多边形 397"/>
          <p:cNvSpPr/>
          <p:nvPr/>
        </p:nvSpPr>
        <p:spPr>
          <a:xfrm>
            <a:off x="381000" y="304800"/>
            <a:ext cx="11430000" cy="762000"/>
          </a:xfrm>
          <a:custGeom>
            <a:avLst/>
            <a:gdLst/>
            <a:ahLst/>
            <a:cxnLst/>
            <a:pathLst>
              <a:path w="1200" h="80">
                <a:moveTo>
                  <a:pt x="0" y="78"/>
                </a:moveTo>
                <a:lnTo>
                  <a:pt x="1200" y="78"/>
                </a:lnTo>
                <a:lnTo>
                  <a:pt x="1200" y="80"/>
                </a:lnTo>
                <a:lnTo>
                  <a:pt x="0" y="80"/>
                </a:lnTo>
                <a:close/>
              </a:path>
            </a:pathLst>
          </a:custGeom>
          <a:solidFill>
            <a:srgbClr val="D6DCE5"/>
          </a:solidFill>
        </p:spPr>
        <p:txBody>
          <a:bodyPr/>
          <a:p/>
        </p:txBody>
      </p:sp>
      <p:sp>
        <p:nvSpPr>
          <p:cNvPr id="399" name="文本框 398" descr="{&quot;isTemplate&quot;:true,&quot;type&quot;:&quot;text&quot;}"/>
          <p:cNvSpPr txBox="1"/>
          <p:nvPr/>
        </p:nvSpPr>
        <p:spPr>
          <a:xfrm>
            <a:off x="381000" y="342900"/>
            <a:ext cx="3886200" cy="342900"/>
          </a:xfrm>
          <a:prstGeom prst="rect">
            <a:avLst/>
          </a:prstGeom>
        </p:spPr>
        <p:txBody>
          <a:bodyPr wrap="none" lIns="0" tIns="0" rIns="0" bIns="0"/>
          <a:p>
            <a:pPr algn="l">
              <a:lnSpc>
                <a:spcPct val="100000"/>
              </a:lnSpc>
            </a:pPr>
            <a:r>
              <a:rPr lang="zh-CN" altLang="en-US" sz="2250" b="1">
                <a:solidFill>
                  <a:srgbClr val="0E3F8C"/>
                </a:solidFill>
                <a:latin typeface="微软雅黑" panose="020B0503020204020204" charset="-122"/>
                <a:ea typeface="微软雅黑" panose="020B0503020204020204" charset="-122"/>
              </a:rPr>
              <a:t>已有研究的边界与拟研究问题</a:t>
            </a:r>
            <a:endParaRPr lang="zh-CN" altLang="en-US" sz="2250" b="1">
              <a:solidFill>
                <a:srgbClr val="0E3F8C"/>
              </a:solidFill>
              <a:latin typeface="微软雅黑" panose="020B0503020204020204" charset="-122"/>
              <a:ea typeface="微软雅黑" panose="020B0503020204020204" charset="-122"/>
            </a:endParaRPr>
          </a:p>
        </p:txBody>
      </p:sp>
      <p:sp>
        <p:nvSpPr>
          <p:cNvPr id="402" name="圆角矩形 401"/>
          <p:cNvSpPr/>
          <p:nvPr/>
        </p:nvSpPr>
        <p:spPr>
          <a:xfrm>
            <a:off x="381000" y="1200150"/>
            <a:ext cx="10859135" cy="1570355"/>
          </a:xfrm>
          <a:prstGeom prst="roundRect">
            <a:avLst>
              <a:gd name="adj" fmla="val 3200"/>
            </a:avLst>
          </a:prstGeom>
          <a:solidFill>
            <a:srgbClr val="F0F5FC"/>
          </a:solidFill>
          <a:ln w="12700">
            <a:solidFill>
              <a:srgbClr val="D6DCE5"/>
            </a:solidFill>
            <a:prstDash val="solid"/>
          </a:ln>
        </p:spPr>
        <p:txBody>
          <a:bodyPr/>
          <a:p/>
        </p:txBody>
      </p:sp>
      <p:sp>
        <p:nvSpPr>
          <p:cNvPr id="405" name="文本框 404" descr="{&quot;isTemplate&quot;:true,&quot;type&quot;:&quot;text&quot;}"/>
          <p:cNvSpPr txBox="1"/>
          <p:nvPr/>
        </p:nvSpPr>
        <p:spPr>
          <a:xfrm>
            <a:off x="619125" y="1333500"/>
            <a:ext cx="2257425" cy="247650"/>
          </a:xfrm>
          <a:prstGeom prst="rect">
            <a:avLst/>
          </a:prstGeom>
        </p:spPr>
        <p:txBody>
          <a:bodyPr wrap="none" lIns="0" tIns="0" rIns="0" bIns="0"/>
          <a:p>
            <a:pPr algn="l">
              <a:lnSpc>
                <a:spcPct val="100000"/>
              </a:lnSpc>
            </a:pPr>
            <a:r>
              <a:rPr lang="en-US" altLang="zh-CN" b="1">
                <a:solidFill>
                  <a:srgbClr val="0E3F8C"/>
                </a:solidFill>
                <a:latin typeface="微软雅黑" panose="020B0503020204020204" charset="-122"/>
                <a:ea typeface="微软雅黑" panose="020B0503020204020204" charset="-122"/>
              </a:rPr>
              <a:t>① </a:t>
            </a:r>
            <a:r>
              <a:rPr lang="zh-CN" altLang="en-US" b="1">
                <a:solidFill>
                  <a:srgbClr val="0E3F8C"/>
                </a:solidFill>
                <a:latin typeface="微软雅黑" panose="020B0503020204020204" charset="-122"/>
                <a:ea typeface="微软雅黑" panose="020B0503020204020204" charset="-122"/>
              </a:rPr>
              <a:t>已有研究：机制与方法基础</a:t>
            </a:r>
            <a:endParaRPr lang="zh-CN" altLang="en-US" b="1">
              <a:solidFill>
                <a:srgbClr val="0E3F8C"/>
              </a:solidFill>
              <a:latin typeface="微软雅黑" panose="020B0503020204020204" charset="-122"/>
              <a:ea typeface="微软雅黑" panose="020B0503020204020204" charset="-122"/>
            </a:endParaRPr>
          </a:p>
        </p:txBody>
      </p:sp>
      <p:sp>
        <p:nvSpPr>
          <p:cNvPr id="406" name="文本框 405" descr="{&quot;isTemplate&quot;:true,&quot;type&quot;:&quot;text&quot;}"/>
          <p:cNvSpPr txBox="1"/>
          <p:nvPr/>
        </p:nvSpPr>
        <p:spPr>
          <a:xfrm>
            <a:off x="571500" y="1666875"/>
            <a:ext cx="10351770" cy="1198245"/>
          </a:xfrm>
          <a:prstGeom prst="rect">
            <a:avLst/>
          </a:prstGeom>
        </p:spPr>
        <p:txBody>
          <a:bodyPr wrap="square" lIns="0" tIns="0" rIns="0" bIns="0"/>
          <a:p>
            <a:pPr algn="l">
              <a:lnSpc>
                <a:spcPct val="145000"/>
              </a:lnSpc>
            </a:pPr>
            <a:r>
              <a:rPr lang="en-US" altLang="zh-CN" sz="1600">
                <a:solidFill>
                  <a:srgbClr val="1A2230"/>
                </a:solidFill>
                <a:latin typeface="微软雅黑" panose="020B0503020204020204" charset="-122"/>
                <a:ea typeface="微软雅黑" panose="020B0503020204020204" charset="-122"/>
              </a:rPr>
              <a:t>1.</a:t>
            </a:r>
            <a:r>
              <a:rPr lang="zh-CN" altLang="en-US" sz="1600">
                <a:solidFill>
                  <a:srgbClr val="1A2230"/>
                </a:solidFill>
                <a:latin typeface="微软雅黑" panose="020B0503020204020204" charset="-122"/>
                <a:ea typeface="微软雅黑" panose="020B0503020204020204" charset="-122"/>
              </a:rPr>
              <a:t>非等比型 </a:t>
            </a:r>
            <a:r>
              <a:rPr lang="en-US" altLang="zh-CN" sz="1600">
                <a:solidFill>
                  <a:srgbClr val="1A2230"/>
                </a:solidFill>
                <a:latin typeface="微软雅黑" panose="020B0503020204020204" charset="-122"/>
                <a:ea typeface="微软雅黑" panose="020B0503020204020204" charset="-122"/>
              </a:rPr>
              <a:t>FFAG </a:t>
            </a:r>
            <a:r>
              <a:rPr lang="zh-CN" altLang="en-US" sz="1600">
                <a:solidFill>
                  <a:srgbClr val="1A2230"/>
                </a:solidFill>
                <a:latin typeface="微软雅黑" panose="020B0503020204020204" charset="-122"/>
                <a:ea typeface="微软雅黑" panose="020B0503020204020204" charset="-122"/>
              </a:rPr>
              <a:t>中的系统性空间电荷共振、共振穿越与发射度增长已有研究。</a:t>
            </a:r>
            <a:endParaRPr lang="en-US" altLang="zh-CN" sz="1600">
              <a:solidFill>
                <a:srgbClr val="1A2230"/>
              </a:solidFill>
              <a:latin typeface="微软雅黑" panose="020B0503020204020204" charset="-122"/>
              <a:ea typeface="微软雅黑" panose="020B0503020204020204" charset="-122"/>
            </a:endParaRPr>
          </a:p>
          <a:p>
            <a:pPr algn="l">
              <a:lnSpc>
                <a:spcPct val="145000"/>
              </a:lnSpc>
            </a:pPr>
            <a:r>
              <a:rPr lang="en-US" altLang="zh-CN" sz="1600">
                <a:solidFill>
                  <a:srgbClr val="1A2230"/>
                </a:solidFill>
                <a:latin typeface="微软雅黑" panose="020B0503020204020204" charset="-122"/>
                <a:ea typeface="微软雅黑" panose="020B0503020204020204" charset="-122"/>
              </a:rPr>
              <a:t>2.</a:t>
            </a:r>
            <a:r>
              <a:rPr lang="zh-CN" altLang="en-US" sz="1600">
                <a:solidFill>
                  <a:srgbClr val="1A2230"/>
                </a:solidFill>
                <a:latin typeface="微软雅黑" panose="020B0503020204020204" charset="-122"/>
                <a:ea typeface="微软雅黑" panose="020B0503020204020204" charset="-122"/>
              </a:rPr>
              <a:t>强流加速器研究已发展出工作点频移、共振条件及自洽空间电荷模拟等分析方法。</a:t>
            </a:r>
            <a:endParaRPr lang="en-US" altLang="zh-CN" sz="1600">
              <a:solidFill>
                <a:srgbClr val="1A2230"/>
              </a:solidFill>
              <a:latin typeface="微软雅黑" panose="020B0503020204020204" charset="-122"/>
              <a:ea typeface="微软雅黑" panose="020B0503020204020204" charset="-122"/>
            </a:endParaRPr>
          </a:p>
          <a:p>
            <a:pPr algn="l">
              <a:lnSpc>
                <a:spcPct val="145000"/>
              </a:lnSpc>
            </a:pPr>
            <a:r>
              <a:rPr lang="en-US" altLang="zh-CN" sz="1600">
                <a:solidFill>
                  <a:srgbClr val="1A2230"/>
                </a:solidFill>
                <a:latin typeface="微软雅黑" panose="020B0503020204020204" charset="-122"/>
                <a:ea typeface="微软雅黑" panose="020B0503020204020204" charset="-122"/>
              </a:rPr>
              <a:t>3.</a:t>
            </a:r>
            <a:r>
              <a:rPr lang="zh-CN" altLang="en-US" sz="1600">
                <a:solidFill>
                  <a:srgbClr val="1A2230"/>
                </a:solidFill>
                <a:latin typeface="微软雅黑" panose="020B0503020204020204" charset="-122"/>
                <a:ea typeface="微软雅黑" panose="020B0503020204020204" charset="-122"/>
              </a:rPr>
              <a:t>不同研究采用的</a:t>
            </a:r>
            <a:r>
              <a:rPr lang="zh-CN" altLang="en-US" sz="1600">
                <a:solidFill>
                  <a:srgbClr val="1A2230"/>
                </a:solidFill>
                <a:latin typeface="微软雅黑" panose="020B0503020204020204" charset="-122"/>
                <a:ea typeface="微软雅黑" panose="020B0503020204020204" charset="-122"/>
              </a:rPr>
              <a:t>聚焦结构、空间电荷模型和束流参数不同，结论的适用范围需要分别判断。</a:t>
            </a:r>
            <a:endParaRPr lang="zh-CN" altLang="en-US" sz="1600">
              <a:solidFill>
                <a:srgbClr val="1A2230"/>
              </a:solidFill>
              <a:latin typeface="微软雅黑" panose="020B0503020204020204" charset="-122"/>
              <a:ea typeface="微软雅黑" panose="020B0503020204020204" charset="-122"/>
            </a:endParaRPr>
          </a:p>
        </p:txBody>
      </p:sp>
      <p:sp>
        <p:nvSpPr>
          <p:cNvPr id="410" name="圆角矩形 409"/>
          <p:cNvSpPr/>
          <p:nvPr/>
        </p:nvSpPr>
        <p:spPr>
          <a:xfrm>
            <a:off x="381000" y="2950845"/>
            <a:ext cx="10859135" cy="1749425"/>
          </a:xfrm>
          <a:prstGeom prst="roundRect">
            <a:avLst>
              <a:gd name="adj" fmla="val 3200"/>
            </a:avLst>
          </a:prstGeom>
          <a:solidFill>
            <a:srgbClr val="FDF3F2"/>
          </a:solidFill>
          <a:ln w="12700">
            <a:solidFill>
              <a:srgbClr val="F0C4C1"/>
            </a:solidFill>
            <a:prstDash val="solid"/>
          </a:ln>
        </p:spPr>
        <p:txBody>
          <a:bodyPr/>
          <a:p/>
        </p:txBody>
      </p:sp>
      <p:sp>
        <p:nvSpPr>
          <p:cNvPr id="413" name="文本框 412" descr="{&quot;isTemplate&quot;:true,&quot;type&quot;:&quot;text&quot;}"/>
          <p:cNvSpPr txBox="1"/>
          <p:nvPr/>
        </p:nvSpPr>
        <p:spPr>
          <a:xfrm>
            <a:off x="619125" y="3048000"/>
            <a:ext cx="2200275" cy="247650"/>
          </a:xfrm>
          <a:prstGeom prst="rect">
            <a:avLst/>
          </a:prstGeom>
        </p:spPr>
        <p:txBody>
          <a:bodyPr wrap="none" lIns="0" tIns="0" rIns="0" bIns="0"/>
          <a:p>
            <a:pPr algn="l">
              <a:lnSpc>
                <a:spcPct val="100000"/>
              </a:lnSpc>
            </a:pPr>
            <a:r>
              <a:rPr lang="zh-CN" altLang="en-US" b="1">
                <a:solidFill>
                  <a:srgbClr val="D9534F"/>
                </a:solidFill>
                <a:latin typeface="Calibri" panose="020F0502020204030204" charset="0"/>
                <a:ea typeface="微软雅黑" panose="020B0503020204020204" charset="-122"/>
              </a:rPr>
              <a:t>②</a:t>
            </a:r>
            <a:r>
              <a:rPr lang="en-US" altLang="zh-CN" b="1">
                <a:solidFill>
                  <a:srgbClr val="D9534F"/>
                </a:solidFill>
                <a:latin typeface="Calibri" panose="020F0502020204030204" charset="0"/>
                <a:ea typeface="微软雅黑" panose="020B0503020204020204" charset="-122"/>
              </a:rPr>
              <a:t> </a:t>
            </a:r>
            <a:r>
              <a:rPr lang="zh-CN" altLang="en-US" b="1">
                <a:solidFill>
                  <a:srgbClr val="D9534F"/>
                </a:solidFill>
                <a:latin typeface="微软雅黑" panose="020B0503020204020204" charset="-122"/>
                <a:ea typeface="微软雅黑" panose="020B0503020204020204" charset="-122"/>
              </a:rPr>
              <a:t>尚待进一步研究的问题</a:t>
            </a:r>
            <a:endParaRPr lang="zh-CN" altLang="en-US" b="1">
              <a:solidFill>
                <a:srgbClr val="D9534F"/>
              </a:solidFill>
              <a:latin typeface="微软雅黑" panose="020B0503020204020204" charset="-122"/>
              <a:ea typeface="微软雅黑" panose="020B0503020204020204" charset="-122"/>
            </a:endParaRPr>
          </a:p>
        </p:txBody>
      </p:sp>
      <p:sp>
        <p:nvSpPr>
          <p:cNvPr id="414" name="文本框 413" descr="{&quot;isTemplate&quot;:true,&quot;type&quot;:&quot;text&quot;}"/>
          <p:cNvSpPr txBox="1"/>
          <p:nvPr/>
        </p:nvSpPr>
        <p:spPr>
          <a:xfrm>
            <a:off x="594360" y="3425190"/>
            <a:ext cx="10321290" cy="1088390"/>
          </a:xfrm>
          <a:prstGeom prst="rect">
            <a:avLst/>
          </a:prstGeom>
        </p:spPr>
        <p:txBody>
          <a:bodyPr wrap="none" lIns="0" tIns="0" rIns="0" bIns="0"/>
          <a:p>
            <a:pPr algn="l">
              <a:lnSpc>
                <a:spcPct val="145000"/>
              </a:lnSpc>
            </a:pPr>
            <a:r>
              <a:rPr lang="en-US" altLang="zh-CN" sz="1600">
                <a:solidFill>
                  <a:srgbClr val="1A2230"/>
                </a:solidFill>
                <a:latin typeface="微软雅黑" panose="020B0503020204020204" charset="-122"/>
                <a:ea typeface="微软雅黑" panose="020B0503020204020204" charset="-122"/>
              </a:rPr>
              <a:t>1.</a:t>
            </a:r>
            <a:r>
              <a:rPr lang="zh-CN" altLang="en-US" sz="1600">
                <a:solidFill>
                  <a:srgbClr val="1A2230"/>
                </a:solidFill>
                <a:latin typeface="微软雅黑" panose="020B0503020204020204" charset="-122"/>
                <a:ea typeface="微软雅黑" panose="020B0503020204020204" charset="-122"/>
              </a:rPr>
              <a:t>非等比型 </a:t>
            </a:r>
            <a:r>
              <a:rPr lang="en-US" altLang="zh-CN" sz="1600">
                <a:solidFill>
                  <a:srgbClr val="1A2230"/>
                </a:solidFill>
                <a:latin typeface="微软雅黑" panose="020B0503020204020204" charset="-122"/>
                <a:ea typeface="微软雅黑" panose="020B0503020204020204" charset="-122"/>
              </a:rPr>
              <a:t>FFAG </a:t>
            </a:r>
            <a:r>
              <a:rPr lang="zh-CN" altLang="en-US" sz="1600">
                <a:solidFill>
                  <a:srgbClr val="1A2230"/>
                </a:solidFill>
                <a:latin typeface="微软雅黑" panose="020B0503020204020204" charset="-122"/>
                <a:ea typeface="微软雅黑" panose="020B0503020204020204" charset="-122"/>
              </a:rPr>
              <a:t>注入段中，空间电荷效应会在什么条件下显著影响束流传输？</a:t>
            </a:r>
            <a:endParaRPr lang="en-US" altLang="zh-CN" sz="1600">
              <a:solidFill>
                <a:srgbClr val="1A2230"/>
              </a:solidFill>
              <a:latin typeface="微软雅黑" panose="020B0503020204020204" charset="-122"/>
              <a:ea typeface="微软雅黑" panose="020B0503020204020204" charset="-122"/>
            </a:endParaRPr>
          </a:p>
          <a:p>
            <a:pPr algn="l">
              <a:lnSpc>
                <a:spcPct val="145000"/>
              </a:lnSpc>
            </a:pPr>
            <a:r>
              <a:rPr lang="en-US" altLang="zh-CN" sz="1600">
                <a:solidFill>
                  <a:srgbClr val="1A2230"/>
                </a:solidFill>
                <a:latin typeface="微软雅黑" panose="020B0503020204020204" charset="-122"/>
                <a:ea typeface="微软雅黑" panose="020B0503020204020204" charset="-122"/>
              </a:rPr>
              <a:t>2.</a:t>
            </a:r>
            <a:r>
              <a:rPr lang="zh-CN" altLang="en-US" sz="1600">
                <a:solidFill>
                  <a:srgbClr val="1A2230"/>
                </a:solidFill>
                <a:latin typeface="微软雅黑" panose="020B0503020204020204" charset="-122"/>
                <a:ea typeface="微软雅黑" panose="020B0503020204020204" charset="-122"/>
              </a:rPr>
              <a:t>工作点变化、共振响应及束流失配分别会产生怎样的影响？</a:t>
            </a:r>
            <a:endParaRPr lang="en-US" altLang="zh-CN" sz="1600">
              <a:solidFill>
                <a:srgbClr val="1A2230"/>
              </a:solidFill>
              <a:latin typeface="微软雅黑" panose="020B0503020204020204" charset="-122"/>
              <a:ea typeface="微软雅黑" panose="020B0503020204020204" charset="-122"/>
            </a:endParaRPr>
          </a:p>
          <a:p>
            <a:pPr algn="l">
              <a:lnSpc>
                <a:spcPct val="145000"/>
              </a:lnSpc>
            </a:pPr>
            <a:r>
              <a:rPr lang="en-US" altLang="zh-CN" sz="1600">
                <a:solidFill>
                  <a:srgbClr val="1A2230"/>
                </a:solidFill>
                <a:latin typeface="微软雅黑" panose="020B0503020204020204" charset="-122"/>
                <a:ea typeface="微软雅黑" panose="020B0503020204020204" charset="-122"/>
              </a:rPr>
              <a:t>3.</a:t>
            </a:r>
            <a:r>
              <a:rPr lang="zh-CN" altLang="en-US" sz="1600">
                <a:solidFill>
                  <a:srgbClr val="1A2230"/>
                </a:solidFill>
                <a:latin typeface="微软雅黑" panose="020B0503020204020204" charset="-122"/>
                <a:ea typeface="微软雅黑" panose="020B0503020204020204" charset="-122"/>
              </a:rPr>
              <a:t>如何通过合理的注入参数或聚焦</a:t>
            </a:r>
            <a:r>
              <a:rPr lang="zh-CN" altLang="en-US" sz="1600">
                <a:solidFill>
                  <a:srgbClr val="1A2230"/>
                </a:solidFill>
                <a:latin typeface="微软雅黑" panose="020B0503020204020204" charset="-122"/>
                <a:ea typeface="微软雅黑" panose="020B0503020204020204" charset="-122"/>
              </a:rPr>
              <a:t>结构设计，减弱空间电荷对束流质量的不利影响？</a:t>
            </a:r>
            <a:endParaRPr lang="zh-CN" altLang="en-US" sz="1600">
              <a:solidFill>
                <a:srgbClr val="1A2230"/>
              </a:solidFill>
              <a:latin typeface="微软雅黑" panose="020B0503020204020204" charset="-122"/>
              <a:ea typeface="微软雅黑" panose="020B0503020204020204" charset="-122"/>
            </a:endParaRPr>
          </a:p>
        </p:txBody>
      </p:sp>
      <p:sp>
        <p:nvSpPr>
          <p:cNvPr id="429" name="文本框 428" descr="{&quot;isTemplate&quot;:true,&quot;type&quot;:&quot;text&quot;}"/>
          <p:cNvSpPr txBox="1"/>
          <p:nvPr/>
        </p:nvSpPr>
        <p:spPr>
          <a:xfrm>
            <a:off x="8191500" y="5219700"/>
            <a:ext cx="3429000" cy="800100"/>
          </a:xfrm>
          <a:prstGeom prst="rect">
            <a:avLst/>
          </a:prstGeom>
        </p:spPr>
        <p:txBody>
          <a:bodyPr wrap="square" lIns="0" tIns="0" rIns="0" bIns="0">
            <a:normAutofit/>
          </a:bodyPr>
          <a:p>
            <a:pPr>
              <a:lnSpc>
                <a:spcPct val="145000"/>
              </a:lnSpc>
            </a:pPr>
            <a:r>
              <a:rPr lang="zh-CN" sz="1200" b="1">
                <a:solidFill>
                  <a:srgbClr val="FFFFFF"/>
                </a:solidFill>
                <a:latin typeface="微软雅黑" panose="020B0503020204020204" charset="-122"/>
                <a:ea typeface="微软雅黑" panose="020B0503020204020204" charset="-122"/>
              </a:rPr>
              <a:t>在代表性非等比</a:t>
            </a:r>
            <a:r>
              <a:rPr lang="en-US" sz="1200" b="1">
                <a:solidFill>
                  <a:srgbClr val="FFFFFF"/>
                </a:solidFill>
                <a:latin typeface="微软雅黑" panose="020B0503020204020204" charset="-122"/>
                <a:ea typeface="微软雅黑" panose="020B0503020204020204" charset="-122"/>
              </a:rPr>
              <a:t> FFAG </a:t>
            </a:r>
            <a:r>
              <a:rPr lang="zh-CN" sz="1200" b="1">
                <a:solidFill>
                  <a:srgbClr val="FFFFFF"/>
                </a:solidFill>
                <a:latin typeface="微软雅黑" panose="020B0503020204020204" charset="-122"/>
                <a:ea typeface="微软雅黑" panose="020B0503020204020204" charset="-122"/>
              </a:rPr>
              <a:t>模型中，空间电荷引起的工作点足迹在什么条件下、与哪些共振线交叠，并伴随可观测的发射度增长或束流损失？</a:t>
            </a:r>
            <a:endParaRPr lang="zh-CN" sz="1200" b="1">
              <a:solidFill>
                <a:srgbClr val="FFFFFF"/>
              </a:solidFill>
              <a:latin typeface="微软雅黑" panose="020B0503020204020204" charset="-122"/>
              <a:ea typeface="微软雅黑" panose="020B0503020204020204" charset="-122"/>
            </a:endParaRPr>
          </a:p>
        </p:txBody>
      </p:sp>
      <p:sp>
        <p:nvSpPr>
          <p:cNvPr id="4" name="圆角矩形 3"/>
          <p:cNvSpPr/>
          <p:nvPr/>
        </p:nvSpPr>
        <p:spPr>
          <a:xfrm>
            <a:off x="381000" y="4899025"/>
            <a:ext cx="10859135" cy="1749425"/>
          </a:xfrm>
          <a:prstGeom prst="roundRect">
            <a:avLst>
              <a:gd name="adj" fmla="val 3200"/>
            </a:avLst>
          </a:prstGeom>
          <a:solidFill>
            <a:schemeClr val="accent2">
              <a:lumMod val="60000"/>
              <a:lumOff val="40000"/>
            </a:schemeClr>
          </a:solidFill>
          <a:ln w="12700">
            <a:solidFill>
              <a:srgbClr val="F0C4C1"/>
            </a:solidFill>
            <a:prstDash val="solid"/>
          </a:ln>
        </p:spPr>
        <p:txBody>
          <a:bodyPr/>
          <a:p/>
        </p:txBody>
      </p:sp>
      <p:sp>
        <p:nvSpPr>
          <p:cNvPr id="2" name="文本框 1" descr="{&quot;isTemplate&quot;:true,&quot;type&quot;:&quot;text&quot;}"/>
          <p:cNvSpPr txBox="1"/>
          <p:nvPr/>
        </p:nvSpPr>
        <p:spPr>
          <a:xfrm>
            <a:off x="619125" y="5073650"/>
            <a:ext cx="2649855" cy="386080"/>
          </a:xfrm>
          <a:prstGeom prst="rect">
            <a:avLst/>
          </a:prstGeom>
        </p:spPr>
        <p:txBody>
          <a:bodyPr wrap="none" lIns="0" tIns="0" rIns="0" bIns="0"/>
          <a:p>
            <a:pPr algn="l">
              <a:lnSpc>
                <a:spcPct val="100000"/>
              </a:lnSpc>
            </a:pPr>
            <a:r>
              <a:rPr lang="en-US" altLang="zh-CN" b="1">
                <a:solidFill>
                  <a:schemeClr val="accent1">
                    <a:lumMod val="50000"/>
                  </a:schemeClr>
                </a:solidFill>
                <a:latin typeface="Calibri" panose="020F0502020204030204" charset="0"/>
                <a:ea typeface="微软雅黑" panose="020B0503020204020204" charset="-122"/>
              </a:rPr>
              <a:t>③ </a:t>
            </a:r>
            <a:r>
              <a:rPr lang="zh-CN" altLang="en-US" b="1">
                <a:solidFill>
                  <a:schemeClr val="accent1">
                    <a:lumMod val="50000"/>
                  </a:schemeClr>
                </a:solidFill>
                <a:latin typeface="Calibri" panose="020F0502020204030204" charset="0"/>
                <a:ea typeface="微软雅黑" panose="020B0503020204020204" charset="-122"/>
              </a:rPr>
              <a:t>下一步研究计划</a:t>
            </a:r>
            <a:endParaRPr lang="zh-CN" altLang="en-US" b="1">
              <a:solidFill>
                <a:schemeClr val="accent1">
                  <a:lumMod val="50000"/>
                </a:schemeClr>
              </a:solidFill>
              <a:latin typeface="Calibri" panose="020F0502020204030204" charset="0"/>
              <a:ea typeface="微软雅黑" panose="020B0503020204020204" charset="-122"/>
            </a:endParaRPr>
          </a:p>
        </p:txBody>
      </p:sp>
      <p:sp>
        <p:nvSpPr>
          <p:cNvPr id="3" name="文本框 2" descr="{&quot;isTemplate&quot;:true,&quot;type&quot;:&quot;text&quot;}"/>
          <p:cNvSpPr txBox="1"/>
          <p:nvPr/>
        </p:nvSpPr>
        <p:spPr>
          <a:xfrm>
            <a:off x="619125" y="5468620"/>
            <a:ext cx="10321290" cy="1088390"/>
          </a:xfrm>
          <a:prstGeom prst="rect">
            <a:avLst/>
          </a:prstGeom>
        </p:spPr>
        <p:txBody>
          <a:bodyPr wrap="none" lIns="0" tIns="0" rIns="0" bIns="0"/>
          <a:p>
            <a:pPr algn="l">
              <a:lnSpc>
                <a:spcPct val="145000"/>
              </a:lnSpc>
            </a:pPr>
            <a:r>
              <a:rPr lang="en-US" altLang="zh-CN" sz="1600">
                <a:solidFill>
                  <a:srgbClr val="1A2230"/>
                </a:solidFill>
                <a:latin typeface="微软雅黑" panose="020B0503020204020204" charset="-122"/>
                <a:ea typeface="微软雅黑" panose="020B0503020204020204" charset="-122"/>
              </a:rPr>
              <a:t>1.</a:t>
            </a:r>
            <a:r>
              <a:rPr lang="zh-CN" altLang="en-US" sz="1600">
                <a:solidFill>
                  <a:srgbClr val="1A2230"/>
                </a:solidFill>
                <a:latin typeface="微软雅黑" panose="020B0503020204020204" charset="-122"/>
                <a:ea typeface="微软雅黑" panose="020B0503020204020204" charset="-122"/>
              </a:rPr>
              <a:t>继续调研非等比型 </a:t>
            </a:r>
            <a:r>
              <a:rPr lang="en-US" altLang="zh-CN" sz="1600">
                <a:solidFill>
                  <a:srgbClr val="1A2230"/>
                </a:solidFill>
                <a:latin typeface="微软雅黑" panose="020B0503020204020204" charset="-122"/>
                <a:ea typeface="微软雅黑" panose="020B0503020204020204" charset="-122"/>
              </a:rPr>
              <a:t>FFAG </a:t>
            </a:r>
            <a:r>
              <a:rPr lang="zh-CN" altLang="en-US" sz="1600">
                <a:solidFill>
                  <a:srgbClr val="1A2230"/>
                </a:solidFill>
                <a:latin typeface="微软雅黑" panose="020B0503020204020204" charset="-122"/>
                <a:ea typeface="微软雅黑" panose="020B0503020204020204" charset="-122"/>
              </a:rPr>
              <a:t>注入段及强流束流动力学的相关文献。</a:t>
            </a:r>
            <a:endParaRPr lang="en-US" altLang="zh-CN" sz="1600">
              <a:solidFill>
                <a:srgbClr val="1A2230"/>
              </a:solidFill>
              <a:latin typeface="微软雅黑" panose="020B0503020204020204" charset="-122"/>
              <a:ea typeface="微软雅黑" panose="020B0503020204020204" charset="-122"/>
            </a:endParaRPr>
          </a:p>
          <a:p>
            <a:pPr algn="l">
              <a:lnSpc>
                <a:spcPct val="145000"/>
              </a:lnSpc>
            </a:pPr>
            <a:r>
              <a:rPr lang="en-US" altLang="zh-CN" sz="1600">
                <a:solidFill>
                  <a:srgbClr val="1A2230"/>
                </a:solidFill>
                <a:latin typeface="微软雅黑" panose="020B0503020204020204" charset="-122"/>
                <a:ea typeface="微软雅黑" panose="020B0503020204020204" charset="-122"/>
              </a:rPr>
              <a:t>2.</a:t>
            </a:r>
            <a:r>
              <a:rPr lang="zh-CN" altLang="en-US" sz="1600">
                <a:solidFill>
                  <a:srgbClr val="1A2230"/>
                </a:solidFill>
                <a:latin typeface="微软雅黑" panose="020B0503020204020204" charset="-122"/>
                <a:ea typeface="微软雅黑" panose="020B0503020204020204" charset="-122"/>
              </a:rPr>
              <a:t>学习空间电荷理论、自洽模拟和束流匹配分析方法。</a:t>
            </a:r>
            <a:endParaRPr lang="en-US" altLang="zh-CN" sz="1600">
              <a:solidFill>
                <a:srgbClr val="1A2230"/>
              </a:solidFill>
              <a:latin typeface="微软雅黑" panose="020B0503020204020204" charset="-122"/>
              <a:ea typeface="微软雅黑" panose="020B0503020204020204" charset="-122"/>
            </a:endParaRPr>
          </a:p>
          <a:p>
            <a:pPr algn="l">
              <a:lnSpc>
                <a:spcPct val="145000"/>
              </a:lnSpc>
            </a:pPr>
            <a:r>
              <a:rPr lang="en-US" altLang="zh-CN" sz="1600">
                <a:solidFill>
                  <a:srgbClr val="1A2230"/>
                </a:solidFill>
                <a:latin typeface="微软雅黑" panose="020B0503020204020204" charset="-122"/>
                <a:ea typeface="微软雅黑" panose="020B0503020204020204" charset="-122"/>
              </a:rPr>
              <a:t>3.</a:t>
            </a:r>
            <a:r>
              <a:rPr lang="zh-CN" altLang="en-US" sz="1600">
                <a:solidFill>
                  <a:srgbClr val="1A2230"/>
                </a:solidFill>
                <a:latin typeface="微软雅黑" panose="020B0503020204020204" charset="-122"/>
                <a:ea typeface="微软雅黑" panose="020B0503020204020204" charset="-122"/>
              </a:rPr>
              <a:t>在后续确定聚焦</a:t>
            </a:r>
            <a:r>
              <a:rPr lang="zh-CN" altLang="en-US" sz="1600">
                <a:solidFill>
                  <a:srgbClr val="1A2230"/>
                </a:solidFill>
                <a:latin typeface="微软雅黑" panose="020B0503020204020204" charset="-122"/>
                <a:ea typeface="微软雅黑" panose="020B0503020204020204" charset="-122"/>
              </a:rPr>
              <a:t>结构后，评估注入段空间电荷效应，识别主要限制因素，并探索可行的缓解措施。</a:t>
            </a:r>
            <a:endParaRPr lang="zh-CN" altLang="en-US" sz="1600">
              <a:solidFill>
                <a:srgbClr val="1A2230"/>
              </a:solidFill>
              <a:latin typeface="微软雅黑" panose="020B0503020204020204" charset="-122"/>
              <a:ea typeface="微软雅黑" panose="020B0503020204020204" charset="-122"/>
            </a:endParaRPr>
          </a:p>
        </p:txBody>
      </p:sp>
      <p:pic>
        <p:nvPicPr>
          <p:cNvPr id="6" name="图片 5" descr="微信图片_20261016191558_10_51"/>
          <p:cNvPicPr>
            <a:picLocks noChangeAspect="1"/>
          </p:cNvPicPr>
          <p:nvPr/>
        </p:nvPicPr>
        <p:blipFill>
          <a:blip r:embed="rId2"/>
          <a:stretch>
            <a:fillRect/>
          </a:stretch>
        </p:blipFill>
        <p:spPr>
          <a:xfrm>
            <a:off x="10906760" y="219075"/>
            <a:ext cx="1062355" cy="590550"/>
          </a:xfrm>
          <a:prstGeom prst="rect">
            <a:avLst/>
          </a:prstGeom>
        </p:spPr>
      </p:pic>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32" name="" descr="&lt;Slide style={{ width: 1280, height: 720, background: '#FFFFFF', fontFamily: &quot;'Microsoft YaHei', 'Source Han Sans SC', sans-serif&quot;, position: 'relative' }}&gt;&#13;&#10;    &lt;Box style={{ position: 'absolute', top: 0, left: 0, width: 1280, height: 8, background: '#FFC107' }} /&gt;&#13;&#10;    &lt;Box style={{ position: 'absolute', top: 8, left: 0, width: 1280, height: 120, background: '#0E3F8C' }} /&gt;&#13;&#10;    &lt;Box style={{ position: 'absolute', top: 8, left: 0, width: 1280, height: 120, padding: '0px 60px', display: 'flex', flexDirection: 'row', alignItems: 'center', justifyContent: 'space-between' }}&gt;&#13;&#10;        &lt;Text style={{ fontSize: 40, color: '#FFFFFF', fontWeight: 'bold' }}&gt;小结与展望&lt;/Text&gt;&#13;&#10;        &lt;Text style={{ fontSize: 17, color: '#BFD3EE' }}&gt;希望听众带走的三个词　·　09 / 12&lt;/Text&gt;&#13;&#10;    &lt;/Box&gt;&#13;&#10;&#13;&#10;    &lt;Box style={{ position: 'absolute', top: 128, left: 0, width: 1280, height: 592, padding: '36px 40px 32px 40px', display: 'flex', flexDirection: 'column', gap: 20 }}&gt;&#13;&#10;        &lt;Box style={{ height: 226, display: 'flex', flexDirection: 'row', gap: 20 }}&gt;&#13;&#10;            &lt;Box style={{ width: 380, background: '#F0F5FC', border: '1px solid #D6DCE5', borderRadius: 10, padding: '18px 22px', display: 'flex', flexDirection: 'column', gap: 6 }}&gt;&#13;&#10;                &lt;Text style={{ fontSize: 34, color: '#BFD3EE', fontWeight: 'bold' }}&gt;01&lt;/Text&gt;&#13;&#10;                &lt;Text style={{ fontSize: 28, color: '#0E3F8C', fontWeight: 'bold' }}&gt;tune footprint&lt;/Text&gt;&#13;&#10;                &lt;Text style={{ fontSize: 19, color: '#1A2230', fontWeight: 'bold' }}&gt;工作点足迹&lt;/Text&gt;&#13;&#10;                &lt;Text style={{ fontSize: 16, color: '#4A5568', lineHeight: 1.45 }}&gt;空间电荷把束流工作点摊成一片区域，而不只是一个点&lt;/Text&gt;&#13;&#10;            &lt;/Box&gt;&#13;&#10;            &lt;Box style={{ width: 380, background: '#F0F5FC', border: '1px solid #D6DCE5', borderRadius: 10, padding: '18px 22px', display: 'flex', flexDirection: 'column', gap: 6 }}&gt;&#13;&#10;                &lt;Text style={{ fontSize: 34, color: '#BFD3EE', fontWeight: 'bold' }}&gt;02&lt;/Text&gt;&#13;&#10;                &lt;Text style={{ fontSize: 28, color: '#0E3F8C', fontWeight: 'bold' }}&gt;resonance overlap&lt;/Text&gt;&#13;&#10;                &lt;Text style={{ fontSize: 19, color: '#1A2230', fontWeight: 'bold' }}&gt;足迹—共振线交叠&lt;/Text&gt;&#13;&#10;                &lt;Text style={{ fontSize: 16, color: '#4A5568', lineHeight: 1.45 }}&gt;足迹压到共振线上，才可能带来发射度增长与束流损失&lt;/Text&gt;&#13;&#10;            &lt;/Box&gt;&#13;&#10;            &lt;Box style={{ width: 380, background: '#E8EFF8', border: '1px solid #9FBEE8', borderRadius: 10, padding: '18px 22px', display: 'flex', flexDirection: 'column', gap: 6 }}&gt;&#13;&#10;                &lt;Text style={{ fontSize: 34, color: '#9FBEE8', fontWeight: 'bold' }}&gt;03&lt;/Text&gt;&#13;&#10;                &lt;Text style={{ fontSize: 28, color: '#0E3F8C', fontWeight: 'bold' }}&gt;self-consistent&lt;/Text&gt;&#13;&#10;                &lt;Text style={{ fontSize: 19, color: '#1A2230', fontWeight: 'bold' }}&gt;自洽空间电荷&lt;/Text&gt;&#13;&#10;                &lt;Text style={{ fontSize: 16, color: '#4A5568', lineHeight: 1.45 }}&gt;用自洽模拟回答，而不是套用其它装置的结论&lt;/Text&gt;&#13;&#10;            &lt;/Box&gt;&#13;&#10;        &lt;/Box&gt;&#13;&#10;&#13;&#10;        &lt;Box style={{ height: 140, background: '#FFFFFF', border: '1px solid #D6DCE5', borderLeft: '5px solid #1E4FA8', borderRadius: 8, padding: '16px 24px', display: 'flex', flexDirection: 'column', gap: 10 }}&gt;&#13;&#10;            &lt;Text style={{ fontSize: 18, color: '#1A2230', lineHeight: 1.5 }}&gt;① 非缩放 FFAG 的工作点随能量变化，其轨迹可能跨越共振线；空间电荷进一步展宽足迹。&lt;/Text&gt;&#13;&#10;            &lt;Text style={{ fontSize: 18, color: '#1A2230', lineHeight: 1.5 }}&gt;② 已有文献给出了机制与判据，但缺少针对具体非缩放 FFAG 装置的自洽空间电荷研究。&lt;/Text&gt;&#13;&#10;            &lt;Text style={{ fontSize: 18, color: '#0E3F8C', fontWeight: 'bold', lineHeight: 1.5 }}&gt;③ 下一步：确定代表性模型 → 验证模拟方法 → 扫描参数 → 判定共振交叠。&lt;/Text&gt;&#13;&#10;        &lt;/Box&gt;&#13;&#10;&#13;&#10;        &lt;Box style={{ flex: 1, background: '#F7F9FC', border: '1px solid #E5E7EB', borderRadius: 8, padding: '16px 24px', display: 'flex', flexDirection: 'row', alignItems: 'center', gap: 24 }}&gt;&#13;&#10;            &lt;Box style={{ display: 'flex', flexDirection: 'column', gap: 8 }}&gt;&#13;&#10;                &lt;Text style={{ fontSize: 20, color: '#0E3F8C', fontWeight: 'bold', lineHeight: 1.45 }}&gt;与 Accelerators for Health 的关联&lt;/Text&gt;&#13;&#10;                &lt;Text style={{ fontSize: 16, color: '#4A5568', lineHeight: 1.45 }}&gt;高功率强流装置是健康应用上游的基础设施；其注入段稳定性影响可用束流品质。&lt;/Text&gt;&#13;&#10;            &lt;/Box&gt;&#13;&#10;            &lt;Box style={{ width: 2, height: 76, background: '#D6DCE5' }} /&gt;&#13;&#10;            &lt;Box style={{ width: 270, display: 'flex', flexDirection: 'column', gap: 6 }}&gt;&#13;&#10;                &lt;Text style={{ fontSize: 24, color: '#1A2230', fontWeight: 'bold' }}&gt;谢谢，欢迎提问&lt;/Text&gt;&#13;&#10;                &lt;Text style={{ fontSize: 15, color: '#8B97A8' }}&gt;本报告内容处于文献调研与模拟方法准备阶段，尚无原创结果。&lt;/Text&gt;&#13;&#10;            &lt;/Box&gt;&#13;&#10;        &lt;/Box&gt;&#13;&#10;    &lt;/Box&gt;&#13;&#10;&lt;/Slide&gt;&#13;&#10;"/>
        <p:cNvGrpSpPr/>
        <p:nvPr/>
      </p:nvGrpSpPr>
      <p:grpSpPr>
        <a:xfrm>
          <a:off x="0" y="0"/>
          <a:ext cx="0" cy="0"/>
          <a:chOff x="0" y="0"/>
          <a:chExt cx="0" cy="0"/>
        </a:xfrm>
      </p:grpSpPr>
      <p:sp>
        <p:nvSpPr>
          <p:cNvPr id="433" name="矩形 432"/>
          <p:cNvSpPr/>
          <p:nvPr/>
        </p:nvSpPr>
        <p:spPr>
          <a:xfrm>
            <a:off x="0" y="0"/>
            <a:ext cx="12192000" cy="6858000"/>
          </a:xfrm>
          <a:prstGeom prst="rect">
            <a:avLst/>
          </a:prstGeom>
          <a:solidFill>
            <a:srgbClr val="FFFFFF"/>
          </a:solidFill>
        </p:spPr>
        <p:txBody>
          <a:bodyPr/>
          <a:p/>
        </p:txBody>
      </p:sp>
      <p:sp>
        <p:nvSpPr>
          <p:cNvPr id="434" name="矩形 433"/>
          <p:cNvSpPr/>
          <p:nvPr/>
        </p:nvSpPr>
        <p:spPr>
          <a:xfrm>
            <a:off x="0" y="0"/>
            <a:ext cx="12192000" cy="76200"/>
          </a:xfrm>
          <a:prstGeom prst="rect">
            <a:avLst/>
          </a:prstGeom>
          <a:solidFill>
            <a:srgbClr val="FFC107"/>
          </a:solidFill>
        </p:spPr>
        <p:txBody>
          <a:bodyPr/>
          <a:p/>
        </p:txBody>
      </p:sp>
      <p:sp>
        <p:nvSpPr>
          <p:cNvPr id="435" name="矩形 434"/>
          <p:cNvSpPr/>
          <p:nvPr/>
        </p:nvSpPr>
        <p:spPr>
          <a:xfrm>
            <a:off x="0" y="76200"/>
            <a:ext cx="12192000" cy="1143000"/>
          </a:xfrm>
          <a:prstGeom prst="rect">
            <a:avLst/>
          </a:prstGeom>
          <a:solidFill>
            <a:srgbClr val="0E3F8C"/>
          </a:solidFill>
        </p:spPr>
        <p:txBody>
          <a:bodyPr/>
          <a:p/>
        </p:txBody>
      </p:sp>
      <p:sp>
        <p:nvSpPr>
          <p:cNvPr id="436" name="文本框 435" descr="{&quot;isTemplate&quot;:true,&quot;type&quot;:&quot;text&quot;}"/>
          <p:cNvSpPr txBox="1"/>
          <p:nvPr/>
        </p:nvSpPr>
        <p:spPr>
          <a:xfrm>
            <a:off x="571500" y="419100"/>
            <a:ext cx="1905000" cy="457200"/>
          </a:xfrm>
          <a:prstGeom prst="rect">
            <a:avLst/>
          </a:prstGeom>
        </p:spPr>
        <p:txBody>
          <a:bodyPr wrap="none" lIns="0" tIns="0" rIns="0" bIns="0"/>
          <a:p>
            <a:pPr>
              <a:lnSpc>
                <a:spcPct val="100000"/>
              </a:lnSpc>
            </a:pPr>
            <a:r>
              <a:rPr lang="zh-CN" sz="3000" b="1">
                <a:solidFill>
                  <a:srgbClr val="FFFFFF"/>
                </a:solidFill>
                <a:latin typeface="微软雅黑" panose="020B0503020204020204" charset="-122"/>
                <a:ea typeface="微软雅黑" panose="020B0503020204020204" charset="-122"/>
              </a:rPr>
              <a:t>小结与展望</a:t>
            </a:r>
            <a:endParaRPr lang="zh-CN" sz="3000" b="1">
              <a:solidFill>
                <a:srgbClr val="FFFFFF"/>
              </a:solidFill>
              <a:latin typeface="微软雅黑" panose="020B0503020204020204" charset="-122"/>
              <a:ea typeface="微软雅黑" panose="020B0503020204020204" charset="-122"/>
            </a:endParaRPr>
          </a:p>
        </p:txBody>
      </p:sp>
      <p:sp>
        <p:nvSpPr>
          <p:cNvPr id="453" name="圆角矩形 452"/>
          <p:cNvSpPr/>
          <p:nvPr/>
        </p:nvSpPr>
        <p:spPr>
          <a:xfrm>
            <a:off x="428625" y="3905250"/>
            <a:ext cx="11430000" cy="1333500"/>
          </a:xfrm>
          <a:prstGeom prst="roundRect">
            <a:avLst>
              <a:gd name="adj" fmla="val 5714"/>
            </a:avLst>
          </a:prstGeom>
          <a:solidFill>
            <a:srgbClr val="FFFFFF"/>
          </a:solidFill>
        </p:spPr>
        <p:txBody>
          <a:bodyPr/>
          <a:p/>
        </p:txBody>
      </p:sp>
      <p:sp>
        <p:nvSpPr>
          <p:cNvPr id="457" name="文本框 456" descr="{&quot;isTemplate&quot;:true,&quot;type&quot;:&quot;text&quot;}"/>
          <p:cNvSpPr txBox="1"/>
          <p:nvPr/>
        </p:nvSpPr>
        <p:spPr>
          <a:xfrm>
            <a:off x="428625" y="1534795"/>
            <a:ext cx="11540490" cy="3879850"/>
          </a:xfrm>
          <a:prstGeom prst="rect">
            <a:avLst/>
          </a:prstGeom>
        </p:spPr>
        <p:txBody>
          <a:bodyPr wrap="square" lIns="0" tIns="0" rIns="0" bIns="0"/>
          <a:p>
            <a:pPr algn="l">
              <a:lnSpc>
                <a:spcPct val="150000"/>
              </a:lnSpc>
            </a:pPr>
            <a:r>
              <a:rPr lang="zh-CN" altLang="en-US" b="1">
                <a:solidFill>
                  <a:schemeClr val="tx1"/>
                </a:solidFill>
                <a:latin typeface="微软雅黑" panose="020B0503020204020204" charset="-122"/>
                <a:ea typeface="微软雅黑" panose="020B0503020204020204" charset="-122"/>
              </a:rPr>
              <a:t>1 研究认识</a:t>
            </a:r>
            <a:endParaRPr lang="zh-CN" altLang="en-US" b="1">
              <a:solidFill>
                <a:schemeClr val="tx1"/>
              </a:solidFill>
              <a:latin typeface="微软雅黑" panose="020B0503020204020204" charset="-122"/>
              <a:ea typeface="微软雅黑" panose="020B0503020204020204" charset="-122"/>
            </a:endParaRPr>
          </a:p>
          <a:p>
            <a:pPr algn="l">
              <a:lnSpc>
                <a:spcPct val="150000"/>
              </a:lnSpc>
            </a:pPr>
            <a:r>
              <a:rPr lang="zh-CN" altLang="en-US" b="1">
                <a:solidFill>
                  <a:schemeClr val="tx1"/>
                </a:solidFill>
                <a:latin typeface="微软雅黑" panose="020B0503020204020204" charset="-122"/>
                <a:ea typeface="微软雅黑" panose="020B0503020204020204" charset="-122"/>
              </a:rPr>
              <a:t>非等比型 </a:t>
            </a:r>
            <a:r>
              <a:rPr lang="en-US" altLang="zh-CN" b="1">
                <a:solidFill>
                  <a:schemeClr val="tx1"/>
                </a:solidFill>
                <a:latin typeface="微软雅黑" panose="020B0503020204020204" charset="-122"/>
                <a:ea typeface="微软雅黑" panose="020B0503020204020204" charset="-122"/>
              </a:rPr>
              <a:t>FFAG </a:t>
            </a:r>
            <a:r>
              <a:rPr lang="zh-CN" altLang="en-US" b="1">
                <a:solidFill>
                  <a:schemeClr val="tx1"/>
                </a:solidFill>
                <a:latin typeface="微软雅黑" panose="020B0503020204020204" charset="-122"/>
                <a:ea typeface="微软雅黑" panose="020B0503020204020204" charset="-122"/>
              </a:rPr>
              <a:t>中已有关于空间电荷共振、共振穿越及发射度增长的研究，但具体影响取决于</a:t>
            </a:r>
            <a:r>
              <a:rPr lang="zh-CN" altLang="en-US" b="1">
                <a:solidFill>
                  <a:schemeClr val="tx1"/>
                </a:solidFill>
                <a:latin typeface="微软雅黑" panose="020B0503020204020204" charset="-122"/>
                <a:ea typeface="微软雅黑" panose="020B0503020204020204" charset="-122"/>
              </a:rPr>
              <a:t>聚焦结构与束流参数。</a:t>
            </a:r>
            <a:endParaRPr lang="zh-CN" altLang="en-US" b="1">
              <a:solidFill>
                <a:schemeClr val="tx1"/>
              </a:solidFill>
              <a:latin typeface="微软雅黑" panose="020B0503020204020204" charset="-122"/>
              <a:ea typeface="微软雅黑" panose="020B0503020204020204" charset="-122"/>
            </a:endParaRPr>
          </a:p>
          <a:p>
            <a:pPr algn="l">
              <a:lnSpc>
                <a:spcPct val="150000"/>
              </a:lnSpc>
            </a:pPr>
            <a:endParaRPr lang="en-US" altLang="zh-CN" b="1">
              <a:solidFill>
                <a:schemeClr val="tx1"/>
              </a:solidFill>
              <a:latin typeface="微软雅黑" panose="020B0503020204020204" charset="-122"/>
              <a:ea typeface="微软雅黑" panose="020B0503020204020204" charset="-122"/>
            </a:endParaRPr>
          </a:p>
          <a:p>
            <a:pPr algn="l">
              <a:lnSpc>
                <a:spcPct val="150000"/>
              </a:lnSpc>
            </a:pPr>
            <a:r>
              <a:rPr lang="zh-CN" altLang="en-US" b="1">
                <a:solidFill>
                  <a:schemeClr val="tx1"/>
                </a:solidFill>
                <a:latin typeface="微软雅黑" panose="020B0503020204020204" charset="-122"/>
                <a:ea typeface="微软雅黑" panose="020B0503020204020204" charset="-122"/>
              </a:rPr>
              <a:t>2 研究目标</a:t>
            </a:r>
            <a:endParaRPr lang="zh-CN" altLang="en-US" b="1">
              <a:solidFill>
                <a:schemeClr val="tx1"/>
              </a:solidFill>
              <a:latin typeface="微软雅黑" panose="020B0503020204020204" charset="-122"/>
              <a:ea typeface="微软雅黑" panose="020B0503020204020204" charset="-122"/>
            </a:endParaRPr>
          </a:p>
          <a:p>
            <a:pPr algn="l">
              <a:lnSpc>
                <a:spcPct val="150000"/>
              </a:lnSpc>
            </a:pPr>
            <a:r>
              <a:rPr lang="zh-CN" altLang="en-US" b="1">
                <a:solidFill>
                  <a:schemeClr val="tx1"/>
                </a:solidFill>
                <a:latin typeface="微软雅黑" panose="020B0503020204020204" charset="-122"/>
                <a:ea typeface="微软雅黑" panose="020B0503020204020204" charset="-122"/>
              </a:rPr>
              <a:t>以注入段为重点，分析空间电荷对束流传输与质量的影响，识别主要限制因素，并探索减弱其不利影响的途径。</a:t>
            </a:r>
            <a:endParaRPr lang="zh-CN" altLang="en-US" b="1">
              <a:solidFill>
                <a:schemeClr val="tx1"/>
              </a:solidFill>
              <a:latin typeface="微软雅黑" panose="020B0503020204020204" charset="-122"/>
              <a:ea typeface="微软雅黑" panose="020B0503020204020204" charset="-122"/>
            </a:endParaRPr>
          </a:p>
          <a:p>
            <a:pPr algn="l">
              <a:lnSpc>
                <a:spcPct val="150000"/>
              </a:lnSpc>
            </a:pPr>
            <a:endParaRPr lang="zh-CN" altLang="en-US" b="1">
              <a:solidFill>
                <a:schemeClr val="tx1"/>
              </a:solidFill>
              <a:latin typeface="微软雅黑" panose="020B0503020204020204" charset="-122"/>
              <a:ea typeface="微软雅黑" panose="020B0503020204020204" charset="-122"/>
            </a:endParaRPr>
          </a:p>
          <a:p>
            <a:pPr algn="l">
              <a:lnSpc>
                <a:spcPct val="150000"/>
              </a:lnSpc>
            </a:pPr>
            <a:r>
              <a:rPr lang="zh-CN" altLang="en-US" b="1">
                <a:solidFill>
                  <a:schemeClr val="tx1"/>
                </a:solidFill>
                <a:latin typeface="微软雅黑" panose="020B0503020204020204" charset="-122"/>
                <a:ea typeface="微软雅黑" panose="020B0503020204020204" charset="-122"/>
              </a:rPr>
              <a:t>3 下一步工作</a:t>
            </a:r>
            <a:endParaRPr lang="zh-CN" altLang="en-US" b="1">
              <a:solidFill>
                <a:schemeClr val="tx1"/>
              </a:solidFill>
              <a:latin typeface="微软雅黑" panose="020B0503020204020204" charset="-122"/>
              <a:ea typeface="微软雅黑" panose="020B0503020204020204" charset="-122"/>
            </a:endParaRPr>
          </a:p>
          <a:p>
            <a:pPr algn="l">
              <a:lnSpc>
                <a:spcPct val="150000"/>
              </a:lnSpc>
            </a:pPr>
            <a:r>
              <a:rPr lang="zh-CN" altLang="en-US" b="1">
                <a:solidFill>
                  <a:schemeClr val="tx1"/>
                </a:solidFill>
                <a:latin typeface="微软雅黑" panose="020B0503020204020204" charset="-122"/>
                <a:ea typeface="微软雅黑" panose="020B0503020204020204" charset="-122"/>
              </a:rPr>
              <a:t>深入开展文献调研，学习空间电荷理论与自洽模拟方法；确定聚焦</a:t>
            </a:r>
            <a:r>
              <a:rPr lang="zh-CN" altLang="en-US" b="1">
                <a:solidFill>
                  <a:schemeClr val="tx1"/>
                </a:solidFill>
                <a:latin typeface="微软雅黑" panose="020B0503020204020204" charset="-122"/>
                <a:ea typeface="微软雅黑" panose="020B0503020204020204" charset="-122"/>
              </a:rPr>
              <a:t>结构后，再进行定量分析与参数优化研究。</a:t>
            </a:r>
            <a:endParaRPr lang="zh-CN" altLang="en-US" b="1">
              <a:solidFill>
                <a:schemeClr val="tx1"/>
              </a:solidFill>
              <a:latin typeface="微软雅黑" panose="020B0503020204020204" charset="-122"/>
              <a:ea typeface="微软雅黑" panose="020B0503020204020204" charset="-122"/>
            </a:endParaRPr>
          </a:p>
        </p:txBody>
      </p:sp>
      <p:sp>
        <p:nvSpPr>
          <p:cNvPr id="458" name="圆角矩形 457"/>
          <p:cNvSpPr/>
          <p:nvPr/>
        </p:nvSpPr>
        <p:spPr>
          <a:xfrm>
            <a:off x="381000" y="5429250"/>
            <a:ext cx="11430000" cy="1123950"/>
          </a:xfrm>
          <a:prstGeom prst="roundRect">
            <a:avLst>
              <a:gd name="adj" fmla="val 6780"/>
            </a:avLst>
          </a:prstGeom>
          <a:solidFill>
            <a:srgbClr val="F7F9FC"/>
          </a:solidFill>
          <a:ln w="12700">
            <a:solidFill>
              <a:srgbClr val="E5E7EB"/>
            </a:solidFill>
            <a:prstDash val="solid"/>
          </a:ln>
        </p:spPr>
        <p:txBody>
          <a:bodyPr/>
          <a:p/>
        </p:txBody>
      </p:sp>
      <p:sp>
        <p:nvSpPr>
          <p:cNvPr id="459" name="文本框 458" descr="{&quot;isTemplate&quot;:true,&quot;type&quot;:&quot;text&quot;}"/>
          <p:cNvSpPr txBox="1"/>
          <p:nvPr/>
        </p:nvSpPr>
        <p:spPr>
          <a:xfrm>
            <a:off x="609600" y="5657850"/>
            <a:ext cx="5486400" cy="333375"/>
          </a:xfrm>
          <a:prstGeom prst="rect">
            <a:avLst/>
          </a:prstGeom>
        </p:spPr>
        <p:txBody>
          <a:bodyPr wrap="none" lIns="0" tIns="0" rIns="0" bIns="0"/>
          <a:p>
            <a:pPr>
              <a:lnSpc>
                <a:spcPct val="145000"/>
              </a:lnSpc>
            </a:pPr>
            <a:r>
              <a:rPr lang="zh-CN" sz="1500" b="1">
                <a:solidFill>
                  <a:srgbClr val="0E3F8C"/>
                </a:solidFill>
                <a:latin typeface="微软雅黑" panose="020B0503020204020204" charset="-122"/>
                <a:ea typeface="微软雅黑" panose="020B0503020204020204" charset="-122"/>
              </a:rPr>
              <a:t>与</a:t>
            </a:r>
            <a:r>
              <a:rPr lang="en-US" sz="1500" b="1">
                <a:solidFill>
                  <a:srgbClr val="0E3F8C"/>
                </a:solidFill>
                <a:latin typeface="微软雅黑" panose="020B0503020204020204" charset="-122"/>
                <a:ea typeface="微软雅黑" panose="020B0503020204020204" charset="-122"/>
              </a:rPr>
              <a:t> Accelerators for Health </a:t>
            </a:r>
            <a:r>
              <a:rPr lang="zh-CN" sz="1500" b="1">
                <a:solidFill>
                  <a:srgbClr val="0E3F8C"/>
                </a:solidFill>
                <a:latin typeface="微软雅黑" panose="020B0503020204020204" charset="-122"/>
                <a:ea typeface="微软雅黑" panose="020B0503020204020204" charset="-122"/>
              </a:rPr>
              <a:t>的关联</a:t>
            </a:r>
            <a:endParaRPr lang="zh-CN" sz="1500" b="1">
              <a:solidFill>
                <a:srgbClr val="0E3F8C"/>
              </a:solidFill>
              <a:latin typeface="微软雅黑" panose="020B0503020204020204" charset="-122"/>
              <a:ea typeface="微软雅黑" panose="020B0503020204020204" charset="-122"/>
            </a:endParaRPr>
          </a:p>
        </p:txBody>
      </p:sp>
      <p:sp>
        <p:nvSpPr>
          <p:cNvPr id="460" name="文本框 459" descr="{&quot;isTemplate&quot;:true,&quot;type&quot;:&quot;text&quot;}"/>
          <p:cNvSpPr txBox="1"/>
          <p:nvPr/>
        </p:nvSpPr>
        <p:spPr>
          <a:xfrm>
            <a:off x="609600" y="6067425"/>
            <a:ext cx="5486400" cy="266700"/>
          </a:xfrm>
          <a:prstGeom prst="rect">
            <a:avLst/>
          </a:prstGeom>
        </p:spPr>
        <p:txBody>
          <a:bodyPr wrap="none" lIns="0" tIns="0" rIns="0" bIns="0"/>
          <a:p>
            <a:pPr>
              <a:lnSpc>
                <a:spcPct val="145000"/>
              </a:lnSpc>
            </a:pPr>
            <a:r>
              <a:rPr lang="zh-CN" sz="1200">
                <a:solidFill>
                  <a:srgbClr val="4A5568"/>
                </a:solidFill>
                <a:latin typeface="微软雅黑" panose="020B0503020204020204" charset="-122"/>
                <a:ea typeface="微软雅黑" panose="020B0503020204020204" charset="-122"/>
              </a:rPr>
              <a:t>高功率强流装置是健康应用上游的基础设施；其注入段稳定性影响可用束流品质。</a:t>
            </a:r>
            <a:endParaRPr lang="zh-CN" sz="1200">
              <a:solidFill>
                <a:srgbClr val="4A5568"/>
              </a:solidFill>
              <a:latin typeface="微软雅黑" panose="020B0503020204020204" charset="-122"/>
              <a:ea typeface="微软雅黑" panose="020B0503020204020204" charset="-122"/>
            </a:endParaRPr>
          </a:p>
        </p:txBody>
      </p:sp>
      <p:sp>
        <p:nvSpPr>
          <p:cNvPr id="461" name="矩形 460"/>
          <p:cNvSpPr/>
          <p:nvPr/>
        </p:nvSpPr>
        <p:spPr>
          <a:xfrm>
            <a:off x="6324600" y="5629275"/>
            <a:ext cx="19050" cy="723900"/>
          </a:xfrm>
          <a:prstGeom prst="rect">
            <a:avLst/>
          </a:prstGeom>
          <a:solidFill>
            <a:srgbClr val="D6DCE5"/>
          </a:solidFill>
        </p:spPr>
        <p:txBody>
          <a:bodyPr/>
          <a:p/>
        </p:txBody>
      </p:sp>
      <p:sp>
        <p:nvSpPr>
          <p:cNvPr id="462" name="文本框 461" descr="{&quot;isTemplate&quot;:true,&quot;type&quot;:&quot;text&quot;}"/>
          <p:cNvSpPr txBox="1"/>
          <p:nvPr/>
        </p:nvSpPr>
        <p:spPr>
          <a:xfrm>
            <a:off x="6572250" y="5657850"/>
            <a:ext cx="2571750" cy="276225"/>
          </a:xfrm>
          <a:prstGeom prst="rect">
            <a:avLst/>
          </a:prstGeom>
        </p:spPr>
        <p:txBody>
          <a:bodyPr wrap="none" lIns="0" tIns="0" rIns="0" bIns="0"/>
          <a:p>
            <a:pPr>
              <a:lnSpc>
                <a:spcPct val="100000"/>
              </a:lnSpc>
            </a:pPr>
            <a:r>
              <a:rPr lang="zh-CN" sz="1800" b="1">
                <a:solidFill>
                  <a:srgbClr val="1A2230"/>
                </a:solidFill>
                <a:latin typeface="微软雅黑" panose="020B0503020204020204" charset="-122"/>
                <a:ea typeface="微软雅黑" panose="020B0503020204020204" charset="-122"/>
              </a:rPr>
              <a:t>谢谢大家，请各位老师</a:t>
            </a:r>
            <a:r>
              <a:rPr lang="zh-CN" sz="1800" b="1">
                <a:solidFill>
                  <a:srgbClr val="1A2230"/>
                </a:solidFill>
                <a:latin typeface="微软雅黑" panose="020B0503020204020204" charset="-122"/>
                <a:ea typeface="微软雅黑" panose="020B0503020204020204" charset="-122"/>
              </a:rPr>
              <a:t>批评指正</a:t>
            </a:r>
            <a:endParaRPr lang="zh-CN" sz="1800" b="1">
              <a:solidFill>
                <a:srgbClr val="1A2230"/>
              </a:solidFill>
              <a:latin typeface="微软雅黑" panose="020B0503020204020204" charset="-122"/>
              <a:ea typeface="微软雅黑" panose="020B0503020204020204" charset="-122"/>
            </a:endParaRPr>
          </a:p>
        </p:txBody>
      </p:sp>
      <p:pic>
        <p:nvPicPr>
          <p:cNvPr id="49" name="图片 48" descr="微信图片_20261016191558_10_51"/>
          <p:cNvPicPr>
            <a:picLocks noChangeAspect="1"/>
          </p:cNvPicPr>
          <p:nvPr/>
        </p:nvPicPr>
        <p:blipFill>
          <a:blip r:embed="rId1">
            <a:lum bright="70000" contrast="-70000"/>
          </a:blip>
          <a:stretch>
            <a:fillRect/>
          </a:stretch>
        </p:blipFill>
        <p:spPr>
          <a:xfrm>
            <a:off x="10906760" y="219075"/>
            <a:ext cx="1062355" cy="5905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1" name="" descr="&lt;Slide style={{ width: 1280, height: 720, background: '#FFFFFF', fontFamily: &quot;'Microsoft YaHei', 'Source Han Sans SC', sans-serif&quot;, position: 'relative' }}&gt;&#13;&#10;    &lt;Box style={{ position: 'absolute', top: 0, left: 0, width: 1280, height: 8, background: '#1E4FA8' }} /&gt;&#13;&#10;    &lt;Box style={{ position: 'absolute', top: 8, left: 0, width: 1280, height: 700, padding: '24px 40px 16px 40px', display: 'flex', flexDirection: 'column' }}&gt;&#13;&#10;        &lt;Box style={{ height: 76, display: 'flex', flexDirection: 'row', alignItems: 'flex-end', justifyContent: 'space-between', borderBottom: '2px solid #D6DCE5', paddingBottom: 12 }}&gt;&#13;&#10;            &lt;Box style={{ display: 'flex', flexDirection: 'column', gap: 5 }}&gt;&#13;&#10;                &lt;Text style={{ fontSize: 30, color: '#0E3F8C', fontWeight: 'bold' }}&gt;参考文献&lt;/Text&gt;&#13;&#10;                &lt;Text style={{ fontSize: 17, color: '#4A5568' }}&gt;核心文献含卷期页码与 DOI；支撑文献供备查，正式讲述中不逐条引用。&lt;/Text&gt;&#13;&#10;            &lt;/Box&gt;&#13;&#10;            &lt;Text style={{ fontSize: 15, color: '#8B97A8' }}&gt;10 / 12&lt;/Text&gt;&#13;&#10;        &lt;/Box&gt;&#13;&#10;&#13;&#10;        &lt;Box style={{ flex: 1, paddingTop: 14, display: 'flex', flexDirection: 'row', gap: 24 }}&gt;&#13;&#10;            &lt;Box style={{ width: 486, display: 'flex', flexDirection: 'column', gap: 8 }}&gt;&#13;&#10;                &lt;Box style={{ display: 'flex', flexDirection: 'row', alignItems: 'center', gap: 10 }}&gt;&#13;&#10;                    &lt;Box style={{ width: 4, height: 20, background: '#1E4FA8' }} /&gt;&#13;&#10;                    &lt;Text style={{ fontSize: 21, color: '#0E3F8C', fontWeight: 'bold' }}&gt;核心文献（幻灯片上列出）&lt;/Text&gt;&#13;&#10;                &lt;/Box&gt;&#13;&#10;                &lt;Text style={{ fontSize: 13, color: '#1A2230', lineHeight: 1.45 }}&gt;[1] S. Y. Lee, “Fundamental limit of nonscaling fixed-field alternating-gradient accelerators”, Phys. Rev. Lett. 97 (2006) 104801. DOI: 10.1103/PhysRevLett.97.104801&lt;/Text&gt;&#13;&#10;                &lt;Text style={{ fontSize: 13, color: '#1A2230', lineHeight: 1.45 }}&gt;[2] S. Y. Lee, G. Franchetti, I. Hofmann, F. Wang, L. Yang, “Emittance growth mechanisms for space-charge dominated beams in fixed field alternating gradient and proton driver rings”, New J. Phys. 8 (2006) 291. DOI: 10.1088/1367-2630/8/11/291&lt;/Text&gt;&#13;&#10;                &lt;Text style={{ fontSize: 13, color: '#1A2230', lineHeight: 1.45 }}&gt;[3] S. Machida et al., “Acceleration in the linear non-scaling fixed-field alternating-gradient accelerator EMMA”, Nature Physics 8 (2012) 243–247. DOI: 10.1038/nphys2179&lt;/Text&gt;&#13;&#10;                &lt;Text style={{ fontSize: 13, color: '#1A2230', lineHeight: 1.45 }}&gt;[4] J.-Y. Du, Y.-S. Yuan, M. Aslaninejad, J.-T. Du, M.-Y. Huang, S. Wang, “Space-charge driven resonant beam halo in high-intensity hadron synchrotrons”, Nucl. Sci. Tech. (2025). DOI: 10.1007/s41365-025-01803-3&lt;/Text&gt;&#13;&#10;                &lt;Text style={{ fontSize: 13, color: '#1A2230', lineHeight: 1.45 }}&gt;[5] S. Y. Xu, S. Wang, N. Wang, “Space charge effects for different CSNS/RCS working points”, Proc. IPAC2013, Shanghai, WEPEA023, pp. 2549–2551&lt;/Text&gt;&#13;&#10;&#13;&#10;                &lt;Box style={{ height: 2, background: '#D6DCE5', marginTop: 4 }} /&gt;&#13;&#10;                &lt;Text style={{ fontSize: 12, color: '#8B97A8', lineHeight: 1.5 }}&gt;文献图版权归原作者与出版方所有。本报告使用的两张布局线稿与一张装置照片取自 [7] 的 Fig. 2–4，已在图注中标注图号与出处；其余图示均为自绘概念示意图。&lt;/Text&gt;&#13;&#10;            &lt;/Box&gt;&#13;&#10;&#13;&#10;            &lt;Box style={{ flex: 1, display: 'flex', flexDirection: 'column', gap: 4 }}&gt;&#13;&#10;                &lt;Box style={{ display: 'flex', flexDirection: 'row', alignItems: 'center', gap: 10 }}&gt;&#13;&#10;                    &lt;Box style={{ width: 4, height: 20, background: '#3D7BD9' }} /&gt;&#13;&#10;                    &lt;Text style={{ fontSize: 21, color: '#0E3F8C', fontWeight: 'bold' }}&gt;支撑文献（备查，不列入正式讲述）&lt;/Text&gt;&#13;&#10;                &lt;/Box&gt;&#13;&#10;                &lt;Text style={{ fontSize: 11, color: '#4A5568', lineHeight: 1.28 }}&gt;[6] K. R. Symon, D. W. Kerst, L. W. Jones, L. J. Laslett, K. M. Terwilliger, Phys. Rev. 103 (1956) 1837. DOI: 10.1103/PhysRev.103.1837&lt;/Text&gt;&#13;&#10;                &lt;Text style={{ fontSize: 11, color: '#4A5568', lineHeight: 1.28 }}&gt;[7] S. L. Sheehy, “Fixed-Field Alternating-Gradient Accelerators”, CAS-CERN 讲义 (2015), arXiv:1604.05221. DOI: 10.23730/CYRSP-2017-001.321&lt;/Text&gt;&#13;&#10;                &lt;Text style={{ fontSize: 11, color: '#4A5568', lineHeight: 1.28 }}&gt;[8] Y. Yonemura et al., “Development of FFAG Accelerator at KEK”, Proc. PAC2005, FPAE026&lt;/Text&gt;&#13;&#10;                &lt;Text style={{ fontSize: 11, color: '#4A5568', lineHeight: 1.28 }}&gt;[9] R. Baartman, “Betatron resonances with space charge”, AIP Conf. Proc. 448 (1998) 56–72. DOI: 10.1063/1.56781&lt;/Text&gt;&#13;&#10;                &lt;Text style={{ fontSize: 11, color: '#4A5568', lineHeight: 1.28 }}&gt;[10] A. V. Fedotov, I. Hofmann, “Half-integer resonance crossing in high-intensity rings”, Phys. Rev. ST Accel. Beams 5 (2002) 024202. DOI: 10.1103/PhysRevSTAB.5.024202&lt;/Text&gt;&#13;&#10;                &lt;Text style={{ fontSize: 11, color: '#4A5568', lineHeight: 1.28 }}&gt;[11] S. Cousineau, S. Y. Lee, J. A. Holmes, V. Danilov, A. Fedotov, Phys. Rev. ST Accel. Beams 6 (2003) 034205. DOI: 10.1103/PhysRevSTAB.6.034205&lt;/Text&gt;&#13;&#10;                &lt;Text style={{ fontSize: 11, color: '#4A5568', lineHeight: 1.28 }}&gt;[12] M. Ikegami, S. Machida, T. Uesugi, Phys. Rev. ST Accel. Beams 2 (1999) 124201. DOI: 10.1103/PhysRevSTAB.2.124201&lt;/Text&gt;&#13;&#10;                &lt;Text style={{ fontSize: 11, color: '#4A5568', lineHeight: 1.28 }}&gt;[13] K. Y. Ng, X. Pang, F. Wang, X. Wang, S. Y. Lee, “Emittance growths in resonance crossing at FFAGs”, Proc. Cyclotrons 2007 (CYC2007), paper 201, pp. 201–203&lt;/Text&gt;&#13;&#10;                &lt;Text style={{ fontSize: 11, color: '#4A5568', lineHeight: 1.28 }}&gt;[14] H. Liu, S. Wang, Radiat. Detect. Technol. Methods 6 (2022) 339–346. DOI: 10.1007/s41605-022-00325-5&lt;/Text&gt;&#13;&#10;                &lt;Text style={{ fontSize: 11, color: '#4A5568', lineHeight: 1.28 }}&gt;[15] T. Uesugi et al., Phys. Rev. Accel. Beams 28 (2025) 012803. DOI: 10.1103/PhysRevAccelBeams.28.012803&lt;/Text&gt;&#13;&#10;                &lt;Text style={{ fontSize: 11, color: '#4A5568', lineHeight: 1.28 }}&gt;[16] B. Wu et al., JINST 19 (2024) T06011. DOI: 10.1088/1748-0221/19/06/T06011&lt;/Text&gt;&#13;&#10;                &lt;Text style={{ fontSize: 11, color: '#4A5568', lineHeight: 1.28 }}&gt;[17] B. Wu et al., Phys. Rev. Accel. Beams 29 (2026) 093701. DOI: 10.1103/v699-f652&lt;/Text&gt;&#13;&#10;                &lt;Text style={{ fontSize: 11, color: '#4A5568', lineHeight: 1.28 }}&gt;[18] M. Topp-Mugglestone, S. Machida, J.-B. Lagrange, S. Sheehy, Proc. IPAC2023, WEPL110, pp. 3367–3370&lt;/Text&gt;&#13;&#10;                &lt;Text style={{ fontSize: 11, color: '#4A5568', lineHeight: 1.28 }}&gt;[19] A. Shishlo, S. Cousineau, J. Holmes, T. Gorlov, Procedia Computer Science 51 (2015) 1272–1281. DOI: 10.1016/j.procs.2015.05.312&lt;/Text&gt;&#13;&#10;                &lt;Text style={{ fontSize: 11, color: '#4A5568', lineHeight: 1.28 }}&gt;[20] S. Y. Xu, S. Wang, Y. W. An, Z. P. Li, arXiv:1312.1475 / Chinese Physics C&lt;/Text&gt;&#13;&#10;                &lt;Text style={{ fontSize: 11, color: '#4A5568', lineHeight: 1.28 }}&gt;[21] K. Moriya et al., Phys. Rev. ST Accel. Beams 18 (2015) 034001. DOI: 10.1103/PhysRevSTAB.18.034001&lt;/Text&gt;&#13;&#10;                &lt;Text style={{ fontSize: 11, color: '#4A5568', lineHeight: 1.28 }}&gt;[22] T. P. Wangler, K. R. Crandall, R. Ryne, T. S. Wang, Phys. Rev. ST Accel. Beams 1 (1998) 084201&lt;/Text&gt;&#13;&#10;                &lt;Text style={{ fontSize: 11, color: '#4A5568', lineHeight: 1.28 }}&gt;[23] Y. Li, S. Y. Xu, Y. S. Yuan, L. S. Huang, S. Wang, Proc. IPAC2023, TUPM046, pp. 2299–2301&lt;/Text&gt;&#13;&#10;                &lt;Text style={{ fontSize: 11, color: '#4A5568', lineHeight: 1.28 }}&gt;[24] F. Méot, Nucl. Instrum. Methods A 767 (2014) 112. DOI: 10.1016/j.nima.2014.07.022&lt;/Text&gt;&#13;&#10;                &lt;Box style={{ flex: 1 }} /&gt;&#13;&#10;                &lt;Text style={{ fontSize: 11, color: '#8B97A8', lineHeight: 1.35 }}&gt;注：[13] 原稿误记为 “PAC2007, pp. 3125–3127”，已更正；ORBIT 可核验文献为 Proc. PAC'99 THP82；[12] 为“含色散 PCM”谱系起点。&lt;/Text&gt;&#13;&#10;            &lt;/Box&gt;&#13;&#10;        &lt;/Box&gt;&#13;&#10;&#13;&#10;        &lt;Box style={{ height: 26, display: 'flex', flexDirection: 'row', justifyContent: 'space-between', alignItems: 'center' }}&gt;&#13;&#10;            &lt;Text style={{ fontSize: 12, color: '#8B97A8' }}&gt;全部书目信息已对照原始出处核对；本页不出现未在报告中使用的文献。&lt;/Text&gt;&#13;&#10;            &lt;Text style={{ fontSize: 12, color: '#8B97A8' }}&gt;10 / 12&lt;/Text&gt;&#13;&#10;        &lt;/Box&gt;&#13;&#10;    &lt;/Box&gt;&#13;&#10;&lt;/Slide&gt;&#13;&#10;"/>
        <p:cNvGrpSpPr/>
        <p:nvPr/>
      </p:nvGrpSpPr>
      <p:grpSpPr>
        <a:xfrm>
          <a:off x="0" y="0"/>
          <a:ext cx="0" cy="0"/>
          <a:chOff x="0" y="0"/>
          <a:chExt cx="0" cy="0"/>
        </a:xfrm>
      </p:grpSpPr>
      <p:sp>
        <p:nvSpPr>
          <p:cNvPr id="32" name="矩形 31"/>
          <p:cNvSpPr/>
          <p:nvPr/>
        </p:nvSpPr>
        <p:spPr>
          <a:xfrm>
            <a:off x="0" y="0"/>
            <a:ext cx="12192000" cy="6858000"/>
          </a:xfrm>
          <a:prstGeom prst="rect">
            <a:avLst/>
          </a:prstGeom>
          <a:solidFill>
            <a:srgbClr val="FFFFFF"/>
          </a:solidFill>
        </p:spPr>
        <p:txBody>
          <a:bodyPr/>
          <a:p/>
        </p:txBody>
      </p:sp>
      <p:sp>
        <p:nvSpPr>
          <p:cNvPr id="33" name="矩形 32"/>
          <p:cNvSpPr/>
          <p:nvPr/>
        </p:nvSpPr>
        <p:spPr>
          <a:xfrm>
            <a:off x="0" y="0"/>
            <a:ext cx="12192000" cy="76200"/>
          </a:xfrm>
          <a:prstGeom prst="rect">
            <a:avLst/>
          </a:prstGeom>
          <a:solidFill>
            <a:srgbClr val="1E4FA8"/>
          </a:solidFill>
        </p:spPr>
        <p:txBody>
          <a:bodyPr/>
          <a:p/>
        </p:txBody>
      </p:sp>
      <p:sp>
        <p:nvSpPr>
          <p:cNvPr id="34" name="任意多边形 33"/>
          <p:cNvSpPr/>
          <p:nvPr/>
        </p:nvSpPr>
        <p:spPr>
          <a:xfrm>
            <a:off x="381000" y="304800"/>
            <a:ext cx="11430000" cy="723900"/>
          </a:xfrm>
          <a:custGeom>
            <a:avLst/>
            <a:gdLst/>
            <a:ahLst/>
            <a:cxnLst/>
            <a:pathLst>
              <a:path w="1200" h="76">
                <a:moveTo>
                  <a:pt x="0" y="74"/>
                </a:moveTo>
                <a:lnTo>
                  <a:pt x="1200" y="74"/>
                </a:lnTo>
                <a:lnTo>
                  <a:pt x="1200" y="76"/>
                </a:lnTo>
                <a:lnTo>
                  <a:pt x="0" y="76"/>
                </a:lnTo>
                <a:close/>
              </a:path>
            </a:pathLst>
          </a:custGeom>
          <a:solidFill>
            <a:srgbClr val="D6DCE5"/>
          </a:solidFill>
        </p:spPr>
        <p:txBody>
          <a:bodyPr/>
          <a:p/>
        </p:txBody>
      </p:sp>
      <p:sp>
        <p:nvSpPr>
          <p:cNvPr id="35" name="文本框 34" descr="{&quot;isTemplate&quot;:true,&quot;type&quot;:&quot;text&quot;}"/>
          <p:cNvSpPr txBox="1"/>
          <p:nvPr/>
        </p:nvSpPr>
        <p:spPr>
          <a:xfrm>
            <a:off x="381000" y="304800"/>
            <a:ext cx="5210175" cy="342900"/>
          </a:xfrm>
          <a:prstGeom prst="rect">
            <a:avLst/>
          </a:prstGeom>
        </p:spPr>
        <p:txBody>
          <a:bodyPr wrap="none" lIns="0" tIns="0" rIns="0" bIns="0"/>
          <a:p>
            <a:pPr>
              <a:lnSpc>
                <a:spcPct val="100000"/>
              </a:lnSpc>
            </a:pPr>
            <a:r>
              <a:rPr lang="zh-CN" sz="2250" b="1">
                <a:solidFill>
                  <a:srgbClr val="0E3F8C"/>
                </a:solidFill>
                <a:latin typeface="微软雅黑" panose="020B0503020204020204" charset="-122"/>
                <a:ea typeface="微软雅黑" panose="020B0503020204020204" charset="-122"/>
              </a:rPr>
              <a:t>参考文献</a:t>
            </a:r>
            <a:endParaRPr lang="zh-CN" sz="2250" b="1">
              <a:solidFill>
                <a:srgbClr val="0E3F8C"/>
              </a:solidFill>
              <a:latin typeface="微软雅黑" panose="020B0503020204020204" charset="-122"/>
              <a:ea typeface="微软雅黑" panose="020B0503020204020204" charset="-122"/>
            </a:endParaRPr>
          </a:p>
        </p:txBody>
      </p:sp>
      <p:sp>
        <p:nvSpPr>
          <p:cNvPr id="38" name="矩形 37"/>
          <p:cNvSpPr/>
          <p:nvPr/>
        </p:nvSpPr>
        <p:spPr>
          <a:xfrm>
            <a:off x="381000" y="1190625"/>
            <a:ext cx="38100" cy="190500"/>
          </a:xfrm>
          <a:prstGeom prst="rect">
            <a:avLst/>
          </a:prstGeom>
          <a:solidFill>
            <a:srgbClr val="1E4FA8"/>
          </a:solidFill>
        </p:spPr>
        <p:txBody>
          <a:bodyPr/>
          <a:p/>
        </p:txBody>
      </p:sp>
      <p:sp>
        <p:nvSpPr>
          <p:cNvPr id="39" name="文本框 38" descr="{&quot;isTemplate&quot;:true,&quot;type&quot;:&quot;text&quot;}"/>
          <p:cNvSpPr txBox="1"/>
          <p:nvPr/>
        </p:nvSpPr>
        <p:spPr>
          <a:xfrm>
            <a:off x="514350" y="1162050"/>
            <a:ext cx="2400300" cy="247650"/>
          </a:xfrm>
          <a:prstGeom prst="rect">
            <a:avLst/>
          </a:prstGeom>
        </p:spPr>
        <p:txBody>
          <a:bodyPr wrap="none" lIns="0" tIns="0" rIns="0" bIns="0"/>
          <a:p>
            <a:pPr>
              <a:lnSpc>
                <a:spcPct val="100000"/>
              </a:lnSpc>
            </a:pPr>
            <a:r>
              <a:rPr lang="zh-CN" sz="1575" b="1">
                <a:solidFill>
                  <a:srgbClr val="0E3F8C"/>
                </a:solidFill>
                <a:latin typeface="微软雅黑" panose="020B0503020204020204" charset="-122"/>
                <a:ea typeface="微软雅黑" panose="020B0503020204020204" charset="-122"/>
              </a:rPr>
              <a:t>核心文献</a:t>
            </a:r>
            <a:endParaRPr lang="zh-CN" sz="1575" b="1">
              <a:solidFill>
                <a:srgbClr val="0E3F8C"/>
              </a:solidFill>
              <a:latin typeface="微软雅黑" panose="020B0503020204020204" charset="-122"/>
              <a:ea typeface="微软雅黑" panose="020B0503020204020204" charset="-122"/>
            </a:endParaRPr>
          </a:p>
        </p:txBody>
      </p:sp>
      <p:sp>
        <p:nvSpPr>
          <p:cNvPr id="40" name="文本框 39" descr="{&quot;isTemplate&quot;:true,&quot;type&quot;:&quot;text&quot;}"/>
          <p:cNvSpPr txBox="1"/>
          <p:nvPr/>
        </p:nvSpPr>
        <p:spPr>
          <a:xfrm>
            <a:off x="381000" y="1485900"/>
            <a:ext cx="4629150" cy="647700"/>
          </a:xfrm>
          <a:prstGeom prst="rect">
            <a:avLst/>
          </a:prstGeom>
        </p:spPr>
        <p:txBody>
          <a:bodyPr wrap="square" lIns="0" tIns="0" rIns="0" bIns="0">
            <a:normAutofit lnSpcReduction="10000"/>
          </a:bodyPr>
          <a:p>
            <a:pPr>
              <a:lnSpc>
                <a:spcPct val="145000"/>
              </a:lnSpc>
            </a:pPr>
            <a:r>
              <a:rPr lang="en-US" sz="975">
                <a:solidFill>
                  <a:srgbClr val="1A2230"/>
                </a:solidFill>
                <a:latin typeface="微软雅黑" panose="020B0503020204020204" charset="-122"/>
                <a:ea typeface="微软雅黑" panose="020B0503020204020204" charset="-122"/>
              </a:rPr>
              <a:t>[1] S. Y. Lee, “Fundamental limit of nonscaling fixed-field alternating-gradient accelerators”, Phys. Rev. Lett. 97 (2006) 104801. DOI: 10.1103/PhysRevLett.97.104801</a:t>
            </a:r>
            <a:endParaRPr lang="en-US" sz="975">
              <a:solidFill>
                <a:srgbClr val="1A2230"/>
              </a:solidFill>
              <a:latin typeface="微软雅黑" panose="020B0503020204020204" charset="-122"/>
              <a:ea typeface="微软雅黑" panose="020B0503020204020204" charset="-122"/>
            </a:endParaRPr>
          </a:p>
        </p:txBody>
      </p:sp>
      <p:sp>
        <p:nvSpPr>
          <p:cNvPr id="41" name="文本框 40" descr="{&quot;isTemplate&quot;:true,&quot;type&quot;:&quot;text&quot;}"/>
          <p:cNvSpPr txBox="1"/>
          <p:nvPr/>
        </p:nvSpPr>
        <p:spPr>
          <a:xfrm>
            <a:off x="381000" y="2209800"/>
            <a:ext cx="4629150" cy="866775"/>
          </a:xfrm>
          <a:prstGeom prst="rect">
            <a:avLst/>
          </a:prstGeom>
        </p:spPr>
        <p:txBody>
          <a:bodyPr wrap="square" lIns="0" tIns="0" rIns="0" bIns="0">
            <a:normAutofit/>
          </a:bodyPr>
          <a:p>
            <a:pPr>
              <a:lnSpc>
                <a:spcPct val="145000"/>
              </a:lnSpc>
            </a:pPr>
            <a:r>
              <a:rPr lang="en-US" sz="975">
                <a:solidFill>
                  <a:srgbClr val="1A2230"/>
                </a:solidFill>
                <a:latin typeface="微软雅黑" panose="020B0503020204020204" charset="-122"/>
                <a:ea typeface="微软雅黑" panose="020B0503020204020204" charset="-122"/>
              </a:rPr>
              <a:t>[2] S. Y. Lee, G. Franchetti, I. Hofmann, F. Wang, L. Yang, “Emittance growth mechanisms for space-charge dominated beams in fixed field alternating gradient and proton driver rings”, New J. Phys. 8 (2006) 291. DOI: 10.1088/1367-2630/8/11/291</a:t>
            </a:r>
            <a:endParaRPr lang="en-US" sz="975">
              <a:solidFill>
                <a:srgbClr val="1A2230"/>
              </a:solidFill>
              <a:latin typeface="微软雅黑" panose="020B0503020204020204" charset="-122"/>
              <a:ea typeface="微软雅黑" panose="020B0503020204020204" charset="-122"/>
            </a:endParaRPr>
          </a:p>
        </p:txBody>
      </p:sp>
      <p:sp>
        <p:nvSpPr>
          <p:cNvPr id="42" name="文本框 41" descr="{&quot;isTemplate&quot;:true,&quot;type&quot;:&quot;text&quot;}"/>
          <p:cNvSpPr txBox="1"/>
          <p:nvPr/>
        </p:nvSpPr>
        <p:spPr>
          <a:xfrm>
            <a:off x="381000" y="3152775"/>
            <a:ext cx="4629150" cy="647700"/>
          </a:xfrm>
          <a:prstGeom prst="rect">
            <a:avLst/>
          </a:prstGeom>
        </p:spPr>
        <p:txBody>
          <a:bodyPr wrap="square" lIns="0" tIns="0" rIns="0" bIns="0">
            <a:normAutofit lnSpcReduction="10000"/>
          </a:bodyPr>
          <a:p>
            <a:pPr>
              <a:lnSpc>
                <a:spcPct val="145000"/>
              </a:lnSpc>
            </a:pPr>
            <a:r>
              <a:rPr lang="en-US" sz="975">
                <a:solidFill>
                  <a:srgbClr val="1A2230"/>
                </a:solidFill>
                <a:latin typeface="微软雅黑" panose="020B0503020204020204" charset="-122"/>
                <a:ea typeface="微软雅黑" panose="020B0503020204020204" charset="-122"/>
              </a:rPr>
              <a:t>[3] S. Machida et al., “Acceleration in the linear non-scaling fixed-field alternating-gradient accelerator EMMA”, Nature Physics 8 (2012) 243–247. DOI: 10.1038/nphys2179</a:t>
            </a:r>
            <a:endParaRPr lang="en-US" sz="975">
              <a:solidFill>
                <a:srgbClr val="1A2230"/>
              </a:solidFill>
              <a:latin typeface="微软雅黑" panose="020B0503020204020204" charset="-122"/>
              <a:ea typeface="微软雅黑" panose="020B0503020204020204" charset="-122"/>
            </a:endParaRPr>
          </a:p>
        </p:txBody>
      </p:sp>
      <p:sp>
        <p:nvSpPr>
          <p:cNvPr id="43" name="文本框 42" descr="{&quot;isTemplate&quot;:true,&quot;type&quot;:&quot;text&quot;}"/>
          <p:cNvSpPr txBox="1"/>
          <p:nvPr/>
        </p:nvSpPr>
        <p:spPr>
          <a:xfrm>
            <a:off x="381000" y="3876675"/>
            <a:ext cx="4629150" cy="647700"/>
          </a:xfrm>
          <a:prstGeom prst="rect">
            <a:avLst/>
          </a:prstGeom>
        </p:spPr>
        <p:txBody>
          <a:bodyPr wrap="square" lIns="0" tIns="0" rIns="0" bIns="0">
            <a:normAutofit lnSpcReduction="10000"/>
          </a:bodyPr>
          <a:p>
            <a:pPr>
              <a:lnSpc>
                <a:spcPct val="145000"/>
              </a:lnSpc>
            </a:pPr>
            <a:r>
              <a:rPr lang="en-US" sz="975">
                <a:solidFill>
                  <a:srgbClr val="1A2230"/>
                </a:solidFill>
                <a:latin typeface="微软雅黑" panose="020B0503020204020204" charset="-122"/>
                <a:ea typeface="微软雅黑" panose="020B0503020204020204" charset="-122"/>
              </a:rPr>
              <a:t>[4] J.-Y. Du, Y.-S. Yuan, M. Aslaninejad, J.-T. Du, M.-Y. Huang, S. Wang, “Space-charge driven resonant beam halo in high-intensity hadron synchrotrons”, Nucl. Sci. Tech. (2025). DOI: 10.1007/s41365-025-01803-3</a:t>
            </a:r>
            <a:endParaRPr lang="en-US" sz="975">
              <a:solidFill>
                <a:srgbClr val="1A2230"/>
              </a:solidFill>
              <a:latin typeface="微软雅黑" panose="020B0503020204020204" charset="-122"/>
              <a:ea typeface="微软雅黑" panose="020B0503020204020204" charset="-122"/>
            </a:endParaRPr>
          </a:p>
        </p:txBody>
      </p:sp>
      <p:sp>
        <p:nvSpPr>
          <p:cNvPr id="44" name="文本框 43" descr="{&quot;isTemplate&quot;:true,&quot;type&quot;:&quot;text&quot;}"/>
          <p:cNvSpPr txBox="1"/>
          <p:nvPr/>
        </p:nvSpPr>
        <p:spPr>
          <a:xfrm>
            <a:off x="381000" y="4600575"/>
            <a:ext cx="4629150" cy="438150"/>
          </a:xfrm>
          <a:prstGeom prst="rect">
            <a:avLst/>
          </a:prstGeom>
        </p:spPr>
        <p:txBody>
          <a:bodyPr wrap="square" lIns="0" tIns="0" rIns="0" bIns="0">
            <a:normAutofit/>
          </a:bodyPr>
          <a:p>
            <a:pPr>
              <a:lnSpc>
                <a:spcPct val="145000"/>
              </a:lnSpc>
            </a:pPr>
            <a:r>
              <a:rPr lang="en-US" sz="975">
                <a:solidFill>
                  <a:srgbClr val="1A2230"/>
                </a:solidFill>
                <a:latin typeface="微软雅黑" panose="020B0503020204020204" charset="-122"/>
                <a:ea typeface="微软雅黑" panose="020B0503020204020204" charset="-122"/>
              </a:rPr>
              <a:t>[5] S. Y. Xu, S. Wang, N. Wang, “Space charge effects for different CSNS/RCS working points”, Proc. IPAC2013, Shanghai, WEPEA023, pp. 2549–2551</a:t>
            </a:r>
            <a:endParaRPr lang="en-US" sz="975">
              <a:solidFill>
                <a:srgbClr val="1A2230"/>
              </a:solidFill>
              <a:latin typeface="微软雅黑" panose="020B0503020204020204" charset="-122"/>
              <a:ea typeface="微软雅黑" panose="020B0503020204020204" charset="-122"/>
            </a:endParaRPr>
          </a:p>
        </p:txBody>
      </p:sp>
      <p:sp>
        <p:nvSpPr>
          <p:cNvPr id="45" name="矩形 44"/>
          <p:cNvSpPr/>
          <p:nvPr/>
        </p:nvSpPr>
        <p:spPr>
          <a:xfrm>
            <a:off x="381000" y="5153025"/>
            <a:ext cx="4629150" cy="19050"/>
          </a:xfrm>
          <a:prstGeom prst="rect">
            <a:avLst/>
          </a:prstGeom>
          <a:solidFill>
            <a:srgbClr val="D6DCE5"/>
          </a:solidFill>
        </p:spPr>
        <p:txBody>
          <a:bodyPr/>
          <a:p/>
        </p:txBody>
      </p:sp>
      <p:sp>
        <p:nvSpPr>
          <p:cNvPr id="47" name="矩形 46"/>
          <p:cNvSpPr/>
          <p:nvPr/>
        </p:nvSpPr>
        <p:spPr>
          <a:xfrm>
            <a:off x="5238750" y="1190625"/>
            <a:ext cx="38100" cy="190500"/>
          </a:xfrm>
          <a:prstGeom prst="rect">
            <a:avLst/>
          </a:prstGeom>
          <a:solidFill>
            <a:srgbClr val="3D7BD9"/>
          </a:solidFill>
        </p:spPr>
        <p:txBody>
          <a:bodyPr/>
          <a:p/>
        </p:txBody>
      </p:sp>
      <p:sp>
        <p:nvSpPr>
          <p:cNvPr id="48" name="文本框 47" descr="{&quot;isTemplate&quot;:true,&quot;type&quot;:&quot;text&quot;}"/>
          <p:cNvSpPr txBox="1"/>
          <p:nvPr/>
        </p:nvSpPr>
        <p:spPr>
          <a:xfrm>
            <a:off x="5372100" y="1162050"/>
            <a:ext cx="3200400" cy="247650"/>
          </a:xfrm>
          <a:prstGeom prst="rect">
            <a:avLst/>
          </a:prstGeom>
        </p:spPr>
        <p:txBody>
          <a:bodyPr wrap="none" lIns="0" tIns="0" rIns="0" bIns="0"/>
          <a:p>
            <a:pPr>
              <a:lnSpc>
                <a:spcPct val="100000"/>
              </a:lnSpc>
            </a:pPr>
            <a:r>
              <a:rPr lang="zh-CN" sz="1575" b="1">
                <a:solidFill>
                  <a:srgbClr val="0E3F8C"/>
                </a:solidFill>
                <a:latin typeface="微软雅黑" panose="020B0503020204020204" charset="-122"/>
                <a:ea typeface="微软雅黑" panose="020B0503020204020204" charset="-122"/>
              </a:rPr>
              <a:t>支撑文献</a:t>
            </a:r>
            <a:endParaRPr lang="zh-CN" sz="1575" b="1">
              <a:solidFill>
                <a:srgbClr val="0E3F8C"/>
              </a:solidFill>
              <a:latin typeface="微软雅黑" panose="020B0503020204020204" charset="-122"/>
              <a:ea typeface="微软雅黑" panose="020B0503020204020204" charset="-122"/>
            </a:endParaRPr>
          </a:p>
        </p:txBody>
      </p:sp>
      <p:sp>
        <p:nvSpPr>
          <p:cNvPr id="49" name="文本框 48" descr="{&quot;isTemplate&quot;:true,&quot;type&quot;:&quot;text&quot;}"/>
          <p:cNvSpPr txBox="1"/>
          <p:nvPr/>
        </p:nvSpPr>
        <p:spPr>
          <a:xfrm>
            <a:off x="5238750" y="1447800"/>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[6] K. R. Symon, D. W. Kerst, L. W. Jones, L. J. Laslett, K. M. Terwilliger, Phys. Rev. 103 (1956) 1837. DOI: 10.1103/PhysRev.103.1837</a:t>
            </a:r>
            <a:endParaRPr lang="en-US" sz="825">
              <a:solidFill>
                <a:srgbClr val="4A5568"/>
              </a:solidFill>
              <a:latin typeface="微软雅黑" panose="020B0503020204020204" charset="-122"/>
              <a:ea typeface="微软雅黑" panose="020B0503020204020204" charset="-122"/>
            </a:endParaRPr>
          </a:p>
        </p:txBody>
      </p:sp>
      <p:sp>
        <p:nvSpPr>
          <p:cNvPr id="50" name="文本框 49" descr="{&quot;isTemplate&quot;:true,&quot;type&quot;:&quot;text&quot;}"/>
          <p:cNvSpPr txBox="1"/>
          <p:nvPr/>
        </p:nvSpPr>
        <p:spPr>
          <a:xfrm>
            <a:off x="5238750" y="1647825"/>
            <a:ext cx="6572250" cy="323850"/>
          </a:xfrm>
          <a:prstGeom prst="rect">
            <a:avLst/>
          </a:prstGeom>
        </p:spPr>
        <p:txBody>
          <a:bodyPr wrap="square" lIns="0" tIns="0" rIns="0" bIns="0">
            <a:normAutofit/>
          </a:bodyPr>
          <a:p>
            <a:pPr>
              <a:lnSpc>
                <a:spcPct val="128000"/>
              </a:lnSpc>
            </a:pPr>
            <a:r>
              <a:rPr lang="en-US" sz="825">
                <a:solidFill>
                  <a:srgbClr val="4A5568"/>
                </a:solidFill>
                <a:latin typeface="微软雅黑" panose="020B0503020204020204" charset="-122"/>
                <a:ea typeface="微软雅黑" panose="020B0503020204020204" charset="-122"/>
              </a:rPr>
              <a:t>[7] S. L. Sheehy, “Fixed-Field Alternating-Gradient Accelerators”, CAS-CERN </a:t>
            </a:r>
            <a:r>
              <a:rPr lang="zh-CN" sz="825">
                <a:solidFill>
                  <a:srgbClr val="4A5568"/>
                </a:solidFill>
                <a:latin typeface="微软雅黑" panose="020B0503020204020204" charset="-122"/>
                <a:ea typeface="微软雅黑" panose="020B0503020204020204" charset="-122"/>
              </a:rPr>
              <a:t>讲义</a:t>
            </a:r>
            <a:r>
              <a:rPr lang="en-US" sz="825">
                <a:solidFill>
                  <a:srgbClr val="4A5568"/>
                </a:solidFill>
                <a:latin typeface="微软雅黑" panose="020B0503020204020204" charset="-122"/>
                <a:ea typeface="微软雅黑" panose="020B0503020204020204" charset="-122"/>
              </a:rPr>
              <a:t> (2015), arXiv:1604.05221. DOI: 10.23730/CYRSP-2017-001.321</a:t>
            </a:r>
            <a:endParaRPr lang="en-US" sz="825">
              <a:solidFill>
                <a:srgbClr val="4A5568"/>
              </a:solidFill>
              <a:latin typeface="微软雅黑" panose="020B0503020204020204" charset="-122"/>
              <a:ea typeface="微软雅黑" panose="020B0503020204020204" charset="-122"/>
            </a:endParaRPr>
          </a:p>
        </p:txBody>
      </p:sp>
      <p:sp>
        <p:nvSpPr>
          <p:cNvPr id="51" name="文本框 50" descr="{&quot;isTemplate&quot;:true,&quot;type&quot;:&quot;text&quot;}"/>
          <p:cNvSpPr txBox="1"/>
          <p:nvPr/>
        </p:nvSpPr>
        <p:spPr>
          <a:xfrm>
            <a:off x="5238750" y="2009775"/>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[8] Y. Yonemura et al., “Development of FFAG Accelerator at KEK”, Proc. PAC2005, FPAE026</a:t>
            </a:r>
            <a:endParaRPr lang="en-US" sz="825">
              <a:solidFill>
                <a:srgbClr val="4A5568"/>
              </a:solidFill>
              <a:latin typeface="微软雅黑" panose="020B0503020204020204" charset="-122"/>
              <a:ea typeface="微软雅黑" panose="020B0503020204020204" charset="-122"/>
            </a:endParaRPr>
          </a:p>
        </p:txBody>
      </p:sp>
      <p:sp>
        <p:nvSpPr>
          <p:cNvPr id="52" name="文本框 51" descr="{&quot;isTemplate&quot;:true,&quot;type&quot;:&quot;text&quot;}"/>
          <p:cNvSpPr txBox="1"/>
          <p:nvPr/>
        </p:nvSpPr>
        <p:spPr>
          <a:xfrm>
            <a:off x="5238750" y="2209800"/>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[9] R. Baartman, “Betatron resonances with space charge”, AIP Conf. Proc. 448 (1998) 56–72. DOI: 10.1063/1.56781</a:t>
            </a:r>
            <a:endParaRPr lang="en-US" sz="825">
              <a:solidFill>
                <a:srgbClr val="4A5568"/>
              </a:solidFill>
              <a:latin typeface="微软雅黑" panose="020B0503020204020204" charset="-122"/>
              <a:ea typeface="微软雅黑" panose="020B0503020204020204" charset="-122"/>
            </a:endParaRPr>
          </a:p>
        </p:txBody>
      </p:sp>
      <p:sp>
        <p:nvSpPr>
          <p:cNvPr id="53" name="文本框 52" descr="{&quot;isTemplate&quot;:true,&quot;type&quot;:&quot;text&quot;}"/>
          <p:cNvSpPr txBox="1"/>
          <p:nvPr/>
        </p:nvSpPr>
        <p:spPr>
          <a:xfrm>
            <a:off x="5238750" y="2409825"/>
            <a:ext cx="6572250" cy="323850"/>
          </a:xfrm>
          <a:prstGeom prst="rect">
            <a:avLst/>
          </a:prstGeom>
        </p:spPr>
        <p:txBody>
          <a:bodyPr wrap="square" lIns="0" tIns="0" rIns="0" bIns="0">
            <a:normAutofit/>
          </a:bodyPr>
          <a:p>
            <a:pPr>
              <a:lnSpc>
                <a:spcPct val="128000"/>
              </a:lnSpc>
            </a:pPr>
            <a:r>
              <a:rPr lang="en-US" sz="825">
                <a:solidFill>
                  <a:srgbClr val="4A5568"/>
                </a:solidFill>
                <a:latin typeface="微软雅黑" panose="020B0503020204020204" charset="-122"/>
                <a:ea typeface="微软雅黑" panose="020B0503020204020204" charset="-122"/>
              </a:rPr>
              <a:t>[10] A. V. Fedotov, I. Hofmann, “Half-integer resonance crossing in high-intensity rings”, Phys. Rev. ST Accel. Beams 5 (2002) 024202. DOI: 10.1103/PhysRevSTAB.5.024202</a:t>
            </a:r>
            <a:endParaRPr lang="en-US" sz="825">
              <a:solidFill>
                <a:srgbClr val="4A5568"/>
              </a:solidFill>
              <a:latin typeface="微软雅黑" panose="020B0503020204020204" charset="-122"/>
              <a:ea typeface="微软雅黑" panose="020B0503020204020204" charset="-122"/>
            </a:endParaRPr>
          </a:p>
        </p:txBody>
      </p:sp>
      <p:sp>
        <p:nvSpPr>
          <p:cNvPr id="54" name="文本框 53" descr="{&quot;isTemplate&quot;:true,&quot;type&quot;:&quot;text&quot;}"/>
          <p:cNvSpPr txBox="1"/>
          <p:nvPr/>
        </p:nvSpPr>
        <p:spPr>
          <a:xfrm>
            <a:off x="5238750" y="2771775"/>
            <a:ext cx="6572250" cy="323850"/>
          </a:xfrm>
          <a:prstGeom prst="rect">
            <a:avLst/>
          </a:prstGeom>
        </p:spPr>
        <p:txBody>
          <a:bodyPr wrap="square" lIns="0" tIns="0" rIns="0" bIns="0">
            <a:normAutofit/>
          </a:bodyPr>
          <a:p>
            <a:pPr>
              <a:lnSpc>
                <a:spcPct val="128000"/>
              </a:lnSpc>
            </a:pPr>
            <a:r>
              <a:rPr lang="en-US" sz="825">
                <a:solidFill>
                  <a:srgbClr val="4A5568"/>
                </a:solidFill>
                <a:latin typeface="微软雅黑" panose="020B0503020204020204" charset="-122"/>
                <a:ea typeface="微软雅黑" panose="020B0503020204020204" charset="-122"/>
              </a:rPr>
              <a:t>[11] S. Cousineau, S. Y. Lee, J. A. Holmes, V. Danilov, A. Fedotov, Phys. Rev. ST Accel. Beams 6 (2003) 034205. DOI: 10.1103/PhysRevSTAB.6.034205</a:t>
            </a:r>
            <a:endParaRPr lang="en-US" sz="825">
              <a:solidFill>
                <a:srgbClr val="4A5568"/>
              </a:solidFill>
              <a:latin typeface="微软雅黑" panose="020B0503020204020204" charset="-122"/>
              <a:ea typeface="微软雅黑" panose="020B0503020204020204" charset="-122"/>
            </a:endParaRPr>
          </a:p>
        </p:txBody>
      </p:sp>
      <p:sp>
        <p:nvSpPr>
          <p:cNvPr id="55" name="文本框 54" descr="{&quot;isTemplate&quot;:true,&quot;type&quot;:&quot;text&quot;}"/>
          <p:cNvSpPr txBox="1"/>
          <p:nvPr/>
        </p:nvSpPr>
        <p:spPr>
          <a:xfrm>
            <a:off x="5238750" y="3133725"/>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[12] M. Ikegami, S. Machida, T. Uesugi, Phys. Rev. ST Accel. Beams 2 (1999) 124201. DOI: 10.1103/PhysRevSTAB.2.124201</a:t>
            </a:r>
            <a:endParaRPr lang="en-US" sz="825">
              <a:solidFill>
                <a:srgbClr val="4A5568"/>
              </a:solidFill>
              <a:latin typeface="微软雅黑" panose="020B0503020204020204" charset="-122"/>
              <a:ea typeface="微软雅黑" panose="020B0503020204020204" charset="-122"/>
            </a:endParaRPr>
          </a:p>
        </p:txBody>
      </p:sp>
      <p:sp>
        <p:nvSpPr>
          <p:cNvPr id="56" name="文本框 55" descr="{&quot;isTemplate&quot;:true,&quot;type&quot;:&quot;text&quot;}"/>
          <p:cNvSpPr txBox="1"/>
          <p:nvPr/>
        </p:nvSpPr>
        <p:spPr>
          <a:xfrm>
            <a:off x="5238750" y="3333750"/>
            <a:ext cx="6572250" cy="323850"/>
          </a:xfrm>
          <a:prstGeom prst="rect">
            <a:avLst/>
          </a:prstGeom>
        </p:spPr>
        <p:txBody>
          <a:bodyPr wrap="square" lIns="0" tIns="0" rIns="0" bIns="0">
            <a:normAutofit/>
          </a:bodyPr>
          <a:p>
            <a:pPr>
              <a:lnSpc>
                <a:spcPct val="128000"/>
              </a:lnSpc>
            </a:pPr>
            <a:r>
              <a:rPr lang="en-US" sz="825">
                <a:solidFill>
                  <a:srgbClr val="4A5568"/>
                </a:solidFill>
                <a:latin typeface="微软雅黑" panose="020B0503020204020204" charset="-122"/>
                <a:ea typeface="微软雅黑" panose="020B0503020204020204" charset="-122"/>
              </a:rPr>
              <a:t>[13] K. Y. Ng, X. Pang, F. Wang, X. Wang, S. Y. Lee, “Emittance growths in resonance crossing at FFAGs”, Proc. Cyclotrons 2007 (CYC2007), paper 201, pp. 201–203</a:t>
            </a:r>
            <a:endParaRPr lang="en-US" sz="825">
              <a:solidFill>
                <a:srgbClr val="4A5568"/>
              </a:solidFill>
              <a:latin typeface="微软雅黑" panose="020B0503020204020204" charset="-122"/>
              <a:ea typeface="微软雅黑" panose="020B0503020204020204" charset="-122"/>
            </a:endParaRPr>
          </a:p>
        </p:txBody>
      </p:sp>
      <p:sp>
        <p:nvSpPr>
          <p:cNvPr id="57" name="文本框 56" descr="{&quot;isTemplate&quot;:true,&quot;type&quot;:&quot;text&quot;}"/>
          <p:cNvSpPr txBox="1"/>
          <p:nvPr/>
        </p:nvSpPr>
        <p:spPr>
          <a:xfrm>
            <a:off x="5238750" y="3695700"/>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[14] H. Liu, S. Wang, Radiat. Detect. Technol. Methods 6 (2022) 339–346. DOI: 10.1007/s41605-022-00325-5</a:t>
            </a:r>
            <a:endParaRPr lang="en-US" sz="825">
              <a:solidFill>
                <a:srgbClr val="4A5568"/>
              </a:solidFill>
              <a:latin typeface="微软雅黑" panose="020B0503020204020204" charset="-122"/>
              <a:ea typeface="微软雅黑" panose="020B0503020204020204" charset="-122"/>
            </a:endParaRPr>
          </a:p>
        </p:txBody>
      </p:sp>
      <p:sp>
        <p:nvSpPr>
          <p:cNvPr id="58" name="文本框 57" descr="{&quot;isTemplate&quot;:true,&quot;type&quot;:&quot;text&quot;}"/>
          <p:cNvSpPr txBox="1"/>
          <p:nvPr/>
        </p:nvSpPr>
        <p:spPr>
          <a:xfrm>
            <a:off x="5238750" y="3895725"/>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[15] T. Uesugi et al., Phys. Rev. Accel. Beams 28 (2025) 012803. DOI: 10.1103/PhysRevAccelBeams.28.012803</a:t>
            </a:r>
            <a:endParaRPr lang="en-US" sz="825">
              <a:solidFill>
                <a:srgbClr val="4A5568"/>
              </a:solidFill>
              <a:latin typeface="微软雅黑" panose="020B0503020204020204" charset="-122"/>
              <a:ea typeface="微软雅黑" panose="020B0503020204020204" charset="-122"/>
            </a:endParaRPr>
          </a:p>
        </p:txBody>
      </p:sp>
      <p:sp>
        <p:nvSpPr>
          <p:cNvPr id="59" name="文本框 58" descr="{&quot;isTemplate&quot;:true,&quot;type&quot;:&quot;text&quot;}"/>
          <p:cNvSpPr txBox="1"/>
          <p:nvPr/>
        </p:nvSpPr>
        <p:spPr>
          <a:xfrm>
            <a:off x="5238750" y="4095750"/>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[16] B. Wu et al., JINST 19 (2024) T06011. DOI: 10.1088/1748-0221/19/06/T06011</a:t>
            </a:r>
            <a:endParaRPr lang="en-US" sz="825">
              <a:solidFill>
                <a:srgbClr val="4A5568"/>
              </a:solidFill>
              <a:latin typeface="微软雅黑" panose="020B0503020204020204" charset="-122"/>
              <a:ea typeface="微软雅黑" panose="020B0503020204020204" charset="-122"/>
            </a:endParaRPr>
          </a:p>
        </p:txBody>
      </p:sp>
      <p:sp>
        <p:nvSpPr>
          <p:cNvPr id="60" name="文本框 59" descr="{&quot;isTemplate&quot;:true,&quot;type&quot;:&quot;text&quot;}"/>
          <p:cNvSpPr txBox="1"/>
          <p:nvPr/>
        </p:nvSpPr>
        <p:spPr>
          <a:xfrm>
            <a:off x="5238750" y="4295775"/>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[17] B. Wu et al., Phys. Rev. Accel. Beams 29 (2026) 093701. DOI: 10.1103/v699-f652</a:t>
            </a:r>
            <a:endParaRPr lang="en-US" sz="825">
              <a:solidFill>
                <a:srgbClr val="4A5568"/>
              </a:solidFill>
              <a:latin typeface="微软雅黑" panose="020B0503020204020204" charset="-122"/>
              <a:ea typeface="微软雅黑" panose="020B0503020204020204" charset="-122"/>
            </a:endParaRPr>
          </a:p>
        </p:txBody>
      </p:sp>
      <p:sp>
        <p:nvSpPr>
          <p:cNvPr id="61" name="文本框 60" descr="{&quot;isTemplate&quot;:true,&quot;type&quot;:&quot;text&quot;}"/>
          <p:cNvSpPr txBox="1"/>
          <p:nvPr/>
        </p:nvSpPr>
        <p:spPr>
          <a:xfrm>
            <a:off x="5238750" y="4495800"/>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[18] M. Topp-Mugglestone, S. Machida, J.-B. Lagrange, S. Sheehy, Proc. IPAC2023, WEPL110, pp. 3367–3370</a:t>
            </a:r>
            <a:endParaRPr lang="en-US" sz="825">
              <a:solidFill>
                <a:srgbClr val="4A5568"/>
              </a:solidFill>
              <a:latin typeface="微软雅黑" panose="020B0503020204020204" charset="-122"/>
              <a:ea typeface="微软雅黑" panose="020B0503020204020204" charset="-122"/>
            </a:endParaRPr>
          </a:p>
        </p:txBody>
      </p:sp>
      <p:sp>
        <p:nvSpPr>
          <p:cNvPr id="62" name="文本框 61" descr="{&quot;isTemplate&quot;:true,&quot;type&quot;:&quot;text&quot;}"/>
          <p:cNvSpPr txBox="1"/>
          <p:nvPr/>
        </p:nvSpPr>
        <p:spPr>
          <a:xfrm>
            <a:off x="5238750" y="4695825"/>
            <a:ext cx="6572250" cy="323850"/>
          </a:xfrm>
          <a:prstGeom prst="rect">
            <a:avLst/>
          </a:prstGeom>
        </p:spPr>
        <p:txBody>
          <a:bodyPr wrap="square" lIns="0" tIns="0" rIns="0" bIns="0">
            <a:normAutofit/>
          </a:bodyPr>
          <a:p>
            <a:pPr>
              <a:lnSpc>
                <a:spcPct val="128000"/>
              </a:lnSpc>
            </a:pPr>
            <a:r>
              <a:rPr lang="en-US" sz="825">
                <a:solidFill>
                  <a:srgbClr val="4A5568"/>
                </a:solidFill>
                <a:latin typeface="微软雅黑" panose="020B0503020204020204" charset="-122"/>
                <a:ea typeface="微软雅黑" panose="020B0503020204020204" charset="-122"/>
              </a:rPr>
              <a:t>[19] A. Shishlo, S. Cousineau, J. Holmes, T. Gorlov, Procedia Computer Science 51 (2015) 1272–1281. DOI: 10.1016/j.procs.2015.05.312</a:t>
            </a:r>
            <a:endParaRPr lang="en-US" sz="825">
              <a:solidFill>
                <a:srgbClr val="4A5568"/>
              </a:solidFill>
              <a:latin typeface="微软雅黑" panose="020B0503020204020204" charset="-122"/>
              <a:ea typeface="微软雅黑" panose="020B0503020204020204" charset="-122"/>
            </a:endParaRPr>
          </a:p>
        </p:txBody>
      </p:sp>
      <p:sp>
        <p:nvSpPr>
          <p:cNvPr id="63" name="文本框 62" descr="{&quot;isTemplate&quot;:true,&quot;type&quot;:&quot;text&quot;}"/>
          <p:cNvSpPr txBox="1"/>
          <p:nvPr/>
        </p:nvSpPr>
        <p:spPr>
          <a:xfrm>
            <a:off x="5238750" y="5057775"/>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[20] S. Y. Xu, S. Wang, Y. W. An, Z. P. Li, arXiv:1312.1475 / Chinese Physics C</a:t>
            </a:r>
            <a:endParaRPr lang="en-US" sz="825">
              <a:solidFill>
                <a:srgbClr val="4A5568"/>
              </a:solidFill>
              <a:latin typeface="微软雅黑" panose="020B0503020204020204" charset="-122"/>
              <a:ea typeface="微软雅黑" panose="020B0503020204020204" charset="-122"/>
            </a:endParaRPr>
          </a:p>
        </p:txBody>
      </p:sp>
      <p:sp>
        <p:nvSpPr>
          <p:cNvPr id="64" name="文本框 63" descr="{&quot;isTemplate&quot;:true,&quot;type&quot;:&quot;text&quot;}"/>
          <p:cNvSpPr txBox="1"/>
          <p:nvPr/>
        </p:nvSpPr>
        <p:spPr>
          <a:xfrm>
            <a:off x="5238750" y="5257800"/>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[21] K. Moriya et al., Phys. Rev. ST Accel. Beams 18 (2015) 034001. DOI: 10.1103/PhysRevSTAB.18.034001</a:t>
            </a:r>
            <a:endParaRPr lang="en-US" sz="825">
              <a:solidFill>
                <a:srgbClr val="4A5568"/>
              </a:solidFill>
              <a:latin typeface="微软雅黑" panose="020B0503020204020204" charset="-122"/>
              <a:ea typeface="微软雅黑" panose="020B0503020204020204" charset="-122"/>
            </a:endParaRPr>
          </a:p>
        </p:txBody>
      </p:sp>
      <p:sp>
        <p:nvSpPr>
          <p:cNvPr id="65" name="文本框 64" descr="{&quot;isTemplate&quot;:true,&quot;type&quot;:&quot;text&quot;}"/>
          <p:cNvSpPr txBox="1"/>
          <p:nvPr/>
        </p:nvSpPr>
        <p:spPr>
          <a:xfrm>
            <a:off x="5238750" y="5457825"/>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[22] T. P. Wangler, K. R. Crandall, R. Ryne, T. S. Wang, Phys. Rev. ST Accel. Beams 1 (1998) 084201</a:t>
            </a:r>
            <a:endParaRPr lang="en-US" sz="825">
              <a:solidFill>
                <a:srgbClr val="4A5568"/>
              </a:solidFill>
              <a:latin typeface="微软雅黑" panose="020B0503020204020204" charset="-122"/>
              <a:ea typeface="微软雅黑" panose="020B0503020204020204" charset="-122"/>
            </a:endParaRPr>
          </a:p>
        </p:txBody>
      </p:sp>
      <p:sp>
        <p:nvSpPr>
          <p:cNvPr id="66" name="文本框 65" descr="{&quot;isTemplate&quot;:true,&quot;type&quot;:&quot;text&quot;}"/>
          <p:cNvSpPr txBox="1"/>
          <p:nvPr/>
        </p:nvSpPr>
        <p:spPr>
          <a:xfrm>
            <a:off x="5238750" y="5657850"/>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[23] Y. Li, S. Y. Xu, Y. S. Yuan, L. S. Huang, S. Wang, Proc. IPAC2023, TUPM046, pp. 2299–2301</a:t>
            </a:r>
            <a:endParaRPr lang="en-US" sz="825">
              <a:solidFill>
                <a:srgbClr val="4A5568"/>
              </a:solidFill>
              <a:latin typeface="微软雅黑" panose="020B0503020204020204" charset="-122"/>
              <a:ea typeface="微软雅黑" panose="020B0503020204020204" charset="-122"/>
            </a:endParaRPr>
          </a:p>
        </p:txBody>
      </p:sp>
      <p:sp>
        <p:nvSpPr>
          <p:cNvPr id="67" name="文本框 66" descr="{&quot;isTemplate&quot;:true,&quot;type&quot;:&quot;text&quot;}"/>
          <p:cNvSpPr txBox="1"/>
          <p:nvPr/>
        </p:nvSpPr>
        <p:spPr>
          <a:xfrm>
            <a:off x="5238750" y="5857875"/>
            <a:ext cx="6572250" cy="161925"/>
          </a:xfrm>
          <a:prstGeom prst="rect">
            <a:avLst/>
          </a:prstGeom>
        </p:spPr>
        <p:txBody>
          <a:bodyPr wrap="none" lIns="0" tIns="0" rIns="0" bIns="0"/>
          <a:p>
            <a:pPr>
              <a:lnSpc>
                <a:spcPct val="128000"/>
              </a:lnSpc>
            </a:pPr>
            <a:r>
              <a:rPr lang="en-US" sz="825">
                <a:solidFill>
                  <a:srgbClr val="4A5568"/>
                </a:solidFill>
                <a:latin typeface="微软雅黑" panose="020B0503020204020204" charset="-122"/>
                <a:ea typeface="微软雅黑" panose="020B0503020204020204" charset="-122"/>
              </a:rPr>
              <a:t>[24] F. Méot, Nucl. Instrum. Methods A 767 (2014) 112. DOI: 10.1016/j.nima.2014.07.022</a:t>
            </a:r>
            <a:endParaRPr lang="en-US" sz="825">
              <a:solidFill>
                <a:srgbClr val="4A5568"/>
              </a:solidFill>
              <a:latin typeface="微软雅黑" panose="020B0503020204020204" charset="-122"/>
              <a:ea typeface="微软雅黑" panose="020B0503020204020204" charset="-122"/>
            </a:endParaRPr>
          </a:p>
        </p:txBody>
      </p:sp>
      <p:pic>
        <p:nvPicPr>
          <p:cNvPr id="5" name="图片 4" descr="微信图片_20261016191558_10_51"/>
          <p:cNvPicPr>
            <a:picLocks noChangeAspect="1"/>
          </p:cNvPicPr>
          <p:nvPr/>
        </p:nvPicPr>
        <p:blipFill>
          <a:blip r:embed="rId1"/>
          <a:stretch>
            <a:fillRect/>
          </a:stretch>
        </p:blipFill>
        <p:spPr>
          <a:xfrm>
            <a:off x="10906760" y="219075"/>
            <a:ext cx="1062355" cy="590550"/>
          </a:xfrm>
          <a:prstGeom prst="rect">
            <a:avLst/>
          </a:prstGeom>
        </p:spPr>
      </p:pic>
    </p:spTree>
  </p:cSld>
  <p:clrMapOvr>
    <a:masterClrMapping/>
  </p:clrMapOvr>
</p:sld>
</file>

<file path=ppt/tags/tag1.xml><?xml version="1.0" encoding="utf-8"?>
<p:tagLst xmlns:p="http://schemas.openxmlformats.org/presentationml/2006/main">
  <p:tag name="KSO_WM_BEAUTIFY_FLAG" val="#fgm#"/>
  <p:tag name="KSO_WM_FIGMA_FLAG" val="#fgm#"/>
  <p:tag name="KSO_WM_UNIT_INDEX" val="1"/>
  <p:tag name="KSO_WM_UNIT_TYPE" val="a"/>
  <p:tag name="KSO_WM_LAYOUT_CHECK_HASH" val="10c5b3db378258055cb65713a2c3bc3d821fc323"/>
  <p:tag name="KSO_WM_NEWLAYOUT_ID" val="slide_0e3763c640ea4c61"/>
</p:tagLst>
</file>

<file path=ppt/tags/tag2.xml><?xml version="1.0" encoding="utf-8"?>
<p:tagLst xmlns:p="http://schemas.openxmlformats.org/presentationml/2006/main">
  <p:tag name="KSO_WM_BEAUTIFY_FLAG" val="#fgm#"/>
  <p:tag name="KSO_WM_FIGMA_FLAG" val="#fgm#"/>
  <p:tag name="KSO_WM_UNIT_INDEX" val="1"/>
  <p:tag name="KSO_WM_UNIT_TYPE" val="f"/>
</p:tagLst>
</file>

<file path=ppt/tags/tag3.xml><?xml version="1.0" encoding="utf-8"?>
<p:tagLst xmlns:p="http://schemas.openxmlformats.org/presentationml/2006/main">
  <p:tag name="KSO_WM_AICARD_INVALID" val="Invalid"/>
</p:tagLst>
</file>

<file path=ppt/tags/tag4.xml><?xml version="1.0" encoding="utf-8"?>
<p:tagLst xmlns:p="http://schemas.openxmlformats.org/presentationml/2006/main">
  <p:tag name="KSO_WM_BEAUTIFY_FLAG" val="#fgm#"/>
  <p:tag name="KSO_WM_FIGMA_FLAG" val="#fgm#"/>
  <p:tag name="KSO_WM_UNIT_INDEX" val="1"/>
  <p:tag name="KSO_WM_UNIT_TYPE" val="f"/>
</p:tagLst>
</file>

<file path=ppt/tags/tag5.xml><?xml version="1.0" encoding="utf-8"?>
<p:tagLst xmlns:p="http://schemas.openxmlformats.org/presentationml/2006/main">
  <p:tag name="KSO_WM_SLIDE_CONTENT_ORIENTATION" val=""/>
  <p:tag name="KSO_WM_SLIDE_HAS_MASK" val="0"/>
  <p:tag name="KSO_WM_SLIDE_ITEM_CNT" val="0"/>
  <p:tag name="KSO_WM_SLIDE_TYPE" val="text"/>
  <p:tag name="KSO_WM_TEMPLATE_SUBCATEGORY" val="29"/>
  <p:tag name="KSO_WM_BEAUTIFY_FLAG" val="#wm#"/>
  <p:tag name="KSO_WM_TEMPLATE_SLIDE_ID" val="slide_0e3763c640ea4c6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none" lIns="0" tIns="0" rIns="0" bIns="0"/>
      <a:lstStyle>
        <a:defPPr algn="l">
          <a:lnSpc>
            <a:spcPct val="145000"/>
          </a:lnSpc>
          <a:defRPr lang="en-US" altLang="zh-CN" sz="1200">
            <a:solidFill>
              <a:srgbClr val="1A2230"/>
            </a:solidFill>
            <a:latin typeface="微软雅黑" panose="020B0503020204020204" charset="-122"/>
            <a:ea typeface="微软雅黑" panose="020B050302020402020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7393</Words>
  <Application>WPS 演示</Application>
  <PresentationFormat/>
  <Paragraphs>352</Paragraphs>
  <Slides>10</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10</vt:i4>
      </vt:variant>
    </vt:vector>
  </HeadingPairs>
  <TitlesOfParts>
    <vt:vector size="22" baseType="lpstr">
      <vt:lpstr>Arial</vt:lpstr>
      <vt:lpstr>宋体</vt:lpstr>
      <vt:lpstr>Wingdings</vt:lpstr>
      <vt:lpstr>微软雅黑</vt:lpstr>
      <vt:lpstr>Calibri</vt:lpstr>
      <vt:lpstr>Cambria Math</vt:lpstr>
      <vt:lpstr>MS Mincho</vt:lpstr>
      <vt:lpstr>Arial Unicode MS</vt:lpstr>
      <vt:lpstr>等线</vt:lpstr>
      <vt:lpstr>等线 Light</vt:lpstr>
      <vt:lpstr>Calibri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逍遥自在唯我孤</cp:lastModifiedBy>
  <cp:revision>74</cp:revision>
  <dcterms:created xsi:type="dcterms:W3CDTF">2026-10-13T03:18:00Z</dcterms:created>
  <dcterms:modified xsi:type="dcterms:W3CDTF">2026-10-18T13:42:53Z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{"AIGC":{"Label":"1","ContentProducer":"00119111010856365494821B355","ProduceID":"01a130a7df0270d1afa1ecadf2d4e1ff","ReservedCode1":"","ContentPropagator":"00119111010856365494821B355","PropagateID":"01a130a7df0270d1afa1ecadf2d4e1ff","ReservedCode2":""}}</vt:lpwstr>
  </property>
  <property fmtid="{D5CDD505-2E9C-101B-9397-08002B2CF9AE}" pid="3" name="ICV">
    <vt:lpwstr>68B772AD77F649CC9DB4A4100FFBDBE7_13</vt:lpwstr>
  </property>
  <property fmtid="{D5CDD505-2E9C-101B-9397-08002B2CF9AE}" pid="4" name="KSOProductBuildVer">
    <vt:lpwstr>2052-12.1.0.28505</vt:lpwstr>
  </property>
</Properties>
</file>