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76" r:id="rId2"/>
    <p:sldId id="263" r:id="rId3"/>
    <p:sldId id="258" r:id="rId4"/>
    <p:sldId id="259" r:id="rId5"/>
    <p:sldId id="268" r:id="rId6"/>
    <p:sldId id="260" r:id="rId7"/>
    <p:sldId id="261" r:id="rId8"/>
    <p:sldId id="269" r:id="rId9"/>
    <p:sldId id="272" r:id="rId10"/>
    <p:sldId id="273" r:id="rId11"/>
    <p:sldId id="267" r:id="rId12"/>
    <p:sldId id="271" r:id="rId13"/>
    <p:sldId id="264" r:id="rId14"/>
    <p:sldId id="270" r:id="rId15"/>
    <p:sldId id="278" r:id="rId16"/>
    <p:sldId id="277" r:id="rId17"/>
    <p:sldId id="274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93" autoAdjust="0"/>
    <p:restoredTop sz="94660"/>
  </p:normalViewPr>
  <p:slideViewPr>
    <p:cSldViewPr snapToGrid="0" showGuides="1">
      <p:cViewPr varScale="1">
        <p:scale>
          <a:sx n="121" d="100"/>
          <a:sy n="121" d="100"/>
        </p:scale>
        <p:origin x="336" y="18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2026/10/18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本页仅比较经典半圆电极布局的每圈两次过隙，与两扇形Dee布局的每圈四次过隙；不以“双Dee”这一名称单独区分二者。右图为间隙布局的原理示意，不用于判定用户装置的电气连接、磁极归属或接地结构；已去掉此前未经证实的“接地电极”及接地符号。四处几何过隙不能自动等同于四次正增能；每处增能取决于束流到达时的RF电场，须结合工作谐波、Dee张角、相位及实际接线判断。本图不指定这些参数。</a:t>
            </a:r>
          </a:p>
          <a:p>
            <a:r>
              <a:t>依据：B. Jacquot, Cyclotrons and fixed field alternating gradient accelerators, CERN Yellow Reports: Monographs, CERN-2024-003, pp. 612–613, Sections 2.5.1–2.5.2, Fig. I.13.5. DOI: 10.23730/CYRSP-2024-003.605. https://e-publishing.cern.ch/index.php/CYRSP/article/download/1612/1324/7981</a:t>
            </a:r>
          </a:p>
          <a:p>
            <a:r>
              <a:t>第612页讨论180度Dee的每圈两次加速；第613页给出两座小张角RF腔每圈四次加速的实例。式(I.13.14)同时包含间隙数、工作谐波、腔体张角和RF相位，不能仅凭Dee数目认定加速次数。另参阅W. Kleeven and S. Zaremba, Cyclotrons: Magnetic Design and Beam Dynamics, arXiv:1804.08961, Fig.40（两Dee、四加速间隙实例）。</a:t>
            </a:r>
          </a:p>
          <a:p>
            <a:r>
              <a:t>虚线是定性螺旋轨迹，保持外圈圈距减小的趋势，不是用户装置的真实跟踪结果。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本页重排原稿中的状态变量与洛伦兹力公式，数学关系不变。公式以物理动量表述；具体程序中动量和场的单位归一化须与实现保持一致。数值流程图仅整理计算步骤，不表示新增算法或新的性能验证。</a:t>
            </a:r>
          </a:p>
          <a:p/>
          <a:p>
            <a:r>
              <a:t>公式排版：状态向量及r、p、v、E、B均采用加粗斜体；x、y、z、q、t、m、c及γ为斜体；微分d、转置T、数字和运算符为正体。p的x/y/z下标为坐标分量变量，采用斜体；m的0下标为数字，保持正体。使用Office原生公式对象，分式、根式、括号和运算符间距交由数学排版引擎处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本页按用户要求将原第12页的总览、公共段明细和到靶支路明细合并，主链为“并束铁→公共线段磁铁组C1–C5→RC01分束铁→到靶支路”。原三图中的诊断、校正、准直和扫描设备合并为配套说明，未将其全部画为独立器件。</a:t>
            </a:r>
          </a:p>
          <a:p>
            <a:r>
              <a:t>分束铁以一条绿色示例轨迹在磁铁内部弯转至上方通道，另外两条灰色虚线表示其他可选通道；该图不宣称三条路径同时出束，也不规定真实支路数量、分束角度或靶位坐标。上游并束轨迹同样是功能示意。T1/T2、T3/T4、T5/T6沿示例到靶支路表示原图的六个磁铁。</a:t>
            </a:r>
          </a:p>
          <a:p>
            <a:r>
              <a:t>保留的公共段配套名称：阀、PROF1、PROF2、STX、STY、准直器；到靶段还包括大厅PROF、扫描X、扫描Y和靶前PROF。图中尺寸和相对间距不代表工程安装数值，灰色背景区域未解释为新增器件。所有新增示意均为原生PowerPoint对象，可编辑。原母版、版式、logo和背景保持原文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图与原稿一致，保留全部图中数值和统计说明。原图明确标注的几何出口后500 mm参考截面不是靶面，排版后仍保留该说明。未重新计算发射度或修改粒子筛选口径。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tags" Target="../tags/tag29.xml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2026/10/18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2026/10/18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9946483" y="460502"/>
            <a:ext cx="1859947" cy="428499"/>
          </a:xfrm>
          <a:prstGeom prst="rect">
            <a:avLst/>
          </a:prstGeom>
        </p:spPr>
      </p:pic>
      <p:sp>
        <p:nvSpPr>
          <p:cNvPr id="4" name="文本框 3"/>
          <p:cNvSpPr txBox="1"/>
          <p:nvPr userDrawn="1"/>
        </p:nvSpPr>
        <p:spPr>
          <a:xfrm>
            <a:off x="4648200" y="4686757"/>
            <a:ext cx="7061200" cy="19304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sz="11950" b="0" i="0" dirty="0">
                <a:solidFill>
                  <a:schemeClr val="accent1">
                    <a:lumMod val="60000"/>
                    <a:lumOff val="40000"/>
                    <a:alpha val="12000"/>
                  </a:schemeClr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Cyclotron</a:t>
            </a:r>
            <a:endParaRPr lang="zh-CN" altLang="en-US" sz="11950" dirty="0">
              <a:solidFill>
                <a:schemeClr val="accent1">
                  <a:lumMod val="60000"/>
                  <a:lumOff val="40000"/>
                  <a:alpha val="12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</p:cSld>
  <p:clrMapOvr>
    <a:masterClrMapping/>
  </p:clrMapOvr>
  <p:transition spd="med"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tags" Target="../tags/tag1.xml"/><Relationship Id="rId15" Type="http://schemas.openxmlformats.org/officeDocument/2006/relationships/tags" Target="../tags/tag2.xml"/><Relationship Id="rId16" Type="http://schemas.openxmlformats.org/officeDocument/2006/relationships/tags" Target="../tags/tag3.xml"/><Relationship Id="rId17" Type="http://schemas.openxmlformats.org/officeDocument/2006/relationships/tags" Target="../tags/tag4.xml"/><Relationship Id="rId18" Type="http://schemas.openxmlformats.org/officeDocument/2006/relationships/tags" Target="../tags/tag5.xml"/><Relationship Id="rId19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2.jpe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3" Type="http://schemas.openxmlformats.org/officeDocument/2006/relationships/image" Target="../media/image3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4" Type="http://schemas.openxmlformats.org/officeDocument/2006/relationships/image" Target="../media/image3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7" Type="http://schemas.openxmlformats.org/officeDocument/2006/relationships/image" Target="../media/image35.png"/><Relationship Id="rId8" Type="http://schemas.openxmlformats.org/officeDocument/2006/relationships/image" Target="../media/image36.png"/><Relationship Id="rId9" Type="http://schemas.openxmlformats.org/officeDocument/2006/relationships/image" Target="../media/image37.png"/><Relationship Id="rId10" Type="http://schemas.openxmlformats.org/officeDocument/2006/relationships/image" Target="../media/image38.png"/><Relationship Id="rId11" Type="http://schemas.openxmlformats.org/officeDocument/2006/relationships/image" Target="../media/image39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6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tags" Target="../tags/tag65.xml"/><Relationship Id="rId3" Type="http://schemas.openxmlformats.org/officeDocument/2006/relationships/tags" Target="../tags/tag66.xml"/><Relationship Id="rId4" Type="http://schemas.openxmlformats.org/officeDocument/2006/relationships/tags" Target="../tags/tag67.xml"/><Relationship Id="rId5" Type="http://schemas.openxmlformats.org/officeDocument/2006/relationships/tags" Target="../tags/tag68.xml"/><Relationship Id="rId6" Type="http://schemas.openxmlformats.org/officeDocument/2006/relationships/tags" Target="../tags/tag69.xml"/><Relationship Id="rId7" Type="http://schemas.openxmlformats.org/officeDocument/2006/relationships/tags" Target="../tags/tag70.xml"/><Relationship Id="rId8" Type="http://schemas.openxmlformats.org/officeDocument/2006/relationships/tags" Target="../tags/tag71.xml"/><Relationship Id="rId9" Type="http://schemas.openxmlformats.org/officeDocument/2006/relationships/tags" Target="../tags/tag72.xml"/><Relationship Id="rId10" Type="http://schemas.openxmlformats.org/officeDocument/2006/relationships/tags" Target="../tags/tag73.xml"/><Relationship Id="rId11" Type="http://schemas.openxmlformats.org/officeDocument/2006/relationships/tags" Target="../tags/tag74.xml"/><Relationship Id="rId12" Type="http://schemas.openxmlformats.org/officeDocument/2006/relationships/tags" Target="../tags/tag75.xml"/><Relationship Id="rId13" Type="http://schemas.openxmlformats.org/officeDocument/2006/relationships/slideLayout" Target="../slideLayouts/slideLayout12.xml"/><Relationship Id="rId15" Type="http://schemas.openxmlformats.org/officeDocument/2006/relationships/image" Target="../media/image4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9" Type="http://schemas.openxmlformats.org/officeDocument/2006/relationships/tags" Target="../tags/tag84.xml"/><Relationship Id="rId10" Type="http://schemas.openxmlformats.org/officeDocument/2006/relationships/tags" Target="../tags/tag85.xml"/><Relationship Id="rId11" Type="http://schemas.openxmlformats.org/officeDocument/2006/relationships/slideLayout" Target="../slideLayouts/slideLayout12.xml"/><Relationship Id="rId15" Type="http://schemas.openxmlformats.org/officeDocument/2006/relationships/image" Target="../media/image45.png"/><Relationship Id="rIdApertureNoNumbers" Type="http://schemas.openxmlformats.org/officeDocument/2006/relationships/image" Target="../media/aperture_no_numeric_ticks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png"/><Relationship Id="rId5" Type="http://schemas.openxmlformats.org/officeDocument/2006/relationships/image" Target="../media/image5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1.png"/><Relationship Id="rId5" Type="http://schemas.openxmlformats.org/officeDocument/2006/relationships/image" Target="../media/image5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tags" Target="../tags/tag86.xml"/><Relationship Id="rId2" Type="http://schemas.openxmlformats.org/officeDocument/2006/relationships/tags" Target="../tags/tag87.xml"/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tags" Target="../tags/tag90.xml"/><Relationship Id="rId6" Type="http://schemas.openxmlformats.org/officeDocument/2006/relationships/tags" Target="../tags/tag91.xml"/><Relationship Id="rId7" Type="http://schemas.openxmlformats.org/officeDocument/2006/relationships/tags" Target="../tags/tag92.xml"/><Relationship Id="rId8" Type="http://schemas.openxmlformats.org/officeDocument/2006/relationships/slideLayout" Target="../slideLayouts/slideLayout12.xml"/><Relationship Id="rId15" Type="http://schemas.openxmlformats.org/officeDocument/2006/relationships/image" Target="../media/image53.png"/><Relationship Id="rId16" Type="http://schemas.openxmlformats.org/officeDocument/2006/relationships/image" Target="../media/image54.png"/><Relationship Id="rId17" Type="http://schemas.openxmlformats.org/officeDocument/2006/relationships/image" Target="../media/image55.png"/><Relationship Id="rId18" Type="http://schemas.openxmlformats.org/officeDocument/2006/relationships/image" Target="../media/image56.png"/><Relationship Id="rId19" Type="http://schemas.openxmlformats.org/officeDocument/2006/relationships/image" Target="../media/image57.png"/><Relationship Id="rId20" Type="http://schemas.openxmlformats.org/officeDocument/2006/relationships/image" Target="../media/image58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tags" Target="../tags/tag93.xml"/><Relationship Id="rId2" Type="http://schemas.openxmlformats.org/officeDocument/2006/relationships/tags" Target="../tags/tag94.xml"/><Relationship Id="rId3" Type="http://schemas.openxmlformats.org/officeDocument/2006/relationships/slideLayout" Target="../slideLayouts/slideLayout12.xml"/><Relationship Id="rId5" Type="http://schemas.openxmlformats.org/officeDocument/2006/relationships/notesSlide" Target="../notesSlides/notesSlide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9.png"/><Relationship Id="rId5" Type="http://schemas.openxmlformats.org/officeDocument/2006/relationships/image" Target="../media/image60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1.png"/><Relationship Id="rId5" Type="http://schemas.openxmlformats.org/officeDocument/2006/relationships/image" Target="../media/image6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3" Type="http://schemas.openxmlformats.org/officeDocument/2006/relationships/image" Target="../media/image63.png"/><Relationship Id="rId4" Type="http://schemas.openxmlformats.org/officeDocument/2006/relationships/notesSlide" Target="../notesSlides/notesSlide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tags" Target="../tags/tag95.x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1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90" name="Shape 390"/>
          <p:cNvSpPr/>
          <p:nvPr/>
        </p:nvSpPr>
        <p:spPr>
          <a:xfrm>
            <a:off x="-7472" y="0"/>
            <a:ext cx="12192000" cy="6858000"/>
          </a:xfrm>
          <a:prstGeom prst="rect">
            <a:avLst/>
          </a:prstGeom>
          <a:solidFill>
            <a:srgbClr val="334C91">
              <a:alpha val="1000"/>
            </a:srgbClr>
          </a:solidFill>
          <a:ln w="25400">
            <a:solidFill>
              <a:srgbClr val="85888D">
                <a:alpha val="50169"/>
              </a:srgbClr>
            </a:solidFill>
            <a:miter lim="400000"/>
          </a:ln>
        </p:spPr>
        <p:txBody>
          <a:bodyPr lIns="25400" tIns="25400" rIns="25400" bIns="25400"/>
          <a:lstStyle/>
          <a:p>
            <a:pPr>
              <a:defRPr sz="2400"/>
            </a:pPr>
            <a:endParaRPr sz="1200">
              <a:cs typeface="+mn-ea"/>
              <a:sym typeface="+mn-lt"/>
            </a:endParaRPr>
          </a:p>
        </p:txBody>
      </p:sp>
      <p:sp>
        <p:nvSpPr>
          <p:cNvPr id="8" name="文本占位符 12"/>
          <p:cNvSpPr txBox="1"/>
          <p:nvPr/>
        </p:nvSpPr>
        <p:spPr>
          <a:xfrm>
            <a:off x="751840" y="5260340"/>
            <a:ext cx="1433830" cy="4708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indent="0" algn="r" defTabSz="914400" rtl="0" eaLnBrk="1" latinLnBrk="0" hangingPunct="1">
              <a:buNone/>
              <a:defRPr sz="10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1400" dirty="0"/>
              <a:t>2026/10/18</a:t>
            </a:r>
            <a:endParaRPr lang="zh-CN" altLang="en-US" sz="1400" dirty="0"/>
          </a:p>
        </p:txBody>
      </p:sp>
      <p:sp>
        <p:nvSpPr>
          <p:cNvPr id="9" name="îṧ1ïḓe"/>
          <p:cNvSpPr txBox="1"/>
          <p:nvPr/>
        </p:nvSpPr>
        <p:spPr>
          <a:xfrm>
            <a:off x="749808" y="667512"/>
            <a:ext cx="10698480" cy="585216"/>
          </a:xfrm>
          <a:prstGeom prst="rect">
            <a:avLst/>
          </a:prstGeom>
          <a:noFill/>
        </p:spPr>
        <p:txBody>
          <a:bodyPr wrap="none" rtlCol="0" tIns="0" bIns="0" lIns="0" r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1">
                <a:solidFill>
                  <a:srgbClr val="FFFFFF"/>
                </a:solidFill>
                <a:latin typeface="Microsoft YaHei"/>
              </a:rPr>
              <a:t>The 8th OCPA Topical Accelerator School and Workshop</a:t>
            </a:r>
            <a:endParaRPr lang="zh-CN" altLang="en-US" sz="2400" dirty="0">
              <a:solidFill>
                <a:schemeClr val="bg1"/>
              </a:solidFill>
              <a:latin typeface="思源黑体 CN Bold"/>
              <a:ea typeface="思源黑体 CN Bold"/>
              <a:cs typeface="思源黑体 CN Bold"/>
            </a:endParaRPr>
          </a:p>
        </p:txBody>
      </p:sp>
      <p:sp>
        <p:nvSpPr>
          <p:cNvPr id="10" name="îṡḻiḍê"/>
          <p:cNvSpPr txBox="1"/>
          <p:nvPr/>
        </p:nvSpPr>
        <p:spPr>
          <a:xfrm>
            <a:off x="749808" y="1627632"/>
            <a:ext cx="10698480" cy="15727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800"/>
              </a:spcAft>
            </a:pPr>
            <a:r>
              <a:rPr sz="3400" b="1">
                <a:solidFill>
                  <a:srgbClr val="FFFFFF"/>
                </a:solidFill>
                <a:latin typeface="Microsoft YaHei"/>
              </a:rPr>
              <a:t>回旋加速器中的部分</a:t>
            </a:r>
          </a:p>
          <a:p>
            <a:pPr>
              <a:spcAft>
                <a:spcPts val="800"/>
              </a:spcAft>
            </a:pPr>
            <a:r>
              <a:rPr sz="3400" b="1">
                <a:solidFill>
                  <a:srgbClr val="FFFFFF"/>
                </a:solidFill>
                <a:latin typeface="Microsoft YaHei"/>
              </a:rPr>
              <a:t>束流动力学与建模问题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51841" y="5939798"/>
            <a:ext cx="281431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200" dirty="0">
                <a:solidFill>
                  <a:schemeClr val="bg1"/>
                </a:solidFill>
              </a:rPr>
              <a:t>四川玖谊源粒子科技有限公司</a:t>
            </a:r>
          </a:p>
          <a:p>
            <a:pPr algn="dist"/>
            <a:r>
              <a:rPr lang="en-US" altLang="zh-CN" sz="1200" dirty="0">
                <a:solidFill>
                  <a:schemeClr val="bg1"/>
                </a:solidFill>
              </a:rPr>
              <a:t>LONGEVOUS BEAMTECH</a:t>
            </a:r>
          </a:p>
        </p:txBody>
      </p:sp>
      <p:sp>
        <p:nvSpPr>
          <p:cNvPr id="391" name="TextBox 390"/>
          <p:cNvSpPr txBox="1"/>
          <p:nvPr/>
        </p:nvSpPr>
        <p:spPr>
          <a:xfrm>
            <a:off x="777240" y="3685032"/>
            <a:ext cx="5120640" cy="475488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400" b="0">
                <a:solidFill>
                  <a:srgbClr val="FFFFFF"/>
                </a:solidFill>
                <a:latin typeface="Microsoft YaHei"/>
              </a:rPr>
              <a:t>聂寒松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3796" y="438912"/>
            <a:ext cx="10469880" cy="62179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>
                <a:solidFill>
                  <a:srgbClr val="152C45"/>
                </a:solidFill>
                <a:latin typeface="Microsoft YaHei"/>
              </a:rPr>
              <a:t>回旋加速器的特点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292840" y="6537960"/>
            <a:ext cx="365760" cy="21031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1000" b="0">
                <a:solidFill>
                  <a:srgbClr val="627484"/>
                </a:solidFill>
                <a:latin typeface="Microsoft YaHei"/>
              </a:rPr>
              <a:t>02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591056"/>
            <a:ext cx="5303520" cy="1828800"/>
          </a:xfrm>
          <a:prstGeom prst="rect">
            <a:avLst/>
          </a:prstGeom>
          <a:solidFill>
            <a:srgbClr val="F1F7F6"/>
          </a:solidFill>
          <a:ln>
            <a:solidFill>
              <a:srgbClr val="F1F7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41832" y="1810512"/>
            <a:ext cx="4773168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300" b="1">
                <a:solidFill>
                  <a:srgbClr val="007E86"/>
                </a:solidFill>
                <a:latin typeface="Microsoft YaHei"/>
              </a:rPr>
              <a:t>主要优势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1832" y="2313432"/>
            <a:ext cx="4727448" cy="950976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050" b="0">
                <a:solidFill>
                  <a:srgbClr val="233B50"/>
                </a:solidFill>
                <a:latin typeface="Microsoft YaHei"/>
              </a:rPr>
              <a:t>在中低能质子束应用中，</a:t>
            </a:r>
          </a:p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050" b="0">
                <a:solidFill>
                  <a:srgbClr val="233B50"/>
                </a:solidFill>
                <a:latin typeface="Microsoft YaHei"/>
              </a:rPr>
              <a:t>兼顾紧凑结构、持续供束</a:t>
            </a:r>
          </a:p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050" b="0">
                <a:solidFill>
                  <a:srgbClr val="233B50"/>
                </a:solidFill>
                <a:latin typeface="Microsoft YaHei"/>
              </a:rPr>
              <a:t>和较高平均流强。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713232" y="3739896"/>
            <a:ext cx="5303520" cy="1938528"/>
          </a:xfrm>
          <a:prstGeom prst="rect">
            <a:avLst/>
          </a:prstGeom>
          <a:solidFill>
            <a:srgbClr val="F5F7F9"/>
          </a:solidFill>
          <a:ln>
            <a:solidFill>
              <a:srgbClr val="F5F7F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41832" y="3950208"/>
            <a:ext cx="4773168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300" b="1">
                <a:solidFill>
                  <a:srgbClr val="152C45"/>
                </a:solidFill>
                <a:latin typeface="Microsoft YaHei"/>
              </a:rPr>
              <a:t>主要不足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1832" y="4517136"/>
            <a:ext cx="4727448" cy="969264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050" b="0">
                <a:solidFill>
                  <a:srgbClr val="233B50"/>
                </a:solidFill>
                <a:latin typeface="Microsoft YaHei"/>
              </a:rPr>
              <a:t>能量调节方式受机型限制；</a:t>
            </a:r>
          </a:p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050" b="0">
                <a:solidFill>
                  <a:srgbClr val="233B50"/>
                </a:solidFill>
                <a:latin typeface="Microsoft YaHei"/>
              </a:rPr>
              <a:t>提高能量与流强时，引出和</a:t>
            </a:r>
          </a:p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050" b="0">
                <a:solidFill>
                  <a:srgbClr val="233B50"/>
                </a:solidFill>
                <a:latin typeface="Microsoft YaHei"/>
              </a:rPr>
              <a:t>束流损失控制更加困难。</a:t>
            </a:r>
          </a:p>
        </p:txBody>
      </p:sp>
      <p:pic>
        <p:nvPicPr>
          <p:cNvPr id="10" name="Picture 9" descr="s02_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2101" y="1417320"/>
            <a:ext cx="4015740" cy="4974336"/>
          </a:xfrm>
          <a:prstGeom prst="rect">
            <a:avLst/>
          </a:prstGeom>
          <a:effectLst/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3796" y="438912"/>
            <a:ext cx="10469880" cy="62179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>
                <a:solidFill>
                  <a:srgbClr val="152C45"/>
                </a:solidFill>
                <a:latin typeface="Microsoft YaHei"/>
              </a:rPr>
              <a:t>理论补充：多级加速过程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292840" y="6537960"/>
            <a:ext cx="365760" cy="21031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1000" b="0">
                <a:solidFill>
                  <a:srgbClr val="627484"/>
                </a:solidFill>
                <a:latin typeface="Microsoft YaHei"/>
              </a:rPr>
              <a:t>03</a:t>
            </a:r>
          </a:p>
        </p:txBody>
      </p:sp>
      <p:pic>
        <p:nvPicPr>
          <p:cNvPr id="4" name="Picture 3" descr="gap_comparis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630564"/>
            <a:ext cx="10881360" cy="4246095"/>
          </a:xfrm>
          <a:prstGeom prst="rect">
            <a:avLst/>
          </a:prstGeom>
          <a:effectLst/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3796" y="438912"/>
            <a:ext cx="10469880" cy="62179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>
                <a:solidFill>
                  <a:srgbClr val="152C45"/>
                </a:solidFill>
                <a:latin typeface="Microsoft YaHei"/>
              </a:rPr>
              <a:t>理论补充：基于 CYCLOPS 的二维闭轨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292840" y="6537960"/>
            <a:ext cx="365760" cy="21031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1000" b="0">
                <a:solidFill>
                  <a:srgbClr val="627484"/>
                </a:solidFill>
                <a:latin typeface="Microsoft YaHei"/>
              </a:rPr>
              <a:t>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545336"/>
            <a:ext cx="4910328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600" b="1">
                <a:solidFill>
                  <a:srgbClr val="152C45"/>
                </a:solidFill>
                <a:latin typeface="Microsoft YaHei"/>
              </a:rPr>
              <a:t>同一方位截面上的闭合条件</a:t>
            </a:r>
          </a:p>
        </p:txBody>
      </p:sp>
      <p:sp>
        <p:nvSpPr>
          <p:cNvPr id="5" name="Freeform 4"/>
          <p:cNvSpPr/>
          <p:nvPr/>
        </p:nvSpPr>
        <p:spPr>
          <a:xfrm>
            <a:off x="1477396" y="2666116"/>
            <a:ext cx="2257379" cy="2257379"/>
          </a:xfrm>
          <a:custGeom>
            <a:avLst/>
            <a:gdLst/>
            <a:ahLst/>
            <a:cxnLst/>
            <a:rect l="l" t="t" r="r" b="b"/>
            <a:pathLst>
              <a:path w="24687" h="24687">
                <a:moveTo>
                  <a:pt x="24687" y="12343"/>
                </a:moveTo>
                <a:lnTo>
                  <a:pt x="24683" y="12128"/>
                </a:lnTo>
                <a:lnTo>
                  <a:pt x="24673" y="11912"/>
                </a:lnTo>
                <a:lnTo>
                  <a:pt x="24656" y="11698"/>
                </a:lnTo>
                <a:lnTo>
                  <a:pt x="24632" y="11484"/>
                </a:lnTo>
                <a:lnTo>
                  <a:pt x="24601" y="11271"/>
                </a:lnTo>
                <a:lnTo>
                  <a:pt x="24564" y="11059"/>
                </a:lnTo>
                <a:lnTo>
                  <a:pt x="24520" y="10848"/>
                </a:lnTo>
                <a:lnTo>
                  <a:pt x="24470" y="10639"/>
                </a:lnTo>
                <a:lnTo>
                  <a:pt x="24413" y="10431"/>
                </a:lnTo>
                <a:lnTo>
                  <a:pt x="24351" y="10226"/>
                </a:lnTo>
                <a:lnTo>
                  <a:pt x="24282" y="10022"/>
                </a:lnTo>
                <a:lnTo>
                  <a:pt x="24209" y="9821"/>
                </a:lnTo>
                <a:lnTo>
                  <a:pt x="24129" y="9622"/>
                </a:lnTo>
                <a:lnTo>
                  <a:pt x="24045" y="9425"/>
                </a:lnTo>
                <a:lnTo>
                  <a:pt x="23955" y="9232"/>
                </a:lnTo>
                <a:lnTo>
                  <a:pt x="23861" y="9040"/>
                </a:lnTo>
                <a:lnTo>
                  <a:pt x="23762" y="8852"/>
                </a:lnTo>
                <a:lnTo>
                  <a:pt x="23659" y="8666"/>
                </a:lnTo>
                <a:lnTo>
                  <a:pt x="23553" y="8483"/>
                </a:lnTo>
                <a:lnTo>
                  <a:pt x="23442" y="8303"/>
                </a:lnTo>
                <a:lnTo>
                  <a:pt x="23329" y="8126"/>
                </a:lnTo>
                <a:lnTo>
                  <a:pt x="23212" y="7952"/>
                </a:lnTo>
                <a:lnTo>
                  <a:pt x="23092" y="7780"/>
                </a:lnTo>
                <a:lnTo>
                  <a:pt x="22970" y="7612"/>
                </a:lnTo>
                <a:lnTo>
                  <a:pt x="22846" y="7446"/>
                </a:lnTo>
                <a:lnTo>
                  <a:pt x="22719" y="7282"/>
                </a:lnTo>
                <a:lnTo>
                  <a:pt x="22591" y="7122"/>
                </a:lnTo>
                <a:lnTo>
                  <a:pt x="22461" y="6963"/>
                </a:lnTo>
                <a:lnTo>
                  <a:pt x="22329" y="6807"/>
                </a:lnTo>
                <a:lnTo>
                  <a:pt x="22197" y="6654"/>
                </a:lnTo>
                <a:lnTo>
                  <a:pt x="22063" y="6502"/>
                </a:lnTo>
                <a:lnTo>
                  <a:pt x="21929" y="6353"/>
                </a:lnTo>
                <a:lnTo>
                  <a:pt x="21794" y="6205"/>
                </a:lnTo>
                <a:lnTo>
                  <a:pt x="21659" y="6059"/>
                </a:lnTo>
                <a:lnTo>
                  <a:pt x="21523" y="5915"/>
                </a:lnTo>
                <a:lnTo>
                  <a:pt x="21387" y="5772"/>
                </a:lnTo>
                <a:lnTo>
                  <a:pt x="21251" y="5630"/>
                </a:lnTo>
                <a:lnTo>
                  <a:pt x="21115" y="5490"/>
                </a:lnTo>
                <a:lnTo>
                  <a:pt x="20979" y="5350"/>
                </a:lnTo>
                <a:lnTo>
                  <a:pt x="20842" y="5211"/>
                </a:lnTo>
                <a:lnTo>
                  <a:pt x="20706" y="5073"/>
                </a:lnTo>
                <a:lnTo>
                  <a:pt x="20570" y="4935"/>
                </a:lnTo>
                <a:lnTo>
                  <a:pt x="20434" y="4798"/>
                </a:lnTo>
                <a:lnTo>
                  <a:pt x="20298" y="4661"/>
                </a:lnTo>
                <a:lnTo>
                  <a:pt x="20161" y="4525"/>
                </a:lnTo>
                <a:lnTo>
                  <a:pt x="20025" y="4388"/>
                </a:lnTo>
                <a:lnTo>
                  <a:pt x="19888" y="4252"/>
                </a:lnTo>
                <a:lnTo>
                  <a:pt x="19751" y="4116"/>
                </a:lnTo>
                <a:lnTo>
                  <a:pt x="19613" y="3980"/>
                </a:lnTo>
                <a:lnTo>
                  <a:pt x="19475" y="3844"/>
                </a:lnTo>
                <a:lnTo>
                  <a:pt x="19336" y="3707"/>
                </a:lnTo>
                <a:lnTo>
                  <a:pt x="19196" y="3571"/>
                </a:lnTo>
                <a:lnTo>
                  <a:pt x="19056" y="3435"/>
                </a:lnTo>
                <a:lnTo>
                  <a:pt x="18914" y="3299"/>
                </a:lnTo>
                <a:lnTo>
                  <a:pt x="18771" y="3163"/>
                </a:lnTo>
                <a:lnTo>
                  <a:pt x="18627" y="3027"/>
                </a:lnTo>
                <a:lnTo>
                  <a:pt x="18481" y="2892"/>
                </a:lnTo>
                <a:lnTo>
                  <a:pt x="18333" y="2757"/>
                </a:lnTo>
                <a:lnTo>
                  <a:pt x="18184" y="2623"/>
                </a:lnTo>
                <a:lnTo>
                  <a:pt x="18032" y="2489"/>
                </a:lnTo>
                <a:lnTo>
                  <a:pt x="17879" y="2357"/>
                </a:lnTo>
                <a:lnTo>
                  <a:pt x="17723" y="2225"/>
                </a:lnTo>
                <a:lnTo>
                  <a:pt x="17564" y="2095"/>
                </a:lnTo>
                <a:lnTo>
                  <a:pt x="17404" y="1967"/>
                </a:lnTo>
                <a:lnTo>
                  <a:pt x="17240" y="1840"/>
                </a:lnTo>
                <a:lnTo>
                  <a:pt x="17074" y="1716"/>
                </a:lnTo>
                <a:lnTo>
                  <a:pt x="16906" y="1594"/>
                </a:lnTo>
                <a:lnTo>
                  <a:pt x="16734" y="1474"/>
                </a:lnTo>
                <a:lnTo>
                  <a:pt x="16560" y="1357"/>
                </a:lnTo>
                <a:lnTo>
                  <a:pt x="16383" y="1244"/>
                </a:lnTo>
                <a:lnTo>
                  <a:pt x="16203" y="1133"/>
                </a:lnTo>
                <a:lnTo>
                  <a:pt x="16020" y="1027"/>
                </a:lnTo>
                <a:lnTo>
                  <a:pt x="15834" y="924"/>
                </a:lnTo>
                <a:lnTo>
                  <a:pt x="15646" y="825"/>
                </a:lnTo>
                <a:lnTo>
                  <a:pt x="15454" y="731"/>
                </a:lnTo>
                <a:lnTo>
                  <a:pt x="15261" y="641"/>
                </a:lnTo>
                <a:lnTo>
                  <a:pt x="15064" y="557"/>
                </a:lnTo>
                <a:lnTo>
                  <a:pt x="14865" y="477"/>
                </a:lnTo>
                <a:lnTo>
                  <a:pt x="14664" y="404"/>
                </a:lnTo>
                <a:lnTo>
                  <a:pt x="14460" y="335"/>
                </a:lnTo>
                <a:lnTo>
                  <a:pt x="14255" y="273"/>
                </a:lnTo>
                <a:lnTo>
                  <a:pt x="14047" y="216"/>
                </a:lnTo>
                <a:lnTo>
                  <a:pt x="13838" y="166"/>
                </a:lnTo>
                <a:lnTo>
                  <a:pt x="13627" y="122"/>
                </a:lnTo>
                <a:lnTo>
                  <a:pt x="13415" y="85"/>
                </a:lnTo>
                <a:lnTo>
                  <a:pt x="13202" y="54"/>
                </a:lnTo>
                <a:lnTo>
                  <a:pt x="12988" y="30"/>
                </a:lnTo>
                <a:lnTo>
                  <a:pt x="12774" y="13"/>
                </a:lnTo>
                <a:lnTo>
                  <a:pt x="12558" y="3"/>
                </a:lnTo>
                <a:lnTo>
                  <a:pt x="12343" y="0"/>
                </a:lnTo>
                <a:lnTo>
                  <a:pt x="12128" y="3"/>
                </a:lnTo>
                <a:lnTo>
                  <a:pt x="11912" y="13"/>
                </a:lnTo>
                <a:lnTo>
                  <a:pt x="11698" y="30"/>
                </a:lnTo>
                <a:lnTo>
                  <a:pt x="11484" y="54"/>
                </a:lnTo>
                <a:lnTo>
                  <a:pt x="11271" y="85"/>
                </a:lnTo>
                <a:lnTo>
                  <a:pt x="11059" y="122"/>
                </a:lnTo>
                <a:lnTo>
                  <a:pt x="10848" y="166"/>
                </a:lnTo>
                <a:lnTo>
                  <a:pt x="10639" y="216"/>
                </a:lnTo>
                <a:lnTo>
                  <a:pt x="10431" y="273"/>
                </a:lnTo>
                <a:lnTo>
                  <a:pt x="10226" y="335"/>
                </a:lnTo>
                <a:lnTo>
                  <a:pt x="10022" y="404"/>
                </a:lnTo>
                <a:lnTo>
                  <a:pt x="9821" y="477"/>
                </a:lnTo>
                <a:lnTo>
                  <a:pt x="9622" y="557"/>
                </a:lnTo>
                <a:lnTo>
                  <a:pt x="9425" y="641"/>
                </a:lnTo>
                <a:lnTo>
                  <a:pt x="9232" y="731"/>
                </a:lnTo>
                <a:lnTo>
                  <a:pt x="9040" y="825"/>
                </a:lnTo>
                <a:lnTo>
                  <a:pt x="8852" y="924"/>
                </a:lnTo>
                <a:lnTo>
                  <a:pt x="8666" y="1027"/>
                </a:lnTo>
                <a:lnTo>
                  <a:pt x="8483" y="1133"/>
                </a:lnTo>
                <a:lnTo>
                  <a:pt x="8303" y="1244"/>
                </a:lnTo>
                <a:lnTo>
                  <a:pt x="8126" y="1357"/>
                </a:lnTo>
                <a:lnTo>
                  <a:pt x="7952" y="1474"/>
                </a:lnTo>
                <a:lnTo>
                  <a:pt x="7780" y="1594"/>
                </a:lnTo>
                <a:lnTo>
                  <a:pt x="7612" y="1716"/>
                </a:lnTo>
                <a:lnTo>
                  <a:pt x="7446" y="1840"/>
                </a:lnTo>
                <a:lnTo>
                  <a:pt x="7282" y="1967"/>
                </a:lnTo>
                <a:lnTo>
                  <a:pt x="7122" y="2095"/>
                </a:lnTo>
                <a:lnTo>
                  <a:pt x="6963" y="2225"/>
                </a:lnTo>
                <a:lnTo>
                  <a:pt x="6807" y="2357"/>
                </a:lnTo>
                <a:lnTo>
                  <a:pt x="6654" y="2489"/>
                </a:lnTo>
                <a:lnTo>
                  <a:pt x="6502" y="2623"/>
                </a:lnTo>
                <a:lnTo>
                  <a:pt x="6353" y="2757"/>
                </a:lnTo>
                <a:lnTo>
                  <a:pt x="6205" y="2892"/>
                </a:lnTo>
                <a:lnTo>
                  <a:pt x="6059" y="3027"/>
                </a:lnTo>
                <a:lnTo>
                  <a:pt x="5915" y="3163"/>
                </a:lnTo>
                <a:lnTo>
                  <a:pt x="5772" y="3299"/>
                </a:lnTo>
                <a:lnTo>
                  <a:pt x="5630" y="3435"/>
                </a:lnTo>
                <a:lnTo>
                  <a:pt x="5490" y="3571"/>
                </a:lnTo>
                <a:lnTo>
                  <a:pt x="5350" y="3707"/>
                </a:lnTo>
                <a:lnTo>
                  <a:pt x="5211" y="3844"/>
                </a:lnTo>
                <a:lnTo>
                  <a:pt x="5073" y="3980"/>
                </a:lnTo>
                <a:lnTo>
                  <a:pt x="4935" y="4116"/>
                </a:lnTo>
                <a:lnTo>
                  <a:pt x="4798" y="4252"/>
                </a:lnTo>
                <a:lnTo>
                  <a:pt x="4661" y="4388"/>
                </a:lnTo>
                <a:lnTo>
                  <a:pt x="4525" y="4525"/>
                </a:lnTo>
                <a:lnTo>
                  <a:pt x="4388" y="4661"/>
                </a:lnTo>
                <a:lnTo>
                  <a:pt x="4252" y="4798"/>
                </a:lnTo>
                <a:lnTo>
                  <a:pt x="4116" y="4935"/>
                </a:lnTo>
                <a:lnTo>
                  <a:pt x="3980" y="5073"/>
                </a:lnTo>
                <a:lnTo>
                  <a:pt x="3844" y="5211"/>
                </a:lnTo>
                <a:lnTo>
                  <a:pt x="3707" y="5350"/>
                </a:lnTo>
                <a:lnTo>
                  <a:pt x="3571" y="5490"/>
                </a:lnTo>
                <a:lnTo>
                  <a:pt x="3435" y="5630"/>
                </a:lnTo>
                <a:lnTo>
                  <a:pt x="3299" y="5772"/>
                </a:lnTo>
                <a:lnTo>
                  <a:pt x="3163" y="5915"/>
                </a:lnTo>
                <a:lnTo>
                  <a:pt x="3027" y="6059"/>
                </a:lnTo>
                <a:lnTo>
                  <a:pt x="2892" y="6205"/>
                </a:lnTo>
                <a:lnTo>
                  <a:pt x="2757" y="6353"/>
                </a:lnTo>
                <a:lnTo>
                  <a:pt x="2623" y="6502"/>
                </a:lnTo>
                <a:lnTo>
                  <a:pt x="2489" y="6654"/>
                </a:lnTo>
                <a:lnTo>
                  <a:pt x="2357" y="6807"/>
                </a:lnTo>
                <a:lnTo>
                  <a:pt x="2225" y="6963"/>
                </a:lnTo>
                <a:lnTo>
                  <a:pt x="2095" y="7122"/>
                </a:lnTo>
                <a:lnTo>
                  <a:pt x="1967" y="7282"/>
                </a:lnTo>
                <a:lnTo>
                  <a:pt x="1840" y="7446"/>
                </a:lnTo>
                <a:lnTo>
                  <a:pt x="1716" y="7612"/>
                </a:lnTo>
                <a:lnTo>
                  <a:pt x="1594" y="7780"/>
                </a:lnTo>
                <a:lnTo>
                  <a:pt x="1474" y="7952"/>
                </a:lnTo>
                <a:lnTo>
                  <a:pt x="1357" y="8126"/>
                </a:lnTo>
                <a:lnTo>
                  <a:pt x="1244" y="8303"/>
                </a:lnTo>
                <a:lnTo>
                  <a:pt x="1133" y="8483"/>
                </a:lnTo>
                <a:lnTo>
                  <a:pt x="1027" y="8666"/>
                </a:lnTo>
                <a:lnTo>
                  <a:pt x="924" y="8852"/>
                </a:lnTo>
                <a:lnTo>
                  <a:pt x="825" y="9040"/>
                </a:lnTo>
                <a:lnTo>
                  <a:pt x="731" y="9232"/>
                </a:lnTo>
                <a:lnTo>
                  <a:pt x="641" y="9425"/>
                </a:lnTo>
                <a:lnTo>
                  <a:pt x="557" y="9622"/>
                </a:lnTo>
                <a:lnTo>
                  <a:pt x="477" y="9821"/>
                </a:lnTo>
                <a:lnTo>
                  <a:pt x="404" y="10022"/>
                </a:lnTo>
                <a:lnTo>
                  <a:pt x="335" y="10226"/>
                </a:lnTo>
                <a:lnTo>
                  <a:pt x="273" y="10431"/>
                </a:lnTo>
                <a:lnTo>
                  <a:pt x="216" y="10639"/>
                </a:lnTo>
                <a:lnTo>
                  <a:pt x="166" y="10848"/>
                </a:lnTo>
                <a:lnTo>
                  <a:pt x="122" y="11059"/>
                </a:lnTo>
                <a:lnTo>
                  <a:pt x="85" y="11271"/>
                </a:lnTo>
                <a:lnTo>
                  <a:pt x="54" y="11484"/>
                </a:lnTo>
                <a:lnTo>
                  <a:pt x="30" y="11698"/>
                </a:lnTo>
                <a:lnTo>
                  <a:pt x="13" y="11912"/>
                </a:lnTo>
                <a:lnTo>
                  <a:pt x="3" y="12128"/>
                </a:lnTo>
                <a:lnTo>
                  <a:pt x="0" y="12343"/>
                </a:lnTo>
                <a:lnTo>
                  <a:pt x="3" y="12558"/>
                </a:lnTo>
                <a:lnTo>
                  <a:pt x="13" y="12774"/>
                </a:lnTo>
                <a:lnTo>
                  <a:pt x="30" y="12988"/>
                </a:lnTo>
                <a:lnTo>
                  <a:pt x="54" y="13202"/>
                </a:lnTo>
                <a:lnTo>
                  <a:pt x="85" y="13415"/>
                </a:lnTo>
                <a:lnTo>
                  <a:pt x="122" y="13627"/>
                </a:lnTo>
                <a:lnTo>
                  <a:pt x="166" y="13838"/>
                </a:lnTo>
                <a:lnTo>
                  <a:pt x="216" y="14047"/>
                </a:lnTo>
                <a:lnTo>
                  <a:pt x="273" y="14255"/>
                </a:lnTo>
                <a:lnTo>
                  <a:pt x="335" y="14460"/>
                </a:lnTo>
                <a:lnTo>
                  <a:pt x="404" y="14664"/>
                </a:lnTo>
                <a:lnTo>
                  <a:pt x="477" y="14865"/>
                </a:lnTo>
                <a:lnTo>
                  <a:pt x="557" y="15064"/>
                </a:lnTo>
                <a:lnTo>
                  <a:pt x="641" y="15261"/>
                </a:lnTo>
                <a:lnTo>
                  <a:pt x="731" y="15454"/>
                </a:lnTo>
                <a:lnTo>
                  <a:pt x="825" y="15646"/>
                </a:lnTo>
                <a:lnTo>
                  <a:pt x="924" y="15834"/>
                </a:lnTo>
                <a:lnTo>
                  <a:pt x="1027" y="16020"/>
                </a:lnTo>
                <a:lnTo>
                  <a:pt x="1133" y="16203"/>
                </a:lnTo>
                <a:lnTo>
                  <a:pt x="1244" y="16383"/>
                </a:lnTo>
                <a:lnTo>
                  <a:pt x="1357" y="16560"/>
                </a:lnTo>
                <a:lnTo>
                  <a:pt x="1474" y="16734"/>
                </a:lnTo>
                <a:lnTo>
                  <a:pt x="1594" y="16906"/>
                </a:lnTo>
                <a:lnTo>
                  <a:pt x="1716" y="17074"/>
                </a:lnTo>
                <a:lnTo>
                  <a:pt x="1840" y="17240"/>
                </a:lnTo>
                <a:lnTo>
                  <a:pt x="1967" y="17404"/>
                </a:lnTo>
                <a:lnTo>
                  <a:pt x="2095" y="17564"/>
                </a:lnTo>
                <a:lnTo>
                  <a:pt x="2225" y="17723"/>
                </a:lnTo>
                <a:lnTo>
                  <a:pt x="2357" y="17879"/>
                </a:lnTo>
                <a:lnTo>
                  <a:pt x="2489" y="18032"/>
                </a:lnTo>
                <a:lnTo>
                  <a:pt x="2623" y="18184"/>
                </a:lnTo>
                <a:lnTo>
                  <a:pt x="2757" y="18333"/>
                </a:lnTo>
                <a:lnTo>
                  <a:pt x="2892" y="18481"/>
                </a:lnTo>
                <a:lnTo>
                  <a:pt x="3027" y="18627"/>
                </a:lnTo>
                <a:lnTo>
                  <a:pt x="3163" y="18771"/>
                </a:lnTo>
                <a:lnTo>
                  <a:pt x="3299" y="18914"/>
                </a:lnTo>
                <a:lnTo>
                  <a:pt x="3435" y="19056"/>
                </a:lnTo>
                <a:lnTo>
                  <a:pt x="3571" y="19196"/>
                </a:lnTo>
                <a:lnTo>
                  <a:pt x="3707" y="19336"/>
                </a:lnTo>
                <a:lnTo>
                  <a:pt x="3844" y="19475"/>
                </a:lnTo>
                <a:lnTo>
                  <a:pt x="3980" y="19613"/>
                </a:lnTo>
                <a:lnTo>
                  <a:pt x="4116" y="19751"/>
                </a:lnTo>
                <a:lnTo>
                  <a:pt x="4252" y="19888"/>
                </a:lnTo>
                <a:lnTo>
                  <a:pt x="4388" y="20025"/>
                </a:lnTo>
                <a:lnTo>
                  <a:pt x="4525" y="20161"/>
                </a:lnTo>
                <a:lnTo>
                  <a:pt x="4661" y="20298"/>
                </a:lnTo>
                <a:lnTo>
                  <a:pt x="4798" y="20434"/>
                </a:lnTo>
                <a:lnTo>
                  <a:pt x="4935" y="20570"/>
                </a:lnTo>
                <a:lnTo>
                  <a:pt x="5073" y="20706"/>
                </a:lnTo>
                <a:lnTo>
                  <a:pt x="5211" y="20842"/>
                </a:lnTo>
                <a:lnTo>
                  <a:pt x="5350" y="20979"/>
                </a:lnTo>
                <a:lnTo>
                  <a:pt x="5490" y="21115"/>
                </a:lnTo>
                <a:lnTo>
                  <a:pt x="5630" y="21251"/>
                </a:lnTo>
                <a:lnTo>
                  <a:pt x="5772" y="21387"/>
                </a:lnTo>
                <a:lnTo>
                  <a:pt x="5915" y="21523"/>
                </a:lnTo>
                <a:lnTo>
                  <a:pt x="6059" y="21659"/>
                </a:lnTo>
                <a:lnTo>
                  <a:pt x="6205" y="21794"/>
                </a:lnTo>
                <a:lnTo>
                  <a:pt x="6353" y="21929"/>
                </a:lnTo>
                <a:lnTo>
                  <a:pt x="6502" y="22063"/>
                </a:lnTo>
                <a:lnTo>
                  <a:pt x="6654" y="22197"/>
                </a:lnTo>
                <a:lnTo>
                  <a:pt x="6807" y="22329"/>
                </a:lnTo>
                <a:lnTo>
                  <a:pt x="6963" y="22461"/>
                </a:lnTo>
                <a:lnTo>
                  <a:pt x="7122" y="22591"/>
                </a:lnTo>
                <a:lnTo>
                  <a:pt x="7282" y="22719"/>
                </a:lnTo>
                <a:lnTo>
                  <a:pt x="7446" y="22846"/>
                </a:lnTo>
                <a:lnTo>
                  <a:pt x="7612" y="22970"/>
                </a:lnTo>
                <a:lnTo>
                  <a:pt x="7780" y="23092"/>
                </a:lnTo>
                <a:lnTo>
                  <a:pt x="7952" y="23212"/>
                </a:lnTo>
                <a:lnTo>
                  <a:pt x="8126" y="23329"/>
                </a:lnTo>
                <a:lnTo>
                  <a:pt x="8303" y="23442"/>
                </a:lnTo>
                <a:lnTo>
                  <a:pt x="8483" y="23553"/>
                </a:lnTo>
                <a:lnTo>
                  <a:pt x="8666" y="23659"/>
                </a:lnTo>
                <a:lnTo>
                  <a:pt x="8852" y="23762"/>
                </a:lnTo>
                <a:lnTo>
                  <a:pt x="9040" y="23861"/>
                </a:lnTo>
                <a:lnTo>
                  <a:pt x="9232" y="23955"/>
                </a:lnTo>
                <a:lnTo>
                  <a:pt x="9425" y="24045"/>
                </a:lnTo>
                <a:lnTo>
                  <a:pt x="9622" y="24129"/>
                </a:lnTo>
                <a:lnTo>
                  <a:pt x="9821" y="24209"/>
                </a:lnTo>
                <a:lnTo>
                  <a:pt x="10022" y="24282"/>
                </a:lnTo>
                <a:lnTo>
                  <a:pt x="10226" y="24351"/>
                </a:lnTo>
                <a:lnTo>
                  <a:pt x="10431" y="24413"/>
                </a:lnTo>
                <a:lnTo>
                  <a:pt x="10639" y="24470"/>
                </a:lnTo>
                <a:lnTo>
                  <a:pt x="10848" y="24520"/>
                </a:lnTo>
                <a:lnTo>
                  <a:pt x="11059" y="24564"/>
                </a:lnTo>
                <a:lnTo>
                  <a:pt x="11271" y="24601"/>
                </a:lnTo>
                <a:lnTo>
                  <a:pt x="11484" y="24632"/>
                </a:lnTo>
                <a:lnTo>
                  <a:pt x="11698" y="24656"/>
                </a:lnTo>
                <a:lnTo>
                  <a:pt x="11912" y="24673"/>
                </a:lnTo>
                <a:lnTo>
                  <a:pt x="12128" y="24683"/>
                </a:lnTo>
                <a:lnTo>
                  <a:pt x="12343" y="24687"/>
                </a:lnTo>
                <a:lnTo>
                  <a:pt x="12558" y="24683"/>
                </a:lnTo>
                <a:lnTo>
                  <a:pt x="12774" y="24673"/>
                </a:lnTo>
                <a:lnTo>
                  <a:pt x="12988" y="24656"/>
                </a:lnTo>
                <a:lnTo>
                  <a:pt x="13202" y="24632"/>
                </a:lnTo>
                <a:lnTo>
                  <a:pt x="13415" y="24601"/>
                </a:lnTo>
                <a:lnTo>
                  <a:pt x="13627" y="24564"/>
                </a:lnTo>
                <a:lnTo>
                  <a:pt x="13838" y="24520"/>
                </a:lnTo>
                <a:lnTo>
                  <a:pt x="14047" y="24470"/>
                </a:lnTo>
                <a:lnTo>
                  <a:pt x="14255" y="24413"/>
                </a:lnTo>
                <a:lnTo>
                  <a:pt x="14460" y="24351"/>
                </a:lnTo>
                <a:lnTo>
                  <a:pt x="14664" y="24282"/>
                </a:lnTo>
                <a:lnTo>
                  <a:pt x="14865" y="24209"/>
                </a:lnTo>
                <a:lnTo>
                  <a:pt x="15064" y="24129"/>
                </a:lnTo>
                <a:lnTo>
                  <a:pt x="15261" y="24045"/>
                </a:lnTo>
                <a:lnTo>
                  <a:pt x="15454" y="23955"/>
                </a:lnTo>
                <a:lnTo>
                  <a:pt x="15646" y="23861"/>
                </a:lnTo>
                <a:lnTo>
                  <a:pt x="15834" y="23762"/>
                </a:lnTo>
                <a:lnTo>
                  <a:pt x="16020" y="23659"/>
                </a:lnTo>
                <a:lnTo>
                  <a:pt x="16203" y="23553"/>
                </a:lnTo>
                <a:lnTo>
                  <a:pt x="16383" y="23442"/>
                </a:lnTo>
                <a:lnTo>
                  <a:pt x="16560" y="23329"/>
                </a:lnTo>
                <a:lnTo>
                  <a:pt x="16734" y="23212"/>
                </a:lnTo>
                <a:lnTo>
                  <a:pt x="16906" y="23092"/>
                </a:lnTo>
                <a:lnTo>
                  <a:pt x="17074" y="22970"/>
                </a:lnTo>
                <a:lnTo>
                  <a:pt x="17240" y="22846"/>
                </a:lnTo>
                <a:lnTo>
                  <a:pt x="17404" y="22719"/>
                </a:lnTo>
                <a:lnTo>
                  <a:pt x="17564" y="22591"/>
                </a:lnTo>
                <a:lnTo>
                  <a:pt x="17723" y="22461"/>
                </a:lnTo>
                <a:lnTo>
                  <a:pt x="17879" y="22329"/>
                </a:lnTo>
                <a:lnTo>
                  <a:pt x="18032" y="22197"/>
                </a:lnTo>
                <a:lnTo>
                  <a:pt x="18184" y="22063"/>
                </a:lnTo>
                <a:lnTo>
                  <a:pt x="18333" y="21929"/>
                </a:lnTo>
                <a:lnTo>
                  <a:pt x="18481" y="21794"/>
                </a:lnTo>
                <a:lnTo>
                  <a:pt x="18627" y="21659"/>
                </a:lnTo>
                <a:lnTo>
                  <a:pt x="18771" y="21523"/>
                </a:lnTo>
                <a:lnTo>
                  <a:pt x="18914" y="21387"/>
                </a:lnTo>
                <a:lnTo>
                  <a:pt x="19056" y="21251"/>
                </a:lnTo>
                <a:lnTo>
                  <a:pt x="19196" y="21115"/>
                </a:lnTo>
                <a:lnTo>
                  <a:pt x="19336" y="20979"/>
                </a:lnTo>
                <a:lnTo>
                  <a:pt x="19475" y="20842"/>
                </a:lnTo>
                <a:lnTo>
                  <a:pt x="19613" y="20706"/>
                </a:lnTo>
                <a:lnTo>
                  <a:pt x="19751" y="20570"/>
                </a:lnTo>
                <a:lnTo>
                  <a:pt x="19888" y="20434"/>
                </a:lnTo>
                <a:lnTo>
                  <a:pt x="20025" y="20298"/>
                </a:lnTo>
                <a:lnTo>
                  <a:pt x="20161" y="20161"/>
                </a:lnTo>
                <a:lnTo>
                  <a:pt x="20298" y="20025"/>
                </a:lnTo>
                <a:lnTo>
                  <a:pt x="20434" y="19888"/>
                </a:lnTo>
                <a:lnTo>
                  <a:pt x="20570" y="19751"/>
                </a:lnTo>
                <a:lnTo>
                  <a:pt x="20706" y="19613"/>
                </a:lnTo>
                <a:lnTo>
                  <a:pt x="20842" y="19475"/>
                </a:lnTo>
                <a:lnTo>
                  <a:pt x="20979" y="19336"/>
                </a:lnTo>
                <a:lnTo>
                  <a:pt x="21115" y="19196"/>
                </a:lnTo>
                <a:lnTo>
                  <a:pt x="21251" y="19056"/>
                </a:lnTo>
                <a:lnTo>
                  <a:pt x="21387" y="18914"/>
                </a:lnTo>
                <a:lnTo>
                  <a:pt x="21523" y="18771"/>
                </a:lnTo>
                <a:lnTo>
                  <a:pt x="21659" y="18627"/>
                </a:lnTo>
                <a:lnTo>
                  <a:pt x="21794" y="18481"/>
                </a:lnTo>
                <a:lnTo>
                  <a:pt x="21929" y="18333"/>
                </a:lnTo>
                <a:lnTo>
                  <a:pt x="22063" y="18184"/>
                </a:lnTo>
                <a:lnTo>
                  <a:pt x="22197" y="18032"/>
                </a:lnTo>
                <a:lnTo>
                  <a:pt x="22329" y="17879"/>
                </a:lnTo>
                <a:lnTo>
                  <a:pt x="22461" y="17723"/>
                </a:lnTo>
                <a:lnTo>
                  <a:pt x="22591" y="17564"/>
                </a:lnTo>
                <a:lnTo>
                  <a:pt x="22719" y="17404"/>
                </a:lnTo>
                <a:lnTo>
                  <a:pt x="22846" y="17240"/>
                </a:lnTo>
                <a:lnTo>
                  <a:pt x="22970" y="17074"/>
                </a:lnTo>
                <a:lnTo>
                  <a:pt x="23092" y="16906"/>
                </a:lnTo>
                <a:lnTo>
                  <a:pt x="23212" y="16734"/>
                </a:lnTo>
                <a:lnTo>
                  <a:pt x="23329" y="16560"/>
                </a:lnTo>
                <a:lnTo>
                  <a:pt x="23442" y="16383"/>
                </a:lnTo>
                <a:lnTo>
                  <a:pt x="23553" y="16203"/>
                </a:lnTo>
                <a:lnTo>
                  <a:pt x="23659" y="16020"/>
                </a:lnTo>
                <a:lnTo>
                  <a:pt x="23762" y="15834"/>
                </a:lnTo>
                <a:lnTo>
                  <a:pt x="23861" y="15646"/>
                </a:lnTo>
                <a:lnTo>
                  <a:pt x="23955" y="15454"/>
                </a:lnTo>
                <a:lnTo>
                  <a:pt x="24045" y="15261"/>
                </a:lnTo>
                <a:lnTo>
                  <a:pt x="24129" y="15064"/>
                </a:lnTo>
                <a:lnTo>
                  <a:pt x="24209" y="14865"/>
                </a:lnTo>
                <a:lnTo>
                  <a:pt x="24282" y="14664"/>
                </a:lnTo>
                <a:lnTo>
                  <a:pt x="24351" y="14460"/>
                </a:lnTo>
                <a:lnTo>
                  <a:pt x="24413" y="14255"/>
                </a:lnTo>
                <a:lnTo>
                  <a:pt x="24470" y="14047"/>
                </a:lnTo>
                <a:lnTo>
                  <a:pt x="24520" y="13838"/>
                </a:lnTo>
                <a:lnTo>
                  <a:pt x="24564" y="13627"/>
                </a:lnTo>
                <a:lnTo>
                  <a:pt x="24601" y="13415"/>
                </a:lnTo>
                <a:lnTo>
                  <a:pt x="24632" y="13202"/>
                </a:lnTo>
                <a:lnTo>
                  <a:pt x="24656" y="12988"/>
                </a:lnTo>
                <a:lnTo>
                  <a:pt x="24673" y="12774"/>
                </a:lnTo>
                <a:lnTo>
                  <a:pt x="24683" y="12558"/>
                </a:lnTo>
                <a:lnTo>
                  <a:pt x="24687" y="12343"/>
                </a:lnTo>
                <a:close/>
              </a:path>
            </a:pathLst>
          </a:custGeom>
          <a:noFill/>
          <a:ln w="16510">
            <a:solidFill>
              <a:srgbClr val="152C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496324" y="2742926"/>
            <a:ext cx="2334829" cy="2219432"/>
          </a:xfrm>
          <a:custGeom>
            <a:avLst/>
            <a:gdLst/>
            <a:ahLst/>
            <a:cxnLst/>
            <a:rect l="l" t="t" r="r" b="b"/>
            <a:pathLst>
              <a:path w="25534" h="24272">
                <a:moveTo>
                  <a:pt x="23002" y="11503"/>
                </a:moveTo>
                <a:lnTo>
                  <a:pt x="23006" y="11313"/>
                </a:lnTo>
                <a:lnTo>
                  <a:pt x="23004" y="11123"/>
                </a:lnTo>
                <a:lnTo>
                  <a:pt x="22996" y="10934"/>
                </a:lnTo>
                <a:lnTo>
                  <a:pt x="22982" y="10745"/>
                </a:lnTo>
                <a:lnTo>
                  <a:pt x="22962" y="10556"/>
                </a:lnTo>
                <a:lnTo>
                  <a:pt x="22936" y="10368"/>
                </a:lnTo>
                <a:lnTo>
                  <a:pt x="22904" y="10181"/>
                </a:lnTo>
                <a:lnTo>
                  <a:pt x="22867" y="9995"/>
                </a:lnTo>
                <a:lnTo>
                  <a:pt x="22824" y="9810"/>
                </a:lnTo>
                <a:lnTo>
                  <a:pt x="22775" y="9627"/>
                </a:lnTo>
                <a:lnTo>
                  <a:pt x="22722" y="9445"/>
                </a:lnTo>
                <a:lnTo>
                  <a:pt x="22663" y="9265"/>
                </a:lnTo>
                <a:lnTo>
                  <a:pt x="22599" y="9087"/>
                </a:lnTo>
                <a:lnTo>
                  <a:pt x="22531" y="8911"/>
                </a:lnTo>
                <a:lnTo>
                  <a:pt x="22458" y="8737"/>
                </a:lnTo>
                <a:lnTo>
                  <a:pt x="22381" y="8565"/>
                </a:lnTo>
                <a:lnTo>
                  <a:pt x="22299" y="8396"/>
                </a:lnTo>
                <a:lnTo>
                  <a:pt x="22214" y="8228"/>
                </a:lnTo>
                <a:lnTo>
                  <a:pt x="22126" y="8063"/>
                </a:lnTo>
                <a:lnTo>
                  <a:pt x="22034" y="7901"/>
                </a:lnTo>
                <a:lnTo>
                  <a:pt x="21939" y="7740"/>
                </a:lnTo>
                <a:lnTo>
                  <a:pt x="21841" y="7582"/>
                </a:lnTo>
                <a:lnTo>
                  <a:pt x="21740" y="7426"/>
                </a:lnTo>
                <a:lnTo>
                  <a:pt x="21637" y="7273"/>
                </a:lnTo>
                <a:lnTo>
                  <a:pt x="21531" y="7122"/>
                </a:lnTo>
                <a:lnTo>
                  <a:pt x="21424" y="6973"/>
                </a:lnTo>
                <a:lnTo>
                  <a:pt x="21315" y="6826"/>
                </a:lnTo>
                <a:lnTo>
                  <a:pt x="21204" y="6681"/>
                </a:lnTo>
                <a:lnTo>
                  <a:pt x="21092" y="6538"/>
                </a:lnTo>
                <a:lnTo>
                  <a:pt x="20979" y="6397"/>
                </a:lnTo>
                <a:lnTo>
                  <a:pt x="20865" y="6258"/>
                </a:lnTo>
                <a:lnTo>
                  <a:pt x="20750" y="6120"/>
                </a:lnTo>
                <a:lnTo>
                  <a:pt x="20634" y="5984"/>
                </a:lnTo>
                <a:lnTo>
                  <a:pt x="20518" y="5849"/>
                </a:lnTo>
                <a:lnTo>
                  <a:pt x="20401" y="5716"/>
                </a:lnTo>
                <a:lnTo>
                  <a:pt x="20284" y="5583"/>
                </a:lnTo>
                <a:lnTo>
                  <a:pt x="20166" y="5452"/>
                </a:lnTo>
                <a:lnTo>
                  <a:pt x="20048" y="5321"/>
                </a:lnTo>
                <a:lnTo>
                  <a:pt x="19930" y="5191"/>
                </a:lnTo>
                <a:lnTo>
                  <a:pt x="19812" y="5062"/>
                </a:lnTo>
                <a:lnTo>
                  <a:pt x="19694" y="4933"/>
                </a:lnTo>
                <a:lnTo>
                  <a:pt x="19575" y="4804"/>
                </a:lnTo>
                <a:lnTo>
                  <a:pt x="19457" y="4676"/>
                </a:lnTo>
                <a:lnTo>
                  <a:pt x="19338" y="4548"/>
                </a:lnTo>
                <a:lnTo>
                  <a:pt x="19219" y="4420"/>
                </a:lnTo>
                <a:lnTo>
                  <a:pt x="19100" y="4292"/>
                </a:lnTo>
                <a:lnTo>
                  <a:pt x="18980" y="4164"/>
                </a:lnTo>
                <a:lnTo>
                  <a:pt x="18860" y="4035"/>
                </a:lnTo>
                <a:lnTo>
                  <a:pt x="18739" y="3907"/>
                </a:lnTo>
                <a:lnTo>
                  <a:pt x="18618" y="3778"/>
                </a:lnTo>
                <a:lnTo>
                  <a:pt x="18496" y="3650"/>
                </a:lnTo>
                <a:lnTo>
                  <a:pt x="18372" y="3521"/>
                </a:lnTo>
                <a:lnTo>
                  <a:pt x="18248" y="3392"/>
                </a:lnTo>
                <a:lnTo>
                  <a:pt x="18123" y="3263"/>
                </a:lnTo>
                <a:lnTo>
                  <a:pt x="17996" y="3134"/>
                </a:lnTo>
                <a:lnTo>
                  <a:pt x="17868" y="3004"/>
                </a:lnTo>
                <a:lnTo>
                  <a:pt x="17739" y="2876"/>
                </a:lnTo>
                <a:lnTo>
                  <a:pt x="17607" y="2747"/>
                </a:lnTo>
                <a:lnTo>
                  <a:pt x="17474" y="2619"/>
                </a:lnTo>
                <a:lnTo>
                  <a:pt x="17339" y="2491"/>
                </a:lnTo>
                <a:lnTo>
                  <a:pt x="17202" y="2365"/>
                </a:lnTo>
                <a:lnTo>
                  <a:pt x="17062" y="2239"/>
                </a:lnTo>
                <a:lnTo>
                  <a:pt x="16920" y="2114"/>
                </a:lnTo>
                <a:lnTo>
                  <a:pt x="16776" y="1990"/>
                </a:lnTo>
                <a:lnTo>
                  <a:pt x="16629" y="1868"/>
                </a:lnTo>
                <a:lnTo>
                  <a:pt x="16479" y="1748"/>
                </a:lnTo>
                <a:lnTo>
                  <a:pt x="16327" y="1630"/>
                </a:lnTo>
                <a:lnTo>
                  <a:pt x="16172" y="1514"/>
                </a:lnTo>
                <a:lnTo>
                  <a:pt x="16014" y="1400"/>
                </a:lnTo>
                <a:lnTo>
                  <a:pt x="15854" y="1289"/>
                </a:lnTo>
                <a:lnTo>
                  <a:pt x="15690" y="1181"/>
                </a:lnTo>
                <a:lnTo>
                  <a:pt x="15524" y="1076"/>
                </a:lnTo>
                <a:lnTo>
                  <a:pt x="15355" y="975"/>
                </a:lnTo>
                <a:lnTo>
                  <a:pt x="15183" y="878"/>
                </a:lnTo>
                <a:lnTo>
                  <a:pt x="15008" y="784"/>
                </a:lnTo>
                <a:lnTo>
                  <a:pt x="14831" y="695"/>
                </a:lnTo>
                <a:lnTo>
                  <a:pt x="14651" y="610"/>
                </a:lnTo>
                <a:lnTo>
                  <a:pt x="14468" y="530"/>
                </a:lnTo>
                <a:lnTo>
                  <a:pt x="14284" y="455"/>
                </a:lnTo>
                <a:lnTo>
                  <a:pt x="14096" y="385"/>
                </a:lnTo>
                <a:lnTo>
                  <a:pt x="13907" y="320"/>
                </a:lnTo>
                <a:lnTo>
                  <a:pt x="13716" y="261"/>
                </a:lnTo>
                <a:lnTo>
                  <a:pt x="13523" y="207"/>
                </a:lnTo>
                <a:lnTo>
                  <a:pt x="13328" y="160"/>
                </a:lnTo>
                <a:lnTo>
                  <a:pt x="13132" y="118"/>
                </a:lnTo>
                <a:lnTo>
                  <a:pt x="12935" y="83"/>
                </a:lnTo>
                <a:lnTo>
                  <a:pt x="12736" y="53"/>
                </a:lnTo>
                <a:lnTo>
                  <a:pt x="12537" y="30"/>
                </a:lnTo>
                <a:lnTo>
                  <a:pt x="12337" y="14"/>
                </a:lnTo>
                <a:lnTo>
                  <a:pt x="12136" y="4"/>
                </a:lnTo>
                <a:lnTo>
                  <a:pt x="11935" y="0"/>
                </a:lnTo>
                <a:lnTo>
                  <a:pt x="11734" y="2"/>
                </a:lnTo>
                <a:lnTo>
                  <a:pt x="11534" y="11"/>
                </a:lnTo>
                <a:lnTo>
                  <a:pt x="11333" y="27"/>
                </a:lnTo>
                <a:lnTo>
                  <a:pt x="11134" y="48"/>
                </a:lnTo>
                <a:lnTo>
                  <a:pt x="10935" y="76"/>
                </a:lnTo>
                <a:lnTo>
                  <a:pt x="10737" y="110"/>
                </a:lnTo>
                <a:lnTo>
                  <a:pt x="10540" y="150"/>
                </a:lnTo>
                <a:lnTo>
                  <a:pt x="10345" y="196"/>
                </a:lnTo>
                <a:lnTo>
                  <a:pt x="10151" y="248"/>
                </a:lnTo>
                <a:lnTo>
                  <a:pt x="9959" y="305"/>
                </a:lnTo>
                <a:lnTo>
                  <a:pt x="9769" y="368"/>
                </a:lnTo>
                <a:lnTo>
                  <a:pt x="9581" y="435"/>
                </a:lnTo>
                <a:lnTo>
                  <a:pt x="9395" y="508"/>
                </a:lnTo>
                <a:lnTo>
                  <a:pt x="9211" y="586"/>
                </a:lnTo>
                <a:lnTo>
                  <a:pt x="9029" y="668"/>
                </a:lnTo>
                <a:lnTo>
                  <a:pt x="8850" y="754"/>
                </a:lnTo>
                <a:lnTo>
                  <a:pt x="8673" y="844"/>
                </a:lnTo>
                <a:lnTo>
                  <a:pt x="8498" y="938"/>
                </a:lnTo>
                <a:lnTo>
                  <a:pt x="8326" y="1036"/>
                </a:lnTo>
                <a:lnTo>
                  <a:pt x="8157" y="1137"/>
                </a:lnTo>
                <a:lnTo>
                  <a:pt x="7990" y="1241"/>
                </a:lnTo>
                <a:lnTo>
                  <a:pt x="7825" y="1348"/>
                </a:lnTo>
                <a:lnTo>
                  <a:pt x="7663" y="1457"/>
                </a:lnTo>
                <a:lnTo>
                  <a:pt x="7504" y="1569"/>
                </a:lnTo>
                <a:lnTo>
                  <a:pt x="7346" y="1683"/>
                </a:lnTo>
                <a:lnTo>
                  <a:pt x="7191" y="1798"/>
                </a:lnTo>
                <a:lnTo>
                  <a:pt x="7038" y="1916"/>
                </a:lnTo>
                <a:lnTo>
                  <a:pt x="6888" y="2034"/>
                </a:lnTo>
                <a:lnTo>
                  <a:pt x="6739" y="2154"/>
                </a:lnTo>
                <a:lnTo>
                  <a:pt x="6592" y="2276"/>
                </a:lnTo>
                <a:lnTo>
                  <a:pt x="6446" y="2397"/>
                </a:lnTo>
                <a:lnTo>
                  <a:pt x="6303" y="2520"/>
                </a:lnTo>
                <a:lnTo>
                  <a:pt x="6160" y="2644"/>
                </a:lnTo>
                <a:lnTo>
                  <a:pt x="6019" y="2767"/>
                </a:lnTo>
                <a:lnTo>
                  <a:pt x="5879" y="2892"/>
                </a:lnTo>
                <a:lnTo>
                  <a:pt x="5741" y="3016"/>
                </a:lnTo>
                <a:lnTo>
                  <a:pt x="5603" y="3141"/>
                </a:lnTo>
                <a:lnTo>
                  <a:pt x="5466" y="3266"/>
                </a:lnTo>
                <a:lnTo>
                  <a:pt x="5329" y="3391"/>
                </a:lnTo>
                <a:lnTo>
                  <a:pt x="5193" y="3516"/>
                </a:lnTo>
                <a:lnTo>
                  <a:pt x="5058" y="3642"/>
                </a:lnTo>
                <a:lnTo>
                  <a:pt x="4922" y="3767"/>
                </a:lnTo>
                <a:lnTo>
                  <a:pt x="4787" y="3893"/>
                </a:lnTo>
                <a:lnTo>
                  <a:pt x="4652" y="4019"/>
                </a:lnTo>
                <a:lnTo>
                  <a:pt x="4517" y="4145"/>
                </a:lnTo>
                <a:lnTo>
                  <a:pt x="4382" y="4272"/>
                </a:lnTo>
                <a:lnTo>
                  <a:pt x="4246" y="4399"/>
                </a:lnTo>
                <a:lnTo>
                  <a:pt x="4111" y="4527"/>
                </a:lnTo>
                <a:lnTo>
                  <a:pt x="3976" y="4656"/>
                </a:lnTo>
                <a:lnTo>
                  <a:pt x="3840" y="4785"/>
                </a:lnTo>
                <a:lnTo>
                  <a:pt x="3704" y="4915"/>
                </a:lnTo>
                <a:lnTo>
                  <a:pt x="3568" y="5046"/>
                </a:lnTo>
                <a:lnTo>
                  <a:pt x="3432" y="5179"/>
                </a:lnTo>
                <a:lnTo>
                  <a:pt x="3296" y="5313"/>
                </a:lnTo>
                <a:lnTo>
                  <a:pt x="3160" y="5448"/>
                </a:lnTo>
                <a:lnTo>
                  <a:pt x="3024" y="5586"/>
                </a:lnTo>
                <a:lnTo>
                  <a:pt x="2888" y="5725"/>
                </a:lnTo>
                <a:lnTo>
                  <a:pt x="2753" y="5865"/>
                </a:lnTo>
                <a:lnTo>
                  <a:pt x="2619" y="6008"/>
                </a:lnTo>
                <a:lnTo>
                  <a:pt x="2485" y="6154"/>
                </a:lnTo>
                <a:lnTo>
                  <a:pt x="2353" y="6301"/>
                </a:lnTo>
                <a:lnTo>
                  <a:pt x="2221" y="6451"/>
                </a:lnTo>
                <a:lnTo>
                  <a:pt x="2091" y="6604"/>
                </a:lnTo>
                <a:lnTo>
                  <a:pt x="1963" y="6759"/>
                </a:lnTo>
                <a:lnTo>
                  <a:pt x="1836" y="6917"/>
                </a:lnTo>
                <a:lnTo>
                  <a:pt x="1711" y="7078"/>
                </a:lnTo>
                <a:lnTo>
                  <a:pt x="1589" y="7242"/>
                </a:lnTo>
                <a:lnTo>
                  <a:pt x="1470" y="7409"/>
                </a:lnTo>
                <a:lnTo>
                  <a:pt x="1353" y="7578"/>
                </a:lnTo>
                <a:lnTo>
                  <a:pt x="1239" y="7751"/>
                </a:lnTo>
                <a:lnTo>
                  <a:pt x="1129" y="7927"/>
                </a:lnTo>
                <a:lnTo>
                  <a:pt x="1023" y="8105"/>
                </a:lnTo>
                <a:lnTo>
                  <a:pt x="920" y="8287"/>
                </a:lnTo>
                <a:lnTo>
                  <a:pt x="822" y="8471"/>
                </a:lnTo>
                <a:lnTo>
                  <a:pt x="728" y="8659"/>
                </a:lnTo>
                <a:lnTo>
                  <a:pt x="639" y="8849"/>
                </a:lnTo>
                <a:lnTo>
                  <a:pt x="554" y="9041"/>
                </a:lnTo>
                <a:lnTo>
                  <a:pt x="475" y="9236"/>
                </a:lnTo>
                <a:lnTo>
                  <a:pt x="402" y="9434"/>
                </a:lnTo>
                <a:lnTo>
                  <a:pt x="334" y="9634"/>
                </a:lnTo>
                <a:lnTo>
                  <a:pt x="272" y="9836"/>
                </a:lnTo>
                <a:lnTo>
                  <a:pt x="216" y="10039"/>
                </a:lnTo>
                <a:lnTo>
                  <a:pt x="166" y="10245"/>
                </a:lnTo>
                <a:lnTo>
                  <a:pt x="123" y="10452"/>
                </a:lnTo>
                <a:lnTo>
                  <a:pt x="86" y="10660"/>
                </a:lnTo>
                <a:lnTo>
                  <a:pt x="55" y="10870"/>
                </a:lnTo>
                <a:lnTo>
                  <a:pt x="31" y="11080"/>
                </a:lnTo>
                <a:lnTo>
                  <a:pt x="14" y="11291"/>
                </a:lnTo>
                <a:lnTo>
                  <a:pt x="4" y="11503"/>
                </a:lnTo>
                <a:lnTo>
                  <a:pt x="0" y="11715"/>
                </a:lnTo>
                <a:lnTo>
                  <a:pt x="3" y="11927"/>
                </a:lnTo>
                <a:lnTo>
                  <a:pt x="13" y="12138"/>
                </a:lnTo>
                <a:lnTo>
                  <a:pt x="29" y="12350"/>
                </a:lnTo>
                <a:lnTo>
                  <a:pt x="53" y="12560"/>
                </a:lnTo>
                <a:lnTo>
                  <a:pt x="83" y="12770"/>
                </a:lnTo>
                <a:lnTo>
                  <a:pt x="119" y="12979"/>
                </a:lnTo>
                <a:lnTo>
                  <a:pt x="161" y="13186"/>
                </a:lnTo>
                <a:lnTo>
                  <a:pt x="210" y="13392"/>
                </a:lnTo>
                <a:lnTo>
                  <a:pt x="265" y="13596"/>
                </a:lnTo>
                <a:lnTo>
                  <a:pt x="326" y="13799"/>
                </a:lnTo>
                <a:lnTo>
                  <a:pt x="392" y="13999"/>
                </a:lnTo>
                <a:lnTo>
                  <a:pt x="464" y="14198"/>
                </a:lnTo>
                <a:lnTo>
                  <a:pt x="541" y="14394"/>
                </a:lnTo>
                <a:lnTo>
                  <a:pt x="623" y="14588"/>
                </a:lnTo>
                <a:lnTo>
                  <a:pt x="710" y="14779"/>
                </a:lnTo>
                <a:lnTo>
                  <a:pt x="801" y="14968"/>
                </a:lnTo>
                <a:lnTo>
                  <a:pt x="897" y="15155"/>
                </a:lnTo>
                <a:lnTo>
                  <a:pt x="996" y="15339"/>
                </a:lnTo>
                <a:lnTo>
                  <a:pt x="1100" y="15520"/>
                </a:lnTo>
                <a:lnTo>
                  <a:pt x="1207" y="15698"/>
                </a:lnTo>
                <a:lnTo>
                  <a:pt x="1317" y="15874"/>
                </a:lnTo>
                <a:lnTo>
                  <a:pt x="1430" y="16048"/>
                </a:lnTo>
                <a:lnTo>
                  <a:pt x="1545" y="16218"/>
                </a:lnTo>
                <a:lnTo>
                  <a:pt x="1663" y="16386"/>
                </a:lnTo>
                <a:lnTo>
                  <a:pt x="1784" y="16552"/>
                </a:lnTo>
                <a:lnTo>
                  <a:pt x="1906" y="16715"/>
                </a:lnTo>
                <a:lnTo>
                  <a:pt x="2030" y="16877"/>
                </a:lnTo>
                <a:lnTo>
                  <a:pt x="2155" y="17035"/>
                </a:lnTo>
                <a:lnTo>
                  <a:pt x="2282" y="17192"/>
                </a:lnTo>
                <a:lnTo>
                  <a:pt x="2410" y="17347"/>
                </a:lnTo>
                <a:lnTo>
                  <a:pt x="2539" y="17500"/>
                </a:lnTo>
                <a:lnTo>
                  <a:pt x="2669" y="17651"/>
                </a:lnTo>
                <a:lnTo>
                  <a:pt x="2799" y="17801"/>
                </a:lnTo>
                <a:lnTo>
                  <a:pt x="2930" y="17949"/>
                </a:lnTo>
                <a:lnTo>
                  <a:pt x="3061" y="18097"/>
                </a:lnTo>
                <a:lnTo>
                  <a:pt x="3192" y="18243"/>
                </a:lnTo>
                <a:lnTo>
                  <a:pt x="3324" y="18388"/>
                </a:lnTo>
                <a:lnTo>
                  <a:pt x="3456" y="18532"/>
                </a:lnTo>
                <a:lnTo>
                  <a:pt x="3588" y="18676"/>
                </a:lnTo>
                <a:lnTo>
                  <a:pt x="3720" y="18819"/>
                </a:lnTo>
                <a:lnTo>
                  <a:pt x="3853" y="18961"/>
                </a:lnTo>
                <a:lnTo>
                  <a:pt x="3985" y="19104"/>
                </a:lnTo>
                <a:lnTo>
                  <a:pt x="4118" y="19246"/>
                </a:lnTo>
                <a:lnTo>
                  <a:pt x="4251" y="19388"/>
                </a:lnTo>
                <a:lnTo>
                  <a:pt x="4384" y="19530"/>
                </a:lnTo>
                <a:lnTo>
                  <a:pt x="4518" y="19672"/>
                </a:lnTo>
                <a:lnTo>
                  <a:pt x="4652" y="19814"/>
                </a:lnTo>
                <a:lnTo>
                  <a:pt x="4787" y="19957"/>
                </a:lnTo>
                <a:lnTo>
                  <a:pt x="4923" y="20099"/>
                </a:lnTo>
                <a:lnTo>
                  <a:pt x="5059" y="20242"/>
                </a:lnTo>
                <a:lnTo>
                  <a:pt x="5197" y="20385"/>
                </a:lnTo>
                <a:lnTo>
                  <a:pt x="5335" y="20528"/>
                </a:lnTo>
                <a:lnTo>
                  <a:pt x="5475" y="20671"/>
                </a:lnTo>
                <a:lnTo>
                  <a:pt x="5616" y="20814"/>
                </a:lnTo>
                <a:lnTo>
                  <a:pt x="5759" y="20957"/>
                </a:lnTo>
                <a:lnTo>
                  <a:pt x="5904" y="21100"/>
                </a:lnTo>
                <a:lnTo>
                  <a:pt x="6050" y="21242"/>
                </a:lnTo>
                <a:lnTo>
                  <a:pt x="6199" y="21384"/>
                </a:lnTo>
                <a:lnTo>
                  <a:pt x="6350" y="21525"/>
                </a:lnTo>
                <a:lnTo>
                  <a:pt x="6503" y="21666"/>
                </a:lnTo>
                <a:lnTo>
                  <a:pt x="6658" y="21805"/>
                </a:lnTo>
                <a:lnTo>
                  <a:pt x="6816" y="21943"/>
                </a:lnTo>
                <a:lnTo>
                  <a:pt x="6977" y="22080"/>
                </a:lnTo>
                <a:lnTo>
                  <a:pt x="7141" y="22215"/>
                </a:lnTo>
                <a:lnTo>
                  <a:pt x="7307" y="22348"/>
                </a:lnTo>
                <a:lnTo>
                  <a:pt x="7477" y="22479"/>
                </a:lnTo>
                <a:lnTo>
                  <a:pt x="7650" y="22607"/>
                </a:lnTo>
                <a:lnTo>
                  <a:pt x="7825" y="22733"/>
                </a:lnTo>
                <a:lnTo>
                  <a:pt x="8004" y="22855"/>
                </a:lnTo>
                <a:lnTo>
                  <a:pt x="8186" y="22975"/>
                </a:lnTo>
                <a:lnTo>
                  <a:pt x="8371" y="23090"/>
                </a:lnTo>
                <a:lnTo>
                  <a:pt x="8559" y="23202"/>
                </a:lnTo>
                <a:lnTo>
                  <a:pt x="8750" y="23310"/>
                </a:lnTo>
                <a:lnTo>
                  <a:pt x="8945" y="23413"/>
                </a:lnTo>
                <a:lnTo>
                  <a:pt x="9142" y="23511"/>
                </a:lnTo>
                <a:lnTo>
                  <a:pt x="9342" y="23605"/>
                </a:lnTo>
                <a:lnTo>
                  <a:pt x="9545" y="23693"/>
                </a:lnTo>
                <a:lnTo>
                  <a:pt x="9750" y="23776"/>
                </a:lnTo>
                <a:lnTo>
                  <a:pt x="9958" y="23853"/>
                </a:lnTo>
                <a:lnTo>
                  <a:pt x="10169" y="23924"/>
                </a:lnTo>
                <a:lnTo>
                  <a:pt x="10381" y="23989"/>
                </a:lnTo>
                <a:lnTo>
                  <a:pt x="10596" y="24047"/>
                </a:lnTo>
                <a:lnTo>
                  <a:pt x="10812" y="24100"/>
                </a:lnTo>
                <a:lnTo>
                  <a:pt x="11030" y="24145"/>
                </a:lnTo>
                <a:lnTo>
                  <a:pt x="11249" y="24184"/>
                </a:lnTo>
                <a:lnTo>
                  <a:pt x="11470" y="24215"/>
                </a:lnTo>
                <a:lnTo>
                  <a:pt x="11691" y="24240"/>
                </a:lnTo>
                <a:lnTo>
                  <a:pt x="11913" y="24258"/>
                </a:lnTo>
                <a:lnTo>
                  <a:pt x="12136" y="24269"/>
                </a:lnTo>
                <a:lnTo>
                  <a:pt x="12359" y="24272"/>
                </a:lnTo>
                <a:lnTo>
                  <a:pt x="12582" y="24268"/>
                </a:lnTo>
                <a:lnTo>
                  <a:pt x="12804" y="24258"/>
                </a:lnTo>
                <a:lnTo>
                  <a:pt x="13027" y="24240"/>
                </a:lnTo>
                <a:lnTo>
                  <a:pt x="13248" y="24215"/>
                </a:lnTo>
                <a:lnTo>
                  <a:pt x="13469" y="24183"/>
                </a:lnTo>
                <a:lnTo>
                  <a:pt x="13688" y="24145"/>
                </a:lnTo>
                <a:lnTo>
                  <a:pt x="13906" y="24099"/>
                </a:lnTo>
                <a:lnTo>
                  <a:pt x="14123" y="24048"/>
                </a:lnTo>
                <a:lnTo>
                  <a:pt x="14338" y="23990"/>
                </a:lnTo>
                <a:lnTo>
                  <a:pt x="14551" y="23925"/>
                </a:lnTo>
                <a:lnTo>
                  <a:pt x="14762" y="23855"/>
                </a:lnTo>
                <a:lnTo>
                  <a:pt x="14970" y="23779"/>
                </a:lnTo>
                <a:lnTo>
                  <a:pt x="15177" y="23698"/>
                </a:lnTo>
                <a:lnTo>
                  <a:pt x="15380" y="23611"/>
                </a:lnTo>
                <a:lnTo>
                  <a:pt x="15582" y="23520"/>
                </a:lnTo>
                <a:lnTo>
                  <a:pt x="15780" y="23423"/>
                </a:lnTo>
                <a:lnTo>
                  <a:pt x="15976" y="23322"/>
                </a:lnTo>
                <a:lnTo>
                  <a:pt x="16170" y="23217"/>
                </a:lnTo>
                <a:lnTo>
                  <a:pt x="16360" y="23108"/>
                </a:lnTo>
                <a:lnTo>
                  <a:pt x="16548" y="22996"/>
                </a:lnTo>
                <a:lnTo>
                  <a:pt x="16732" y="22880"/>
                </a:lnTo>
                <a:lnTo>
                  <a:pt x="16915" y="22761"/>
                </a:lnTo>
                <a:lnTo>
                  <a:pt x="17094" y="22639"/>
                </a:lnTo>
                <a:lnTo>
                  <a:pt x="17271" y="22514"/>
                </a:lnTo>
                <a:lnTo>
                  <a:pt x="17445" y="22387"/>
                </a:lnTo>
                <a:lnTo>
                  <a:pt x="17616" y="22259"/>
                </a:lnTo>
                <a:lnTo>
                  <a:pt x="17785" y="22128"/>
                </a:lnTo>
                <a:lnTo>
                  <a:pt x="17952" y="21996"/>
                </a:lnTo>
                <a:lnTo>
                  <a:pt x="18117" y="21862"/>
                </a:lnTo>
                <a:lnTo>
                  <a:pt x="18279" y="21727"/>
                </a:lnTo>
                <a:lnTo>
                  <a:pt x="18440" y="21592"/>
                </a:lnTo>
                <a:lnTo>
                  <a:pt x="18599" y="21455"/>
                </a:lnTo>
                <a:lnTo>
                  <a:pt x="18756" y="21318"/>
                </a:lnTo>
                <a:lnTo>
                  <a:pt x="18912" y="21180"/>
                </a:lnTo>
                <a:lnTo>
                  <a:pt x="19067" y="21042"/>
                </a:lnTo>
                <a:lnTo>
                  <a:pt x="19220" y="20904"/>
                </a:lnTo>
                <a:lnTo>
                  <a:pt x="19372" y="20765"/>
                </a:lnTo>
                <a:lnTo>
                  <a:pt x="19524" y="20626"/>
                </a:lnTo>
                <a:lnTo>
                  <a:pt x="19674" y="20487"/>
                </a:lnTo>
                <a:lnTo>
                  <a:pt x="19824" y="20348"/>
                </a:lnTo>
                <a:lnTo>
                  <a:pt x="19974" y="20208"/>
                </a:lnTo>
                <a:lnTo>
                  <a:pt x="20124" y="20069"/>
                </a:lnTo>
                <a:lnTo>
                  <a:pt x="20273" y="19929"/>
                </a:lnTo>
                <a:lnTo>
                  <a:pt x="20422" y="19789"/>
                </a:lnTo>
                <a:lnTo>
                  <a:pt x="20571" y="19649"/>
                </a:lnTo>
                <a:lnTo>
                  <a:pt x="20720" y="19508"/>
                </a:lnTo>
                <a:lnTo>
                  <a:pt x="20869" y="19367"/>
                </a:lnTo>
                <a:lnTo>
                  <a:pt x="21019" y="19225"/>
                </a:lnTo>
                <a:lnTo>
                  <a:pt x="21168" y="19082"/>
                </a:lnTo>
                <a:lnTo>
                  <a:pt x="21318" y="18938"/>
                </a:lnTo>
                <a:lnTo>
                  <a:pt x="21468" y="18794"/>
                </a:lnTo>
                <a:lnTo>
                  <a:pt x="21618" y="18648"/>
                </a:lnTo>
                <a:lnTo>
                  <a:pt x="21768" y="18501"/>
                </a:lnTo>
                <a:lnTo>
                  <a:pt x="21918" y="18352"/>
                </a:lnTo>
                <a:lnTo>
                  <a:pt x="22068" y="18202"/>
                </a:lnTo>
                <a:lnTo>
                  <a:pt x="22217" y="18050"/>
                </a:lnTo>
                <a:lnTo>
                  <a:pt x="22367" y="17896"/>
                </a:lnTo>
                <a:lnTo>
                  <a:pt x="22516" y="17740"/>
                </a:lnTo>
                <a:lnTo>
                  <a:pt x="22664" y="17581"/>
                </a:lnTo>
                <a:lnTo>
                  <a:pt x="22811" y="17420"/>
                </a:lnTo>
                <a:lnTo>
                  <a:pt x="22957" y="17257"/>
                </a:lnTo>
                <a:lnTo>
                  <a:pt x="23102" y="17090"/>
                </a:lnTo>
                <a:lnTo>
                  <a:pt x="23245" y="16921"/>
                </a:lnTo>
                <a:lnTo>
                  <a:pt x="23387" y="16749"/>
                </a:lnTo>
                <a:lnTo>
                  <a:pt x="23526" y="16574"/>
                </a:lnTo>
                <a:lnTo>
                  <a:pt x="23663" y="16396"/>
                </a:lnTo>
                <a:lnTo>
                  <a:pt x="23798" y="16215"/>
                </a:lnTo>
                <a:lnTo>
                  <a:pt x="23929" y="16030"/>
                </a:lnTo>
                <a:lnTo>
                  <a:pt x="24058" y="15842"/>
                </a:lnTo>
                <a:lnTo>
                  <a:pt x="24183" y="15651"/>
                </a:lnTo>
                <a:lnTo>
                  <a:pt x="24304" y="15457"/>
                </a:lnTo>
                <a:lnTo>
                  <a:pt x="24421" y="15259"/>
                </a:lnTo>
                <a:lnTo>
                  <a:pt x="24533" y="15058"/>
                </a:lnTo>
                <a:lnTo>
                  <a:pt x="24641" y="14854"/>
                </a:lnTo>
                <a:lnTo>
                  <a:pt x="24744" y="14647"/>
                </a:lnTo>
                <a:lnTo>
                  <a:pt x="24842" y="14436"/>
                </a:lnTo>
                <a:lnTo>
                  <a:pt x="24935" y="14223"/>
                </a:lnTo>
                <a:lnTo>
                  <a:pt x="25021" y="14008"/>
                </a:lnTo>
                <a:lnTo>
                  <a:pt x="25102" y="13789"/>
                </a:lnTo>
                <a:lnTo>
                  <a:pt x="25176" y="13568"/>
                </a:lnTo>
                <a:lnTo>
                  <a:pt x="25244" y="13345"/>
                </a:lnTo>
                <a:lnTo>
                  <a:pt x="25305" y="13120"/>
                </a:lnTo>
                <a:lnTo>
                  <a:pt x="25359" y="12893"/>
                </a:lnTo>
                <a:lnTo>
                  <a:pt x="25407" y="12664"/>
                </a:lnTo>
                <a:lnTo>
                  <a:pt x="25447" y="12434"/>
                </a:lnTo>
                <a:lnTo>
                  <a:pt x="25480" y="12202"/>
                </a:lnTo>
                <a:lnTo>
                  <a:pt x="25505" y="11970"/>
                </a:lnTo>
                <a:lnTo>
                  <a:pt x="25524" y="11737"/>
                </a:lnTo>
                <a:lnTo>
                  <a:pt x="25534" y="11503"/>
                </a:lnTo>
              </a:path>
            </a:pathLst>
          </a:custGeom>
          <a:noFill/>
          <a:ln w="12700">
            <a:solidFill>
              <a:srgbClr val="627484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2606040" y="3794760"/>
            <a:ext cx="2423160" cy="0"/>
          </a:xfrm>
          <a:prstGeom prst="line">
            <a:avLst/>
          </a:prstGeom>
          <a:ln w="10160">
            <a:solidFill>
              <a:srgbClr val="627484"/>
            </a:solidFill>
            <a:tailEnd type="triangl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3563096" y="3758184"/>
            <a:ext cx="73152" cy="73152"/>
          </a:xfrm>
          <a:prstGeom prst="ellipse">
            <a:avLst/>
          </a:prstGeom>
          <a:solidFill>
            <a:srgbClr val="152C45"/>
          </a:solidFill>
          <a:ln w="12700">
            <a:solidFill>
              <a:srgbClr val="152C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785478" y="3749040"/>
            <a:ext cx="91440" cy="914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52C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788920" y="4224528"/>
            <a:ext cx="658368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600" b="0">
                <a:solidFill>
                  <a:srgbClr val="233B50"/>
                </a:solidFill>
                <a:latin typeface="Microsoft YaHei"/>
              </a:rPr>
              <a:t>初值</a:t>
            </a:r>
          </a:p>
        </p:txBody>
      </p:sp>
      <p:cxnSp>
        <p:nvCxnSpPr>
          <p:cNvPr id="11" name="Connector 10"/>
          <p:cNvCxnSpPr/>
          <p:nvPr/>
        </p:nvCxnSpPr>
        <p:spPr>
          <a:xfrm flipV="1">
            <a:off x="3401568" y="3840480"/>
            <a:ext cx="179816" cy="411480"/>
          </a:xfrm>
          <a:prstGeom prst="line">
            <a:avLst/>
          </a:prstGeom>
          <a:ln w="8890">
            <a:solidFill>
              <a:srgbClr val="6274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840480" y="3310128"/>
            <a:ext cx="1005840" cy="292608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600" b="0">
                <a:solidFill>
                  <a:srgbClr val="233B50"/>
                </a:solidFill>
                <a:latin typeface="Microsoft YaHei"/>
              </a:rPr>
              <a:t>一圈后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61688" y="3913632"/>
            <a:ext cx="100584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600" b="0">
                <a:solidFill>
                  <a:srgbClr val="627484"/>
                </a:solidFill>
                <a:latin typeface="Cambria Math"/>
              </a:rPr>
              <a:t>θ = θ₀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544" y="5266944"/>
            <a:ext cx="4800600" cy="30175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700" b="0">
                <a:solidFill>
                  <a:srgbClr val="627484"/>
                </a:solidFill>
                <a:latin typeface="Microsoft YaHei"/>
              </a:rPr>
              <a:t>位置与径向动量须同时回到初值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6968" y="5788152"/>
            <a:ext cx="4846320" cy="30175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600" b="0">
                <a:solidFill>
                  <a:srgbClr val="627484"/>
                </a:solidFill>
                <a:latin typeface="Microsoft YaHei"/>
              </a:rPr>
              <a:t>一圈积分 → 闭合残差 → 初值修正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91072" y="1572768"/>
            <a:ext cx="5102352" cy="32004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900" b="1">
                <a:solidFill>
                  <a:srgbClr val="007E86"/>
                </a:solidFill>
                <a:latin typeface="Microsoft YaHei"/>
              </a:rPr>
              <a:t>轨道方程</a:t>
            </a:r>
          </a:p>
        </p:txBody>
      </p:sp>
      <p:pic>
        <p:nvPicPr>
          <p:cNvPr id="17" name="Picture 16" descr="s04_1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2091" y="2011680"/>
            <a:ext cx="4172881" cy="694944"/>
          </a:xfrm>
          <a:prstGeom prst="rect">
            <a:avLst/>
          </a:prstGeom>
          <a:effectLst/>
        </p:spPr>
      </p:pic>
      <p:pic>
        <p:nvPicPr>
          <p:cNvPr id="18" name="Picture 17" descr="s04_1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80325" y="2788920"/>
            <a:ext cx="2496413" cy="438912"/>
          </a:xfrm>
          <a:prstGeom prst="rect">
            <a:avLst/>
          </a:prstGeom>
          <a:effectLst/>
        </p:spPr>
      </p:pic>
      <p:sp>
        <p:nvSpPr>
          <p:cNvPr id="19" name="TextBox 18"/>
          <p:cNvSpPr txBox="1"/>
          <p:nvPr/>
        </p:nvSpPr>
        <p:spPr>
          <a:xfrm>
            <a:off x="6291072" y="3456432"/>
            <a:ext cx="5074920" cy="32004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900" b="1">
                <a:solidFill>
                  <a:srgbClr val="007E86"/>
                </a:solidFill>
                <a:latin typeface="Microsoft YaHei"/>
              </a:rPr>
              <a:t>一圈传输矩阵</a:t>
            </a:r>
          </a:p>
        </p:txBody>
      </p:sp>
      <p:pic>
        <p:nvPicPr>
          <p:cNvPr id="20" name="Picture 19" descr="s04_1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83993" y="3858768"/>
            <a:ext cx="4689077" cy="566928"/>
          </a:xfrm>
          <a:prstGeom prst="rect">
            <a:avLst/>
          </a:prstGeom>
          <a:effectLst/>
        </p:spPr>
      </p:pic>
      <p:sp>
        <p:nvSpPr>
          <p:cNvPr id="21" name="TextBox 20"/>
          <p:cNvSpPr txBox="1"/>
          <p:nvPr/>
        </p:nvSpPr>
        <p:spPr>
          <a:xfrm>
            <a:off x="6291072" y="4663440"/>
            <a:ext cx="5074920" cy="32004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900" b="1">
                <a:solidFill>
                  <a:srgbClr val="007E86"/>
                </a:solidFill>
                <a:latin typeface="Microsoft YaHei"/>
              </a:rPr>
              <a:t>闭合残差与初值迭代</a:t>
            </a:r>
          </a:p>
        </p:txBody>
      </p:sp>
      <p:pic>
        <p:nvPicPr>
          <p:cNvPr id="22" name="Picture 21" descr="s04_15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69499" y="5074920"/>
            <a:ext cx="4918065" cy="438912"/>
          </a:xfrm>
          <a:prstGeom prst="rect">
            <a:avLst/>
          </a:prstGeom>
          <a:effectLst/>
        </p:spPr>
      </p:pic>
      <p:pic>
        <p:nvPicPr>
          <p:cNvPr id="23" name="Picture 22" descr="s04_16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1813" y="5623560"/>
            <a:ext cx="4973436" cy="484632"/>
          </a:xfrm>
          <a:prstGeom prst="rect">
            <a:avLst/>
          </a:prstGeom>
          <a:effectLst/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3796" y="438912"/>
            <a:ext cx="10469880" cy="62179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>
                <a:solidFill>
                  <a:srgbClr val="152C45"/>
                </a:solidFill>
                <a:latin typeface="Microsoft YaHei"/>
              </a:rPr>
              <a:t>束流动力学计算核心（MATLAB）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292840" y="6537960"/>
            <a:ext cx="365760" cy="21031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1000" b="0">
                <a:solidFill>
                  <a:srgbClr val="627484"/>
                </a:solidFill>
                <a:latin typeface="Microsoft YaHei"/>
              </a:rPr>
              <a:t>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7824" y="1517904"/>
            <a:ext cx="29260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600" b="1">
                <a:solidFill>
                  <a:srgbClr val="152C45"/>
                </a:solidFill>
                <a:latin typeface="Microsoft YaHei"/>
              </a:rPr>
              <a:t>状态变量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859536" y="2404872"/>
            <a:ext cx="10460736" cy="0"/>
          </a:xfrm>
          <a:prstGeom prst="line">
            <a:avLst/>
          </a:prstGeom>
          <a:ln w="8890">
            <a:solidFill>
              <a:srgbClr val="D8E3E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77824" y="2688336"/>
            <a:ext cx="104698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600" b="1">
                <a:solidFill>
                  <a:srgbClr val="152C45"/>
                </a:solidFill>
                <a:latin typeface="Microsoft YaHei"/>
              </a:rPr>
              <a:t>核心运动方程</a:t>
            </a:r>
          </a:p>
        </p:txBody>
      </p:sp>
      <p:sp>
        <p:nvSpPr>
          <p:cNvPr id="10" name="Rectangle 9"/>
          <p:cNvSpPr/>
          <p:nvPr/>
        </p:nvSpPr>
        <p:spPr>
          <a:xfrm>
            <a:off x="905256" y="5550408"/>
            <a:ext cx="2194560" cy="612648"/>
          </a:xfrm>
          <a:prstGeom prst="rect">
            <a:avLst/>
          </a:prstGeom>
          <a:solidFill>
            <a:srgbClr val="152C45"/>
          </a:solidFill>
          <a:ln>
            <a:solidFill>
              <a:srgbClr val="152C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9264" y="5632704"/>
            <a:ext cx="2066543" cy="39319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900" b="1">
                <a:solidFill>
                  <a:srgbClr val="FFFFFF"/>
                </a:solidFill>
                <a:latin typeface="Microsoft YaHei"/>
              </a:rPr>
              <a:t>三维场插值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182112" y="5852160"/>
            <a:ext cx="457200" cy="0"/>
          </a:xfrm>
          <a:prstGeom prst="line">
            <a:avLst/>
          </a:prstGeom>
          <a:ln w="15240">
            <a:solidFill>
              <a:srgbClr val="007E86"/>
            </a:solidFill>
            <a:tailEnd type="triangl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749039" y="5550408"/>
            <a:ext cx="2194560" cy="612648"/>
          </a:xfrm>
          <a:prstGeom prst="rect">
            <a:avLst/>
          </a:prstGeom>
          <a:solidFill>
            <a:srgbClr val="007E86"/>
          </a:solidFill>
          <a:ln>
            <a:solidFill>
              <a:srgbClr val="007E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813048" y="5632704"/>
            <a:ext cx="2066543" cy="39319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900" b="1">
                <a:solidFill>
                  <a:srgbClr val="FFFFFF"/>
                </a:solidFill>
                <a:latin typeface="Microsoft YaHei"/>
              </a:rPr>
              <a:t>洛伦兹力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6025896" y="5852160"/>
            <a:ext cx="457200" cy="0"/>
          </a:xfrm>
          <a:prstGeom prst="line">
            <a:avLst/>
          </a:prstGeom>
          <a:ln w="15240">
            <a:solidFill>
              <a:srgbClr val="007E86"/>
            </a:solidFill>
            <a:tailEnd type="triangl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6592824" y="5550408"/>
            <a:ext cx="2194560" cy="612648"/>
          </a:xfrm>
          <a:prstGeom prst="rect">
            <a:avLst/>
          </a:prstGeom>
          <a:solidFill>
            <a:srgbClr val="152C45"/>
          </a:solidFill>
          <a:ln>
            <a:solidFill>
              <a:srgbClr val="152C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56832" y="5632704"/>
            <a:ext cx="2066543" cy="39319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900" b="1">
                <a:solidFill>
                  <a:srgbClr val="FFFFFF"/>
                </a:solidFill>
                <a:latin typeface="Microsoft YaHei"/>
              </a:rPr>
              <a:t>数值积分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8869680" y="5852160"/>
            <a:ext cx="457200" cy="0"/>
          </a:xfrm>
          <a:prstGeom prst="line">
            <a:avLst/>
          </a:prstGeom>
          <a:ln w="15240">
            <a:solidFill>
              <a:srgbClr val="007E86"/>
            </a:solidFill>
            <a:tailEnd type="triangl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9436608" y="5550408"/>
            <a:ext cx="2194560" cy="612648"/>
          </a:xfrm>
          <a:prstGeom prst="rect">
            <a:avLst/>
          </a:prstGeom>
          <a:solidFill>
            <a:srgbClr val="007E86"/>
          </a:solidFill>
          <a:ln>
            <a:solidFill>
              <a:srgbClr val="007E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00616" y="5632704"/>
            <a:ext cx="2066543" cy="39319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900" b="1">
                <a:solidFill>
                  <a:srgbClr val="FFFFFF"/>
                </a:solidFill>
                <a:latin typeface="Microsoft YaHei"/>
              </a:rPr>
              <a:t>轨迹与相空间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EQ_state_bold_italic"/>
              <p:cNvSpPr txBox="1"/>
              <p:nvPr/>
            </p:nvSpPr>
            <p:spPr>
              <a:xfrm>
                <a:off x="3749039" y="1344168"/>
                <a:ext cx="7360920" cy="832104"/>
              </a:xfrm>
              <a:prstGeom prst="rect">
                <a:avLst/>
              </a:prstGeom>
              <a:noFill/>
              <a:effectLst/>
            </p:spPr>
            <p:txBody>
              <a:bodyPr wrap="none" lIns="0" rIns="0" tIns="0" bIns="0" anchor="ctr">
                <a:spAutoFit/>
              </a:bodyPr>
              <a:lstStyle/>
              <a:p>
                <a:pPr algn="ctr">
                  <a:defRPr sz="2700">
                    <a:latin typeface="Cambria Math"/>
                  </a:defRPr>
                </a:pPr>
                <a14:m>
                  <ns0:oMathPara xmlns:ns0="http://schemas.openxmlformats.org/officeDocument/2006/math">
                    <ns0:oMathParaPr>
                      <ns0:jc ns0:val="center"/>
                    </ns0:oMathParaPr>
                    <ns0:oMath>
                      <ns0:r>
                        <ns0:rPr>
                          <ns0:sty ns0:val="bi"/>
                        </ns0:rPr>
                        <a:rPr lang="en-US" sz="2700">
                          <a:solidFill>
                            <a:srgbClr val="000000"/>
                          </a:solidFill>
                          <a:latin typeface="Cambria Math"/>
                        </a:rPr>
                        <ns0:t>𝒀</ns0:t>
                      </ns0:r>
                      <ns0:r>
                        <ns0:rPr>
                          <ns0:sty ns0:val="p"/>
                        </ns0:rPr>
                        <a:rPr lang="en-US" sz="2700">
                          <a:solidFill>
                            <a:srgbClr val="000000"/>
                          </a:solidFill>
                          <a:latin typeface="Cambria Math"/>
                        </a:rPr>
                        <ns0:t>=</ns0:t>
                      </ns0:r>
                      <ns0:sSup>
                        <ns0:sSupPr>
                          <ns0:ctrlPr>
                            <a:rPr sz="2700">
                              <a:latin typeface="Cambria Math"/>
                            </a:rPr>
                          </ns0:ctrlPr>
                        </ns0:sSupPr>
                        <ns0:e>
                          <ns0:d>
                            <ns0:dPr>
                              <ns0:begChr ns0:val="("/>
                              <ns0:endChr ns0:val=")"/>
                              <ns0:ctrlPr>
                                <a:rPr sz="2700">
                                  <a:latin typeface="Cambria Math"/>
                                </a:rPr>
                              </ns0:ctrlPr>
                            </ns0:dPr>
                            <ns0:e>
                              <ns0:r>
                                <ns0:rPr>
                                  <ns0:sty ns0:val="i"/>
                                </ns0:rPr>
                                <a:rPr lang="en-US" sz="27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ns0:t>𝑥</ns0:t>
                              </ns0:r>
                              <ns0:r>
                                <ns0:rPr>
                                  <ns0:sty ns0:val="p"/>
                                </ns0:rPr>
                                <a:rPr lang="en-US" sz="27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ns0:t>,</ns0:t>
                              </ns0:r>
                              <ns0:r>
                                <ns0:rPr>
                                  <ns0:sty ns0:val="i"/>
                                </ns0:rPr>
                                <a:rPr lang="en-US" sz="27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ns0:t>𝑦</ns0:t>
                              </ns0:r>
                              <ns0:r>
                                <ns0:rPr>
                                  <ns0:sty ns0:val="p"/>
                                </ns0:rPr>
                                <a:rPr lang="en-US" sz="27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ns0:t>,</ns0:t>
                              </ns0:r>
                              <ns0:r>
                                <ns0:rPr>
                                  <ns0:sty ns0:val="i"/>
                                </ns0:rPr>
                                <a:rPr lang="en-US" sz="27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ns0:t>𝑧</ns0:t>
                              </ns0:r>
                              <ns0:r>
                                <ns0:rPr>
                                  <ns0:sty ns0:val="p"/>
                                </ns0:rPr>
                                <a:rPr lang="en-US" sz="27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ns0:t>,</ns0:t>
                              </ns0:r>
                              <ns0:sSub>
                                <ns0:sSubPr>
                                  <ns0:ctrlPr>
                                    <a:rPr sz="2700">
                                      <a:latin typeface="Cambria Math"/>
                                    </a:rPr>
                                  </ns0:ctrlPr>
                                </ns0:sSubPr>
                                <ns0:e>
                                  <ns0:r>
                                    <ns0:rPr>
                                      <ns0:sty ns0:val="i"/>
                                    </ns0:rPr>
                                    <a:rPr lang="en-US" sz="27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ns0:t>𝑝</ns0:t>
                                  </ns0:r>
                                </ns0:e>
                                <ns0:sub>
                                  <ns0:r>
                                    <ns0:rPr>
                                      <ns0:sty ns0:val="i"/>
                                    </ns0:rPr>
                                    <a:rPr lang="en-US" sz="27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ns0:t>𝑥</ns0:t>
                                  </ns0:r>
                                </ns0:sub>
                              </ns0:sSub>
                              <ns0:r>
                                <ns0:rPr>
                                  <ns0:sty ns0:val="p"/>
                                </ns0:rPr>
                                <a:rPr lang="en-US" sz="27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ns0:t>,</ns0:t>
                              </ns0:r>
                              <ns0:sSub>
                                <ns0:sSubPr>
                                  <ns0:ctrlPr>
                                    <a:rPr sz="2700">
                                      <a:latin typeface="Cambria Math"/>
                                    </a:rPr>
                                  </ns0:ctrlPr>
                                </ns0:sSubPr>
                                <ns0:e>
                                  <ns0:r>
                                    <ns0:rPr>
                                      <ns0:sty ns0:val="i"/>
                                    </ns0:rPr>
                                    <a:rPr lang="en-US" sz="27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ns0:t>𝑝</ns0:t>
                                  </ns0:r>
                                </ns0:e>
                                <ns0:sub>
                                  <ns0:r>
                                    <ns0:rPr>
                                      <ns0:sty ns0:val="i"/>
                                    </ns0:rPr>
                                    <a:rPr lang="en-US" sz="27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ns0:t>𝑦</ns0:t>
                                  </ns0:r>
                                </ns0:sub>
                              </ns0:sSub>
                              <ns0:r>
                                <ns0:rPr>
                                  <ns0:sty ns0:val="p"/>
                                </ns0:rPr>
                                <a:rPr lang="en-US" sz="27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ns0:t>,</ns0:t>
                              </ns0:r>
                              <ns0:sSub>
                                <ns0:sSubPr>
                                  <ns0:ctrlPr>
                                    <a:rPr sz="2700">
                                      <a:latin typeface="Cambria Math"/>
                                    </a:rPr>
                                  </ns0:ctrlPr>
                                </ns0:sSubPr>
                                <ns0:e>
                                  <ns0:r>
                                    <ns0:rPr>
                                      <ns0:sty ns0:val="i"/>
                                    </ns0:rPr>
                                    <a:rPr lang="en-US" sz="27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ns0:t>𝑝</ns0:t>
                                  </ns0:r>
                                </ns0:e>
                                <ns0:sub>
                                  <ns0:r>
                                    <ns0:rPr>
                                      <ns0:sty ns0:val="i"/>
                                    </ns0:rPr>
                                    <a:rPr lang="en-US" sz="27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ns0:t>𝑧</ns0:t>
                                  </ns0:r>
                                </ns0:sub>
                              </ns0:sSub>
                            </ns0:e>
                          </ns0:d>
                        </ns0:e>
                        <ns0:sup>
                          <ns0:r>
                            <ns0:rPr>
                              <ns0:sty ns0:val="p"/>
                            </ns0:rPr>
                            <a:rPr lang="en-US" sz="27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ns0:t>T</ns0:t>
                          </ns0:r>
                        </ns0:sup>
                      </ns0:sSup>
                    </ns0:oMath>
                  </ns0:oMathPara>
                </a14:m>
                <a:endParaRPr sz="2700">
                  <a:latin typeface="Cambria Math"/>
                </a:endParaRPr>
              </a:p>
            </p:txBody>
          </p:sp>
        </mc:Choice>
        <mc:Fallback>
          <p:sp>
            <p:nvSpPr>
              <p:cNvPr id="21" name="EQ_state_bold_italic (fallback)"/>
              <p:cNvSpPr txBox="1"/>
              <p:nvPr/>
            </p:nvSpPr>
            <p:spPr>
              <a:xfrm>
                <a:off x="3749039" y="1344168"/>
                <a:ext cx="7360920" cy="832104"/>
              </a:xfrm>
              <a:prstGeom prst="rect">
                <a:avLst/>
              </a:prstGeom>
              <a:noFill/>
              <a:effectLst/>
            </p:spPr>
            <p:txBody>
              <a:bodyPr wrap="none" lIns="0" rIns="0" tIns="0" bIns="0" anchor="ctr">
                <a:spAutoFit/>
              </a:bodyPr>
              <a:lstStyle/>
              <a:p>
                <a:pPr algn="ctr">
                  <a:defRPr sz="2700">
                    <a:latin typeface="Cambria Math"/>
                  </a:defRPr>
                </a:pPr>
                <a:r>
                  <a:rPr sz="2100">
                    <a:latin typeface="Cambria Math"/>
                  </a:rPr>
                  <a:t>𝒀 = (x, y, z, pₓ, pᵧ, p_z)ᵀ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EQ_position_bold_italic"/>
              <p:cNvSpPr txBox="1"/>
              <p:nvPr/>
            </p:nvSpPr>
            <p:spPr>
              <a:xfrm>
                <a:off x="868680" y="3172968"/>
                <a:ext cx="4178808" cy="941832"/>
              </a:xfrm>
              <a:prstGeom prst="rect">
                <a:avLst/>
              </a:prstGeom>
              <a:noFill/>
              <a:effectLst/>
            </p:spPr>
            <p:txBody>
              <a:bodyPr wrap="none" lIns="0" rIns="0" tIns="0" bIns="0" anchor="ctr">
                <a:spAutoFit/>
              </a:bodyPr>
              <a:lstStyle/>
              <a:p>
                <a:pPr algn="ctr">
                  <a:defRPr sz="2600">
                    <a:latin typeface="Cambria Math"/>
                  </a:defRPr>
                </a:pPr>
                <a14:m>
                  <ns0:oMathPara xmlns:ns0="http://schemas.openxmlformats.org/officeDocument/2006/math">
                    <ns0:oMathParaPr>
                      <ns0:jc ns0:val="center"/>
                    </ns0:oMathParaPr>
                    <ns0:oMath>
                      <ns0:f>
                        <ns0:fPr>
                          <ns0:ctrlPr>
                            <a:rPr sz="2600">
                              <a:latin typeface="Cambria Math"/>
                            </a:rPr>
                          </ns0:ctrlPr>
                        </ns0:fPr>
                        <ns0:num>
                          <ns0:r>
                            <ns0:rPr>
                              <ns0:sty ns0:val="p"/>
                            </ns0:rPr>
                            <a:rPr lang="en-US" sz="26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ns0:t>d</ns0:t>
                          </ns0:r>
                          <ns0:r>
                            <ns0:rPr>
                              <ns0:sty ns0:val="bi"/>
                            </ns0:rPr>
                            <a:rPr lang="en-US" sz="26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ns0:t>𝒓</ns0:t>
                          </ns0:r>
                        </ns0:num>
                        <ns0:den>
                          <ns0:r>
                            <ns0:rPr>
                              <ns0:sty ns0:val="p"/>
                            </ns0:rPr>
                            <a:rPr lang="en-US" sz="26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ns0:t>d</ns0:t>
                          </ns0:r>
                          <ns0:r>
                            <ns0:rPr>
                              <ns0:sty ns0:val="i"/>
                            </ns0:rPr>
                            <a:rPr lang="en-US" sz="26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ns0:t>𝑡</ns0:t>
                          </ns0:r>
                        </ns0:den>
                      </ns0:f>
                      <ns0:r>
                        <ns0:rPr>
                          <ns0:sty ns0:val="p"/>
                        </ns0:rPr>
                        <a:rPr lang="en-US" sz="2600">
                          <a:solidFill>
                            <a:srgbClr val="000000"/>
                          </a:solidFill>
                          <a:latin typeface="Cambria Math"/>
                        </a:rPr>
                        <ns0:t>=</ns0:t>
                      </ns0:r>
                      <ns0:r>
                        <ns0:rPr>
                          <ns0:sty ns0:val="bi"/>
                        </ns0:rPr>
                        <a:rPr lang="en-US" sz="2600">
                          <a:solidFill>
                            <a:srgbClr val="000000"/>
                          </a:solidFill>
                          <a:latin typeface="Cambria Math"/>
                        </a:rPr>
                        <ns0:t>𝒗</ns0:t>
                      </ns0:r>
                      <ns0:r>
                        <ns0:rPr>
                          <ns0:sty ns0:val="p"/>
                        </ns0:rPr>
                        <a:rPr lang="en-US" sz="2600">
                          <a:solidFill>
                            <a:srgbClr val="000000"/>
                          </a:solidFill>
                          <a:latin typeface="Cambria Math"/>
                        </a:rPr>
                        <ns0:t>=</ns0:t>
                      </ns0:r>
                      <ns0:f>
                        <ns0:fPr>
                          <ns0:ctrlPr>
                            <a:rPr sz="2600">
                              <a:latin typeface="Cambria Math"/>
                            </a:rPr>
                          </ns0:ctrlPr>
                        </ns0:fPr>
                        <ns0:num>
                          <ns0:r>
                            <ns0:rPr>
                              <ns0:sty ns0:val="bi"/>
                            </ns0:rPr>
                            <a:rPr lang="en-US" sz="26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ns0:t>𝒑</ns0:t>
                          </ns0:r>
                        </ns0:num>
                        <ns0:den>
                          <ns0:r>
                            <ns0:rPr>
                              <ns0:sty ns0:val="i"/>
                            </ns0:rPr>
                            <a:rPr lang="en-US" sz="26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ns0:t>𝛾</ns0:t>
                          </ns0:r>
                          <ns0:sSub>
                            <ns0:sSubPr>
                              <ns0:ctrlPr>
                                <a:rPr sz="2600">
                                  <a:latin typeface="Cambria Math"/>
                                </a:rPr>
                              </ns0:ctrlPr>
                            </ns0:sSubPr>
                            <ns0:e>
                              <ns0:r>
                                <ns0:rPr>
                                  <ns0:sty ns0:val="i"/>
                                </ns0:rPr>
                                <a:rPr lang="en-US" sz="26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ns0:t>𝑚</ns0:t>
                              </ns0:r>
                            </ns0:e>
                            <ns0:sub>
                              <ns0:r>
                                <ns0:rPr>
                                  <ns0:sty ns0:val="p"/>
                                </ns0:rPr>
                                <a:rPr lang="en-US" sz="26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ns0:t>0</ns0:t>
                              </ns0:r>
                            </ns0:sub>
                          </ns0:sSub>
                        </ns0:den>
                      </ns0:f>
                    </ns0:oMath>
                  </ns0:oMathPara>
                </a14:m>
                <a:endParaRPr sz="2600">
                  <a:latin typeface="Cambria Math"/>
                </a:endParaRPr>
              </a:p>
            </p:txBody>
          </p:sp>
        </mc:Choice>
        <mc:Fallback>
          <p:sp>
            <p:nvSpPr>
              <p:cNvPr id="22" name="EQ_position_bold_italic (fallback)"/>
              <p:cNvSpPr txBox="1"/>
              <p:nvPr/>
            </p:nvSpPr>
            <p:spPr>
              <a:xfrm>
                <a:off x="868680" y="3172968"/>
                <a:ext cx="4178808" cy="941832"/>
              </a:xfrm>
              <a:prstGeom prst="rect">
                <a:avLst/>
              </a:prstGeom>
              <a:noFill/>
              <a:effectLst/>
            </p:spPr>
            <p:txBody>
              <a:bodyPr wrap="none" lIns="0" rIns="0" tIns="0" bIns="0" anchor="ctr">
                <a:spAutoFit/>
              </a:bodyPr>
              <a:lstStyle/>
              <a:p>
                <a:pPr algn="ctr">
                  <a:defRPr sz="2600">
                    <a:latin typeface="Cambria Math"/>
                  </a:defRPr>
                </a:pPr>
                <a:r>
                  <a:rPr sz="2100">
                    <a:latin typeface="Cambria Math"/>
                  </a:rPr>
                  <a:t>dr/dt = v = p/(γm₀)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EQ_momentum_bold_italic"/>
              <p:cNvSpPr txBox="1"/>
              <p:nvPr/>
            </p:nvSpPr>
            <p:spPr>
              <a:xfrm>
                <a:off x="5074920" y="3172968"/>
                <a:ext cx="6446520" cy="941832"/>
              </a:xfrm>
              <a:prstGeom prst="rect">
                <a:avLst/>
              </a:prstGeom>
              <a:noFill/>
              <a:effectLst/>
            </p:spPr>
            <p:txBody>
              <a:bodyPr wrap="none" lIns="0" rIns="0" tIns="0" bIns="0" anchor="ctr">
                <a:spAutoFit/>
              </a:bodyPr>
              <a:lstStyle/>
              <a:p>
                <a:pPr algn="ctr">
                  <a:defRPr sz="2600">
                    <a:latin typeface="Cambria Math"/>
                  </a:defRPr>
                </a:pPr>
                <a14:m>
                  <ns0:oMathPara xmlns:ns0="http://schemas.openxmlformats.org/officeDocument/2006/math">
                    <ns0:oMathParaPr>
                      <ns0:jc ns0:val="center"/>
                    </ns0:oMathParaPr>
                    <ns0:oMath>
                      <ns0:f>
                        <ns0:fPr>
                          <ns0:ctrlPr>
                            <a:rPr sz="2600">
                              <a:latin typeface="Cambria Math"/>
                            </a:rPr>
                          </ns0:ctrlPr>
                        </ns0:fPr>
                        <ns0:num>
                          <ns0:r>
                            <ns0:rPr>
                              <ns0:sty ns0:val="p"/>
                            </ns0:rPr>
                            <a:rPr lang="en-US" sz="26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ns0:t>d</ns0:t>
                          </ns0:r>
                          <ns0:r>
                            <ns0:rPr>
                              <ns0:sty ns0:val="bi"/>
                            </ns0:rPr>
                            <a:rPr lang="en-US" sz="26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ns0:t>𝒑</ns0:t>
                          </ns0:r>
                        </ns0:num>
                        <ns0:den>
                          <ns0:r>
                            <ns0:rPr>
                              <ns0:sty ns0:val="p"/>
                            </ns0:rPr>
                            <a:rPr lang="en-US" sz="26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ns0:t>d</ns0:t>
                          </ns0:r>
                          <ns0:r>
                            <ns0:rPr>
                              <ns0:sty ns0:val="i"/>
                            </ns0:rPr>
                            <a:rPr lang="en-US" sz="26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ns0:t>𝑡</ns0:t>
                          </ns0:r>
                        </ns0:den>
                      </ns0:f>
                      <ns0:r>
                        <ns0:rPr>
                          <ns0:sty ns0:val="p"/>
                        </ns0:rPr>
                        <a:rPr lang="en-US" sz="2600">
                          <a:solidFill>
                            <a:srgbClr val="000000"/>
                          </a:solidFill>
                          <a:latin typeface="Cambria Math"/>
                        </a:rPr>
                        <ns0:t>=</ns0:t>
                      </ns0:r>
                      <ns0:r>
                        <ns0:rPr>
                          <ns0:sty ns0:val="i"/>
                        </ns0:rPr>
                        <a:rPr lang="en-US" sz="2600">
                          <a:solidFill>
                            <a:srgbClr val="000000"/>
                          </a:solidFill>
                          <a:latin typeface="Cambria Math"/>
                        </a:rPr>
                        <ns0:t>𝑞</ns0:t>
                      </ns0:r>
                      <ns0:d>
                        <ns0:dPr>
                          <ns0:begChr ns0:val="["/>
                          <ns0:endChr ns0:val="]"/>
                          <ns0:ctrlPr>
                            <a:rPr sz="2600">
                              <a:latin typeface="Cambria Math"/>
                            </a:rPr>
                          </ns0:ctrlPr>
                        </ns0:dPr>
                        <ns0:e>
                          <ns0:r>
                            <ns0:rPr>
                              <ns0:sty ns0:val="bi"/>
                            </ns0:rPr>
                            <a:rPr lang="en-US" sz="26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ns0:t>𝑬</ns0:t>
                          </ns0:r>
                          <ns0:d>
                            <ns0:dPr>
                              <ns0:begChr ns0:val="("/>
                              <ns0:endChr ns0:val=")"/>
                              <ns0:ctrlPr>
                                <a:rPr sz="2600">
                                  <a:latin typeface="Cambria Math"/>
                                </a:rPr>
                              </ns0:ctrlPr>
                            </ns0:dPr>
                            <ns0:e>
                              <ns0:r>
                                <ns0:rPr>
                                  <ns0:sty ns0:val="bi"/>
                                </ns0:rPr>
                                <a:rPr lang="en-US" sz="26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ns0:t>𝒓</ns0:t>
                              </ns0:r>
                              <ns0:r>
                                <ns0:rPr>
                                  <ns0:sty ns0:val="p"/>
                                </ns0:rPr>
                                <a:rPr lang="en-US" sz="26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ns0:t>,</ns0:t>
                              </ns0:r>
                              <ns0:r>
                                <ns0:rPr>
                                  <ns0:sty ns0:val="i"/>
                                </ns0:rPr>
                                <a:rPr lang="en-US" sz="26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ns0:t>𝑡</ns0:t>
                              </ns0:r>
                            </ns0:e>
                          </ns0:d>
                          <ns0:r>
                            <ns0:rPr>
                              <ns0:sty ns0:val="p"/>
                            </ns0:rPr>
                            <a:rPr lang="en-US" sz="26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ns0:t>+</ns0:t>
                          </ns0:r>
                          <ns0:r>
                            <ns0:rPr>
                              <ns0:sty ns0:val="bi"/>
                            </ns0:rPr>
                            <a:rPr lang="en-US" sz="26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ns0:t>𝒗</ns0:t>
                          </ns0:r>
                          <ns0:r>
                            <ns0:rPr>
                              <ns0:sty ns0:val="p"/>
                            </ns0:rPr>
                            <a:rPr lang="en-US" sz="26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ns0:t>×</ns0:t>
                          </ns0:r>
                          <ns0:r>
                            <ns0:rPr>
                              <ns0:sty ns0:val="bi"/>
                            </ns0:rPr>
                            <a:rPr lang="en-US" sz="26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ns0:t>𝑩</ns0:t>
                          </ns0:r>
                          <ns0:d>
                            <ns0:dPr>
                              <ns0:begChr ns0:val="("/>
                              <ns0:endChr ns0:val=")"/>
                              <ns0:ctrlPr>
                                <a:rPr sz="2600">
                                  <a:latin typeface="Cambria Math"/>
                                </a:rPr>
                              </ns0:ctrlPr>
                            </ns0:dPr>
                            <ns0:e>
                              <ns0:r>
                                <ns0:rPr>
                                  <ns0:sty ns0:val="bi"/>
                                </ns0:rPr>
                                <a:rPr lang="en-US" sz="26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ns0:t>𝒓</ns0:t>
                              </ns0:r>
                              <ns0:r>
                                <ns0:rPr>
                                  <ns0:sty ns0:val="p"/>
                                </ns0:rPr>
                                <a:rPr lang="en-US" sz="26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ns0:t>,</ns0:t>
                              </ns0:r>
                              <ns0:r>
                                <ns0:rPr>
                                  <ns0:sty ns0:val="i"/>
                                </ns0:rPr>
                                <a:rPr lang="en-US" sz="26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ns0:t>𝑡</ns0:t>
                              </ns0:r>
                            </ns0:e>
                          </ns0:d>
                        </ns0:e>
                      </ns0:d>
                    </ns0:oMath>
                  </ns0:oMathPara>
                </a14:m>
                <a:endParaRPr sz="2600">
                  <a:latin typeface="Cambria Math"/>
                </a:endParaRPr>
              </a:p>
            </p:txBody>
          </p:sp>
        </mc:Choice>
        <mc:Fallback>
          <p:sp>
            <p:nvSpPr>
              <p:cNvPr id="23" name="EQ_momentum_bold_italic (fallback)"/>
              <p:cNvSpPr txBox="1"/>
              <p:nvPr/>
            </p:nvSpPr>
            <p:spPr>
              <a:xfrm>
                <a:off x="5074920" y="3172968"/>
                <a:ext cx="6446520" cy="941832"/>
              </a:xfrm>
              <a:prstGeom prst="rect">
                <a:avLst/>
              </a:prstGeom>
              <a:noFill/>
              <a:effectLst/>
            </p:spPr>
            <p:txBody>
              <a:bodyPr wrap="none" lIns="0" rIns="0" tIns="0" bIns="0" anchor="ctr">
                <a:spAutoFit/>
              </a:bodyPr>
              <a:lstStyle/>
              <a:p>
                <a:pPr algn="ctr">
                  <a:defRPr sz="2600">
                    <a:latin typeface="Cambria Math"/>
                  </a:defRPr>
                </a:pPr>
                <a:r>
                  <a:rPr sz="2100">
                    <a:latin typeface="Cambria Math"/>
                  </a:rPr>
                  <a:t>dp/dt = q[E(r,t) + v × B(r,t)]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EQ_gamma_scalar_italic"/>
              <p:cNvSpPr txBox="1"/>
              <p:nvPr/>
            </p:nvSpPr>
            <p:spPr>
              <a:xfrm>
                <a:off x="4050791" y="4261104"/>
                <a:ext cx="4142232" cy="905256"/>
              </a:xfrm>
              <a:prstGeom prst="rect">
                <a:avLst/>
              </a:prstGeom>
              <a:noFill/>
              <a:effectLst/>
            </p:spPr>
            <p:txBody>
              <a:bodyPr wrap="none" lIns="0" rIns="0" tIns="0" bIns="0" anchor="ctr">
                <a:spAutoFit/>
              </a:bodyPr>
              <a:lstStyle/>
              <a:p>
                <a:pPr algn="ctr">
                  <a:defRPr sz="2300">
                    <a:latin typeface="Cambria Math"/>
                  </a:defRPr>
                </a:pPr>
                <a14:m>
                  <ns0:oMathPara xmlns:ns0="http://schemas.openxmlformats.org/officeDocument/2006/math">
                    <ns0:oMathParaPr>
                      <ns0:jc ns0:val="center"/>
                    </ns0:oMathParaPr>
                    <ns0:oMath>
                      <ns0:r>
                        <ns0:rPr>
                          <ns0:sty ns0:val="i"/>
                        </ns0:rPr>
                        <a:rPr lang="en-US" sz="2300">
                          <a:solidFill>
                            <a:srgbClr val="000000"/>
                          </a:solidFill>
                          <a:latin typeface="Cambria Math"/>
                        </a:rPr>
                        <ns0:t>𝛾</ns0:t>
                      </ns0:r>
                      <ns0:r>
                        <ns0:rPr>
                          <ns0:sty ns0:val="p"/>
                        </ns0:rPr>
                        <a:rPr lang="en-US" sz="2300">
                          <a:solidFill>
                            <a:srgbClr val="000000"/>
                          </a:solidFill>
                          <a:latin typeface="Cambria Math"/>
                        </a:rPr>
                        <ns0:t>=</ns0:t>
                      </ns0:r>
                      <ns0:rad>
                        <ns0:radPr>
                          <ns0:degHide ns0:val="1"/>
                          <ns0:ctrlPr>
                            <a:rPr sz="2300">
                              <a:latin typeface="Cambria Math"/>
                            </a:rPr>
                          </ns0:ctrlPr>
                        </ns0:radPr>
                        <ns0:deg/>
                        <ns0:e>
                          <ns0:r>
                            <ns0:rPr>
                              <ns0:sty ns0:val="p"/>
                            </ns0:rPr>
                            <a:rPr lang="en-US" sz="23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ns0:t>1</ns0:t>
                          </ns0:r>
                          <ns0:r>
                            <ns0:rPr>
                              <ns0:sty ns0:val="p"/>
                            </ns0:rPr>
                            <a:rPr lang="en-US" sz="23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ns0:t>+</ns0:t>
                          </ns0:r>
                          <ns0:f>
                            <ns0:fPr>
                              <ns0:ctrlPr>
                                <a:rPr sz="2300">
                                  <a:latin typeface="Cambria Math"/>
                                </a:rPr>
                              </ns0:ctrlPr>
                            </ns0:fPr>
                            <ns0:num>
                              <ns0:sSup>
                                <ns0:sSupPr>
                                  <ns0:ctrlPr>
                                    <a:rPr sz="2300">
                                      <a:latin typeface="Cambria Math"/>
                                    </a:rPr>
                                  </ns0:ctrlPr>
                                </ns0:sSupPr>
                                <ns0:e>
                                  <ns0:d>
                                    <ns0:dPr>
                                      <ns0:begChr ns0:val="‖"/>
                                      <ns0:endChr ns0:val="‖"/>
                                      <ns0:ctrlPr>
                                        <a:rPr sz="2300">
                                          <a:latin typeface="Cambria Math"/>
                                        </a:rPr>
                                      </ns0:ctrlPr>
                                    </ns0:dPr>
                                    <ns0:e>
                                      <ns0:r>
                                        <ns0:rPr>
                                          <ns0:sty ns0:val="bi"/>
                                        </ns0:rPr>
                                        <a:rPr lang="en-US" sz="2300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</a:rPr>
                                        <ns0:t>𝒑</ns0:t>
                                      </ns0:r>
                                    </ns0:e>
                                  </ns0:d>
                                </ns0:e>
                                <ns0:sup>
                                  <ns0:r>
                                    <ns0:rPr>
                                      <ns0:sty ns0:val="p"/>
                                    </ns0:rPr>
                                    <a:rPr lang="en-US" sz="23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ns0:t>2</ns0:t>
                                  </ns0:r>
                                </ns0:sup>
                              </ns0:sSup>
                            </ns0:num>
                            <ns0:den>
                              <ns0:sSubSup>
                                <ns0:sSubSupPr>
                                  <ns0:ctrlPr>
                                    <a:rPr sz="2300">
                                      <a:latin typeface="Cambria Math"/>
                                    </a:rPr>
                                  </ns0:ctrlPr>
                                </ns0:sSubSupPr>
                                <ns0:e>
                                  <ns0:r>
                                    <ns0:rPr>
                                      <ns0:sty ns0:val="i"/>
                                    </ns0:rPr>
                                    <a:rPr lang="en-US" sz="23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ns0:t>𝑚</ns0:t>
                                  </ns0:r>
                                </ns0:e>
                                <ns0:sub>
                                  <ns0:r>
                                    <ns0:rPr>
                                      <ns0:sty ns0:val="p"/>
                                    </ns0:rPr>
                                    <a:rPr lang="en-US" sz="23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ns0:t>0</ns0:t>
                                  </ns0:r>
                                </ns0:sub>
                                <ns0:sup>
                                  <ns0:r>
                                    <ns0:rPr>
                                      <ns0:sty ns0:val="p"/>
                                    </ns0:rPr>
                                    <a:rPr lang="en-US" sz="23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ns0:t>2</ns0:t>
                                  </ns0:r>
                                </ns0:sup>
                              </ns0:sSubSup>
                              <ns0:sSup>
                                <ns0:sSupPr>
                                  <ns0:ctrlPr>
                                    <a:rPr sz="2300">
                                      <a:latin typeface="Cambria Math"/>
                                    </a:rPr>
                                  </ns0:ctrlPr>
                                </ns0:sSupPr>
                                <ns0:e>
                                  <ns0:r>
                                    <ns0:rPr>
                                      <ns0:sty ns0:val="i"/>
                                    </ns0:rPr>
                                    <a:rPr lang="en-US" sz="23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ns0:t>𝑐</ns0:t>
                                  </ns0:r>
                                </ns0:e>
                                <ns0:sup>
                                  <ns0:r>
                                    <ns0:rPr>
                                      <ns0:sty ns0:val="p"/>
                                    </ns0:rPr>
                                    <a:rPr lang="en-US" sz="23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ns0:t>2</ns0:t>
                                  </ns0:r>
                                </ns0:sup>
                              </ns0:sSup>
                            </ns0:den>
                          </ns0:f>
                        </ns0:e>
                      </ns0:rad>
                    </ns0:oMath>
                  </ns0:oMathPara>
                </a14:m>
                <a:endParaRPr sz="2300">
                  <a:latin typeface="Cambria Math"/>
                </a:endParaRPr>
              </a:p>
            </p:txBody>
          </p:sp>
        </mc:Choice>
        <mc:Fallback>
          <p:sp>
            <p:nvSpPr>
              <p:cNvPr id="24" name="EQ_gamma_scalar_italic (fallback)"/>
              <p:cNvSpPr txBox="1"/>
              <p:nvPr/>
            </p:nvSpPr>
            <p:spPr>
              <a:xfrm>
                <a:off x="4050791" y="4261104"/>
                <a:ext cx="4142232" cy="905256"/>
              </a:xfrm>
              <a:prstGeom prst="rect">
                <a:avLst/>
              </a:prstGeom>
              <a:noFill/>
              <a:effectLst/>
            </p:spPr>
            <p:txBody>
              <a:bodyPr wrap="none" lIns="0" rIns="0" tIns="0" bIns="0" anchor="ctr">
                <a:spAutoFit/>
              </a:bodyPr>
              <a:lstStyle/>
              <a:p>
                <a:pPr algn="ctr">
                  <a:defRPr sz="2300">
                    <a:latin typeface="Cambria Math"/>
                  </a:defRPr>
                </a:pPr>
                <a:r>
                  <a:rPr sz="2100">
                    <a:latin typeface="Cambria Math"/>
                  </a:rPr>
                  <a:t>γ = √(1 + ‖p‖²/(m₀²c²))</a:t>
                </a:r>
              </a:p>
            </p:txBody>
          </p:sp>
        </mc:Fallback>
      </mc:AlternateContent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3796" y="438912"/>
            <a:ext cx="10469880" cy="62179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>
                <a:solidFill>
                  <a:srgbClr val="152C45"/>
                </a:solidFill>
                <a:latin typeface="Microsoft YaHei"/>
              </a:rPr>
              <a:t>离子源与初始束流相空间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292840" y="6537960"/>
            <a:ext cx="365760" cy="21031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1000" b="0">
                <a:solidFill>
                  <a:srgbClr val="627484"/>
                </a:solidFill>
                <a:latin typeface="Microsoft YaHei"/>
              </a:rPr>
              <a:t>06</a:t>
            </a:r>
          </a:p>
        </p:txBody>
      </p:sp>
      <p:sp>
        <p:nvSpPr>
          <p:cNvPr id="4" name="Rectangle 3"/>
          <p:cNvSpPr/>
          <p:nvPr/>
        </p:nvSpPr>
        <p:spPr>
          <a:xfrm>
            <a:off x="1261872" y="1344168"/>
            <a:ext cx="2011680" cy="502920"/>
          </a:xfrm>
          <a:prstGeom prst="rect">
            <a:avLst/>
          </a:prstGeom>
          <a:solidFill>
            <a:srgbClr val="152C45"/>
          </a:solidFill>
          <a:ln>
            <a:solidFill>
              <a:srgbClr val="152C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16736" y="1380744"/>
            <a:ext cx="1901952" cy="402336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Microsoft YaHei"/>
              </a:rPr>
              <a:t>离子源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346703" y="1600200"/>
            <a:ext cx="228600" cy="0"/>
          </a:xfrm>
          <a:prstGeom prst="line">
            <a:avLst/>
          </a:prstGeom>
          <a:ln w="13970">
            <a:solidFill>
              <a:srgbClr val="007E86"/>
            </a:solidFill>
            <a:tailEnd type="triangl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3675887" y="1344168"/>
            <a:ext cx="2011680" cy="502920"/>
          </a:xfrm>
          <a:prstGeom prst="rect">
            <a:avLst/>
          </a:prstGeom>
          <a:solidFill>
            <a:srgbClr val="007E86"/>
          </a:solidFill>
          <a:ln>
            <a:solidFill>
              <a:srgbClr val="007E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730751" y="1380744"/>
            <a:ext cx="1901952" cy="402336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Microsoft YaHei"/>
              </a:rPr>
              <a:t>注入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760719" y="1600200"/>
            <a:ext cx="228600" cy="0"/>
          </a:xfrm>
          <a:prstGeom prst="line">
            <a:avLst/>
          </a:prstGeom>
          <a:ln w="13970">
            <a:solidFill>
              <a:srgbClr val="007E86"/>
            </a:solidFill>
            <a:tailEnd type="triangl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6089904" y="1344168"/>
            <a:ext cx="2011680" cy="502920"/>
          </a:xfrm>
          <a:prstGeom prst="rect">
            <a:avLst/>
          </a:prstGeom>
          <a:solidFill>
            <a:srgbClr val="007E86"/>
          </a:solidFill>
          <a:ln>
            <a:solidFill>
              <a:srgbClr val="007E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44768" y="1380744"/>
            <a:ext cx="1901952" cy="402336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Microsoft YaHei"/>
              </a:rPr>
              <a:t>中心区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74736" y="1600200"/>
            <a:ext cx="228600" cy="0"/>
          </a:xfrm>
          <a:prstGeom prst="line">
            <a:avLst/>
          </a:prstGeom>
          <a:ln w="13970">
            <a:solidFill>
              <a:srgbClr val="007E86"/>
            </a:solidFill>
            <a:tailEnd type="triangl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8503920" y="1344168"/>
            <a:ext cx="2011680" cy="502920"/>
          </a:xfrm>
          <a:prstGeom prst="rect">
            <a:avLst/>
          </a:prstGeom>
          <a:solidFill>
            <a:srgbClr val="007E86"/>
          </a:solidFill>
          <a:ln>
            <a:solidFill>
              <a:srgbClr val="007E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58784" y="1380744"/>
            <a:ext cx="1901952" cy="402336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Microsoft YaHei"/>
              </a:rPr>
              <a:t>引出</a:t>
            </a:r>
          </a:p>
        </p:txBody>
      </p:sp>
      <p:pic>
        <p:nvPicPr>
          <p:cNvPr id="15" name="Picture 14" descr="s06_00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73369" y="2395728"/>
            <a:ext cx="8915364" cy="3511296"/>
          </a:xfrm>
          <a:prstGeom prst="rect">
            <a:avLst/>
          </a:prstGeom>
          <a:effectLst/>
        </p:spPr>
      </p:pic>
      <p:sp>
        <p:nvSpPr>
          <p:cNvPr id="16" name="TextBox 15"/>
          <p:cNvSpPr txBox="1"/>
          <p:nvPr/>
        </p:nvSpPr>
        <p:spPr>
          <a:xfrm>
            <a:off x="914400" y="6163056"/>
            <a:ext cx="10332720" cy="30175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600" b="0">
                <a:solidFill>
                  <a:srgbClr val="627484"/>
                </a:solidFill>
                <a:latin typeface="Microsoft YaHei"/>
              </a:rPr>
              <a:t>初始横向相空间示例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3796" y="438912"/>
            <a:ext cx="10469880" cy="62179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>
                <a:solidFill>
                  <a:srgbClr val="152C45"/>
                </a:solidFill>
                <a:latin typeface="Microsoft YaHei"/>
              </a:rPr>
              <a:t>注入线：器件排布与孔径约束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292840" y="6537960"/>
            <a:ext cx="365760" cy="21031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1000" b="0">
                <a:solidFill>
                  <a:srgbClr val="627484"/>
                </a:solidFill>
                <a:latin typeface="Microsoft YaHei"/>
              </a:rPr>
              <a:t>07</a:t>
            </a:r>
          </a:p>
        </p:txBody>
      </p:sp>
      <p:sp>
        <p:nvSpPr>
          <p:cNvPr id="4" name="Rectangle 3"/>
          <p:cNvSpPr/>
          <p:nvPr/>
        </p:nvSpPr>
        <p:spPr>
          <a:xfrm>
            <a:off x="1261872" y="1344168"/>
            <a:ext cx="2011680" cy="502920"/>
          </a:xfrm>
          <a:prstGeom prst="rect">
            <a:avLst/>
          </a:prstGeom>
          <a:solidFill>
            <a:srgbClr val="007E86"/>
          </a:solidFill>
          <a:ln>
            <a:solidFill>
              <a:srgbClr val="007E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16736" y="1380744"/>
            <a:ext cx="1901952" cy="402336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Microsoft YaHei"/>
              </a:rPr>
              <a:t>离子源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346703" y="1600200"/>
            <a:ext cx="228600" cy="0"/>
          </a:xfrm>
          <a:prstGeom prst="line">
            <a:avLst/>
          </a:prstGeom>
          <a:ln w="13970">
            <a:solidFill>
              <a:srgbClr val="007E86"/>
            </a:solidFill>
            <a:tailEnd type="triangl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3675887" y="1344168"/>
            <a:ext cx="2011680" cy="502920"/>
          </a:xfrm>
          <a:prstGeom prst="rect">
            <a:avLst/>
          </a:prstGeom>
          <a:solidFill>
            <a:srgbClr val="152C45"/>
          </a:solidFill>
          <a:ln>
            <a:solidFill>
              <a:srgbClr val="152C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730751" y="1380744"/>
            <a:ext cx="1901952" cy="402336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Microsoft YaHei"/>
              </a:rPr>
              <a:t>注入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760719" y="1600200"/>
            <a:ext cx="228600" cy="0"/>
          </a:xfrm>
          <a:prstGeom prst="line">
            <a:avLst/>
          </a:prstGeom>
          <a:ln w="13970">
            <a:solidFill>
              <a:srgbClr val="007E86"/>
            </a:solidFill>
            <a:tailEnd type="triangl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6089904" y="1344168"/>
            <a:ext cx="2011680" cy="502920"/>
          </a:xfrm>
          <a:prstGeom prst="rect">
            <a:avLst/>
          </a:prstGeom>
          <a:solidFill>
            <a:srgbClr val="007E86"/>
          </a:solidFill>
          <a:ln>
            <a:solidFill>
              <a:srgbClr val="007E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44768" y="1380744"/>
            <a:ext cx="1901952" cy="402336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Microsoft YaHei"/>
              </a:rPr>
              <a:t>中心区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74736" y="1600200"/>
            <a:ext cx="228600" cy="0"/>
          </a:xfrm>
          <a:prstGeom prst="line">
            <a:avLst/>
          </a:prstGeom>
          <a:ln w="13970">
            <a:solidFill>
              <a:srgbClr val="007E86"/>
            </a:solidFill>
            <a:tailEnd type="triangl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8503920" y="1344168"/>
            <a:ext cx="2011680" cy="502920"/>
          </a:xfrm>
          <a:prstGeom prst="rect">
            <a:avLst/>
          </a:prstGeom>
          <a:solidFill>
            <a:srgbClr val="007E86"/>
          </a:solidFill>
          <a:ln>
            <a:solidFill>
              <a:srgbClr val="007E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58784" y="1380744"/>
            <a:ext cx="1901952" cy="402336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Microsoft YaHei"/>
              </a:rPr>
              <a:t>引出</a:t>
            </a:r>
          </a:p>
        </p:txBody>
      </p:sp>
      <p:pic>
        <p:nvPicPr>
          <p:cNvPr id="15" name="Picture 14" descr="s07_01.png"/>
          <p:cNvPicPr>
            <a:picLocks noChangeAspect="1"/>
          </p:cNvPicPr>
          <p:nvPr/>
        </p:nvPicPr>
        <p:blipFill>
          <a:blip r:embed="rIdApertureNoNumbers"/>
          <a:stretch>
            <a:fillRect/>
          </a:stretch>
        </p:blipFill>
        <p:spPr>
          <a:xfrm>
            <a:off x="658368" y="2198560"/>
            <a:ext cx="3017520" cy="3960495"/>
          </a:xfrm>
          <a:prstGeom prst="rect">
            <a:avLst/>
          </a:prstGeom>
          <a:effectLst/>
        </p:spPr>
      </p:pic>
      <p:pic>
        <p:nvPicPr>
          <p:cNvPr id="16" name="Picture 15" descr="injection_schematic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58768" y="2813623"/>
            <a:ext cx="7708392" cy="2730369"/>
          </a:xfrm>
          <a:prstGeom prst="rect">
            <a:avLst/>
          </a:prstGeom>
          <a:effectLst/>
        </p:spPr>
      </p:pic>
      <p:sp>
        <p:nvSpPr>
          <p:cNvPr id="17" name="TextBox 16"/>
          <p:cNvSpPr txBox="1"/>
          <p:nvPr/>
        </p:nvSpPr>
        <p:spPr>
          <a:xfrm>
            <a:off x="713232" y="6254496"/>
            <a:ext cx="2935224" cy="30175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400" b="0">
                <a:solidFill>
                  <a:srgbClr val="627484"/>
                </a:solidFill>
                <a:latin typeface="Microsoft YaHei"/>
              </a:rPr>
              <a:t>孔径与轨迹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50208" y="6007608"/>
            <a:ext cx="7534656" cy="30175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600" b="0">
                <a:solidFill>
                  <a:srgbClr val="627484"/>
                </a:solidFill>
                <a:latin typeface="Microsoft YaHei"/>
              </a:rPr>
              <a:t>沿束流方向展开的装置排布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3796" y="438912"/>
            <a:ext cx="10469880" cy="62179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>
                <a:solidFill>
                  <a:srgbClr val="152C45"/>
                </a:solidFill>
                <a:latin typeface="Microsoft YaHei"/>
              </a:rPr>
              <a:t>聚束器问题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292840" y="6537960"/>
            <a:ext cx="365760" cy="21031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1000" b="0">
                <a:solidFill>
                  <a:srgbClr val="627484"/>
                </a:solidFill>
                <a:latin typeface="Microsoft YaHei"/>
              </a:rPr>
              <a:t>08</a:t>
            </a:r>
          </a:p>
        </p:txBody>
      </p:sp>
      <p:pic>
        <p:nvPicPr>
          <p:cNvPr id="4" name="Picture 3" descr="s08_0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1564109"/>
            <a:ext cx="3675887" cy="2093005"/>
          </a:xfrm>
          <a:prstGeom prst="rect">
            <a:avLst/>
          </a:prstGeom>
          <a:effectLst/>
        </p:spPr>
      </p:pic>
      <p:sp>
        <p:nvSpPr>
          <p:cNvPr id="5" name="TextBox 4"/>
          <p:cNvSpPr txBox="1"/>
          <p:nvPr/>
        </p:nvSpPr>
        <p:spPr>
          <a:xfrm>
            <a:off x="685800" y="3703320"/>
            <a:ext cx="3675887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600" b="1">
                <a:solidFill>
                  <a:srgbClr val="152C45"/>
                </a:solidFill>
                <a:latin typeface="Microsoft YaHei"/>
              </a:rPr>
              <a:t>束流传输统计</a:t>
            </a:r>
          </a:p>
        </p:txBody>
      </p:sp>
      <p:pic>
        <p:nvPicPr>
          <p:cNvPr id="6" name="Picture 5" descr="s08_0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1674" y="4151376"/>
            <a:ext cx="2634995" cy="2084831"/>
          </a:xfrm>
          <a:prstGeom prst="rect">
            <a:avLst/>
          </a:prstGeom>
          <a:effectLst/>
        </p:spPr>
      </p:pic>
      <p:pic>
        <p:nvPicPr>
          <p:cNvPr id="7" name="Picture 6" descr="s08_0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49" y="1664208"/>
            <a:ext cx="6338420" cy="4462272"/>
          </a:xfrm>
          <a:prstGeom prst="rect">
            <a:avLst/>
          </a:prstGeom>
          <a:effectLst/>
        </p:spPr>
      </p:pic>
      <p:sp>
        <p:nvSpPr>
          <p:cNvPr id="8" name="TextBox 7"/>
          <p:cNvSpPr txBox="1"/>
          <p:nvPr/>
        </p:nvSpPr>
        <p:spPr>
          <a:xfrm>
            <a:off x="4562856" y="6190488"/>
            <a:ext cx="6922008" cy="30175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600" b="0">
                <a:solidFill>
                  <a:srgbClr val="627484"/>
                </a:solidFill>
                <a:latin typeface="Microsoft YaHei"/>
              </a:rPr>
              <a:t>场分布与等效电压分析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3796" y="438912"/>
            <a:ext cx="10469880" cy="62179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>
                <a:solidFill>
                  <a:srgbClr val="152C45"/>
                </a:solidFill>
                <a:latin typeface="Microsoft YaHei"/>
              </a:rPr>
              <a:t>谐振腔初步设计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292840" y="6537960"/>
            <a:ext cx="365760" cy="21031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1000" b="0">
                <a:solidFill>
                  <a:srgbClr val="627484"/>
                </a:solidFill>
                <a:latin typeface="Microsoft YaHei"/>
              </a:rPr>
              <a:t>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2376" y="1481328"/>
            <a:ext cx="603504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600" b="1">
                <a:solidFill>
                  <a:srgbClr val="152C45"/>
                </a:solidFill>
                <a:latin typeface="Microsoft YaHei"/>
              </a:rPr>
              <a:t>腔体结构简化示意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23176" y="1481328"/>
            <a:ext cx="4379976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600" b="1">
                <a:solidFill>
                  <a:srgbClr val="152C45"/>
                </a:solidFill>
                <a:latin typeface="Microsoft YaHei"/>
              </a:rPr>
              <a:t>电场分布视图</a:t>
            </a:r>
          </a:p>
        </p:txBody>
      </p:sp>
      <p:pic>
        <p:nvPicPr>
          <p:cNvPr id="6" name="Picture 5" descr="结构简化示意；局部几何经图像重绘，不作为实际CAD或仿真模型依据。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8" y="1865376"/>
            <a:ext cx="6035040" cy="4526280"/>
          </a:xfrm>
          <a:prstGeom prst="rect">
            <a:avLst/>
          </a:prstGeom>
          <a:effectLst/>
        </p:spPr>
      </p:pic>
      <p:pic>
        <p:nvPicPr>
          <p:cNvPr id="7" name="Picture 6" descr="s09_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7667" y="1865376"/>
            <a:ext cx="2901265" cy="4462272"/>
          </a:xfrm>
          <a:prstGeom prst="rect">
            <a:avLst/>
          </a:prstGeom>
          <a:effectLst/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3796" y="438912"/>
            <a:ext cx="10469880" cy="62179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>
                <a:solidFill>
                  <a:srgbClr val="152C45"/>
                </a:solidFill>
                <a:latin typeface="Microsoft YaHei"/>
              </a:rPr>
              <a:t>谐振腔初步设计：电压分布与射频响应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292840" y="6537960"/>
            <a:ext cx="365760" cy="21031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1000" b="0">
                <a:solidFill>
                  <a:srgbClr val="627484"/>
                </a:solidFill>
                <a:latin typeface="Microsoft YaHei"/>
              </a:rPr>
              <a:t>10</a:t>
            </a:r>
          </a:p>
        </p:txBody>
      </p:sp>
      <p:sp>
        <p:nvSpPr>
          <p:cNvPr id="4" name="Rectangle 3"/>
          <p:cNvSpPr/>
          <p:nvPr/>
        </p:nvSpPr>
        <p:spPr>
          <a:xfrm>
            <a:off x="722376" y="1463040"/>
            <a:ext cx="10744200" cy="786384"/>
          </a:xfrm>
          <a:prstGeom prst="rect">
            <a:avLst/>
          </a:prstGeom>
          <a:solidFill>
            <a:srgbClr val="F3F6F8"/>
          </a:solidFill>
          <a:ln>
            <a:solidFill>
              <a:srgbClr val="F3F6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499616"/>
            <a:ext cx="10351008" cy="7315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000" b="0">
                <a:solidFill>
                  <a:srgbClr val="233B50"/>
                </a:solidFill>
                <a:latin typeface="Microsoft YaHei"/>
              </a:rPr>
              <a:t>44.58 MHz 对应的 2 倍 Kilpatrick 电场约为 17.028 MV/m；</a:t>
            </a:r>
          </a:p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000" b="0">
                <a:solidFill>
                  <a:srgbClr val="233B50"/>
                </a:solidFill>
                <a:latin typeface="Microsoft YaHei"/>
              </a:rPr>
              <a:t>全腔表面峰值电场约为 21.57～29.30 MV/m。</a:t>
            </a:r>
          </a:p>
        </p:txBody>
      </p:sp>
      <p:pic>
        <p:nvPicPr>
          <p:cNvPr id="6" name="Picture 5" descr="s10_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" y="2884550"/>
            <a:ext cx="4910328" cy="3118867"/>
          </a:xfrm>
          <a:prstGeom prst="rect">
            <a:avLst/>
          </a:prstGeom>
          <a:effectLst/>
        </p:spPr>
      </p:pic>
      <p:pic>
        <p:nvPicPr>
          <p:cNvPr id="7" name="Picture 6" descr="s10_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0971" y="2633472"/>
            <a:ext cx="4686520" cy="3611879"/>
          </a:xfrm>
          <a:prstGeom prst="rect">
            <a:avLst/>
          </a:prstGeom>
          <a:effectLst/>
        </p:spPr>
      </p:pic>
      <p:sp>
        <p:nvSpPr>
          <p:cNvPr id="8" name="TextBox 7"/>
          <p:cNvSpPr txBox="1"/>
          <p:nvPr/>
        </p:nvSpPr>
        <p:spPr>
          <a:xfrm>
            <a:off x="777240" y="6254496"/>
            <a:ext cx="4892040" cy="30175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500" b="0">
                <a:solidFill>
                  <a:srgbClr val="627484"/>
                </a:solidFill>
                <a:latin typeface="Microsoft YaHei"/>
              </a:rPr>
              <a:t>间隙电压沿半径的分布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35040" y="6254496"/>
            <a:ext cx="5340096" cy="30175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500" b="0">
                <a:solidFill>
                  <a:srgbClr val="627484"/>
                </a:solidFill>
                <a:latin typeface="Microsoft YaHei"/>
              </a:rPr>
              <a:t>频域响应与阻抗图</a:t>
            </a:r>
          </a:p>
        </p:txBody>
      </p:sp>
      <p:sp>
        <p:nvSpPr>
          <p:cNvPr id="10" name="阶段说明"/>
          <p:cNvSpPr txBox="1"/>
          <p:nvPr/>
        </p:nvSpPr>
        <p:spPr>
          <a:xfrm>
            <a:off x="768096" y="2295144"/>
            <a:ext cx="10652760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300" b="0">
                <a:solidFill>
                  <a:srgbClr val="526B80"/>
                </a:solidFill>
                <a:latin typeface="Microsoft YaHei"/>
                <a:ea typeface="Microsoft YaHei"/>
              </a:rPr>
              <a:t>当前结果用于评估初步方案的电压分布、局部峰值电场与匹配特性，后续仍需优化与验证。</a:t>
            </a:r>
            <a:endParaRPr lang="zh-CN" sz="1300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3796" y="438912"/>
            <a:ext cx="10469880" cy="62179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>
                <a:solidFill>
                  <a:srgbClr val="152C45"/>
                </a:solidFill>
                <a:latin typeface="Microsoft YaHei"/>
              </a:rPr>
              <a:t>中心区：等时性与聚焦特性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292840" y="6537960"/>
            <a:ext cx="365760" cy="21031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1000" b="0">
                <a:solidFill>
                  <a:srgbClr val="627484"/>
                </a:solidFill>
                <a:latin typeface="Microsoft YaHei"/>
              </a:rPr>
              <a:t>11</a:t>
            </a:r>
          </a:p>
        </p:txBody>
      </p:sp>
      <p:pic>
        <p:nvPicPr>
          <p:cNvPr id="4" name="Picture 3" descr="结构简化示意；局部几何经图像重绘，不作为实际CAD或仿真模型依据。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80160" y="1399032"/>
            <a:ext cx="2176272" cy="2176272"/>
          </a:xfrm>
          <a:prstGeom prst="rect">
            <a:avLst/>
          </a:prstGeom>
          <a:effectLst/>
        </p:spPr>
      </p:pic>
      <p:sp>
        <p:nvSpPr>
          <p:cNvPr id="5" name="TextBox 4"/>
          <p:cNvSpPr txBox="1"/>
          <p:nvPr/>
        </p:nvSpPr>
        <p:spPr>
          <a:xfrm>
            <a:off x="667512" y="3648456"/>
            <a:ext cx="3401568" cy="30175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500" b="0">
                <a:solidFill>
                  <a:srgbClr val="627484"/>
                </a:solidFill>
                <a:latin typeface="Microsoft YaHei"/>
              </a:rPr>
              <a:t>主磁铁结构简化示意</a:t>
            </a:r>
          </a:p>
        </p:txBody>
      </p:sp>
      <p:pic>
        <p:nvPicPr>
          <p:cNvPr id="6" name="Picture 5" descr="s11_03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896277" y="1572768"/>
            <a:ext cx="2588420" cy="2002536"/>
          </a:xfrm>
          <a:prstGeom prst="rect">
            <a:avLst/>
          </a:prstGeom>
          <a:effectLst/>
        </p:spPr>
      </p:pic>
      <p:sp>
        <p:nvSpPr>
          <p:cNvPr id="7" name="TextBox 6"/>
          <p:cNvSpPr txBox="1"/>
          <p:nvPr/>
        </p:nvSpPr>
        <p:spPr>
          <a:xfrm>
            <a:off x="4489704" y="3648456"/>
            <a:ext cx="3401568" cy="30175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500" b="0">
                <a:solidFill>
                  <a:srgbClr val="627484"/>
                </a:solidFill>
                <a:latin typeface="Microsoft YaHei"/>
              </a:rPr>
              <a:t>频率分布</a:t>
            </a:r>
          </a:p>
        </p:txBody>
      </p:sp>
      <p:pic>
        <p:nvPicPr>
          <p:cNvPr id="8" name="Picture 7" descr="s11_04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37151" y="1572768"/>
            <a:ext cx="2551056" cy="2002536"/>
          </a:xfrm>
          <a:prstGeom prst="rect">
            <a:avLst/>
          </a:prstGeom>
          <a:effectLst/>
        </p:spPr>
      </p:pic>
      <p:sp>
        <p:nvSpPr>
          <p:cNvPr id="9" name="TextBox 8"/>
          <p:cNvSpPr txBox="1"/>
          <p:nvPr/>
        </p:nvSpPr>
        <p:spPr>
          <a:xfrm>
            <a:off x="8311896" y="3648456"/>
            <a:ext cx="3401568" cy="30175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500" b="0">
                <a:solidFill>
                  <a:srgbClr val="627484"/>
                </a:solidFill>
                <a:latin typeface="Microsoft YaHei"/>
              </a:rPr>
              <a:t>逐圈与积分滑相</a:t>
            </a:r>
          </a:p>
        </p:txBody>
      </p:sp>
      <p:pic>
        <p:nvPicPr>
          <p:cNvPr id="10" name="Picture 9" descr="s11_02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48105" y="3995928"/>
            <a:ext cx="2640380" cy="2002536"/>
          </a:xfrm>
          <a:prstGeom prst="rect">
            <a:avLst/>
          </a:prstGeom>
          <a:effectLst/>
        </p:spPr>
      </p:pic>
      <p:sp>
        <p:nvSpPr>
          <p:cNvPr id="11" name="TextBox 10"/>
          <p:cNvSpPr txBox="1"/>
          <p:nvPr/>
        </p:nvSpPr>
        <p:spPr>
          <a:xfrm>
            <a:off x="667512" y="6071616"/>
            <a:ext cx="3401568" cy="30175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500" b="0">
                <a:solidFill>
                  <a:srgbClr val="627484"/>
                </a:solidFill>
                <a:latin typeface="Microsoft YaHei"/>
              </a:rPr>
              <a:t>腔电压分布</a:t>
            </a:r>
          </a:p>
        </p:txBody>
      </p:sp>
      <p:pic>
        <p:nvPicPr>
          <p:cNvPr id="12" name="Picture 11" descr="s11_05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55464" y="3995928"/>
            <a:ext cx="2670048" cy="2002536"/>
          </a:xfrm>
          <a:prstGeom prst="rect">
            <a:avLst/>
          </a:prstGeom>
          <a:effectLst/>
        </p:spPr>
      </p:pic>
      <p:sp>
        <p:nvSpPr>
          <p:cNvPr id="13" name="TextBox 12"/>
          <p:cNvSpPr txBox="1"/>
          <p:nvPr/>
        </p:nvSpPr>
        <p:spPr>
          <a:xfrm>
            <a:off x="4489704" y="6071616"/>
            <a:ext cx="3401568" cy="30175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500" b="0">
                <a:solidFill>
                  <a:srgbClr val="627484"/>
                </a:solidFill>
                <a:latin typeface="Microsoft YaHei"/>
              </a:rPr>
              <a:t>横向振荡特性</a:t>
            </a:r>
          </a:p>
        </p:txBody>
      </p:sp>
      <p:pic>
        <p:nvPicPr>
          <p:cNvPr id="14" name="Picture 13" descr="s11_06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677656" y="3995928"/>
            <a:ext cx="2670048" cy="2002536"/>
          </a:xfrm>
          <a:prstGeom prst="rect">
            <a:avLst/>
          </a:prstGeom>
          <a:effectLst/>
        </p:spPr>
      </p:pic>
      <p:sp>
        <p:nvSpPr>
          <p:cNvPr id="15" name="TextBox 14"/>
          <p:cNvSpPr txBox="1"/>
          <p:nvPr/>
        </p:nvSpPr>
        <p:spPr>
          <a:xfrm>
            <a:off x="8311896" y="6071616"/>
            <a:ext cx="3401568" cy="30175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500" b="0">
                <a:solidFill>
                  <a:srgbClr val="627484"/>
                </a:solidFill>
                <a:latin typeface="Microsoft YaHei"/>
              </a:rPr>
              <a:t>工作点与共振线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3796" y="438912"/>
            <a:ext cx="10469880" cy="62179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>
                <a:solidFill>
                  <a:srgbClr val="152C45"/>
                </a:solidFill>
                <a:latin typeface="Microsoft YaHei"/>
              </a:rPr>
              <a:t>引出束线：并束、公共输运与分束到靶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292840" y="6537960"/>
            <a:ext cx="365760" cy="21031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1000" b="0">
                <a:solidFill>
                  <a:srgbClr val="627484"/>
                </a:solidFill>
                <a:latin typeface="Microsoft YaHei"/>
              </a:rPr>
              <a:t>12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0664" y="1481328"/>
            <a:ext cx="1783080" cy="475488"/>
          </a:xfrm>
          <a:prstGeom prst="roundRect">
            <a:avLst>
              <a:gd name="adj" fmla="val 8000"/>
            </a:avLst>
          </a:prstGeom>
          <a:solidFill>
            <a:srgbClr val="152C45"/>
          </a:solidFill>
          <a:ln>
            <a:solidFill>
              <a:srgbClr val="152C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6384" y="1545336"/>
            <a:ext cx="1691639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900" b="1">
                <a:solidFill>
                  <a:srgbClr val="FFFFFF"/>
                </a:solidFill>
                <a:latin typeface="Microsoft YaHei"/>
              </a:rPr>
              <a:t>并束铁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779776" y="1481328"/>
            <a:ext cx="3511296" cy="475488"/>
          </a:xfrm>
          <a:prstGeom prst="roundRect">
            <a:avLst>
              <a:gd name="adj" fmla="val 8000"/>
            </a:avLst>
          </a:prstGeom>
          <a:solidFill>
            <a:srgbClr val="007E86"/>
          </a:solidFill>
          <a:ln>
            <a:solidFill>
              <a:srgbClr val="007E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825496" y="1545336"/>
            <a:ext cx="3419856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900" b="1">
                <a:solidFill>
                  <a:srgbClr val="FFFFFF"/>
                </a:solidFill>
                <a:latin typeface="Microsoft YaHei"/>
              </a:rPr>
              <a:t>公共线段磁铁组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647688" y="1481328"/>
            <a:ext cx="1261872" cy="475488"/>
          </a:xfrm>
          <a:prstGeom prst="roundRect">
            <a:avLst>
              <a:gd name="adj" fmla="val 8000"/>
            </a:avLst>
          </a:prstGeom>
          <a:solidFill>
            <a:srgbClr val="007E86"/>
          </a:solidFill>
          <a:ln>
            <a:solidFill>
              <a:srgbClr val="007E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93407" y="1545336"/>
            <a:ext cx="117043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900" b="1">
                <a:solidFill>
                  <a:srgbClr val="FFFFFF"/>
                </a:solidFill>
                <a:latin typeface="Microsoft YaHei"/>
              </a:rPr>
              <a:t>分束铁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348472" y="1481328"/>
            <a:ext cx="3063240" cy="475488"/>
          </a:xfrm>
          <a:prstGeom prst="roundRect">
            <a:avLst>
              <a:gd name="adj" fmla="val 8000"/>
            </a:avLst>
          </a:prstGeom>
          <a:solidFill>
            <a:srgbClr val="007E86"/>
          </a:solidFill>
          <a:ln>
            <a:solidFill>
              <a:srgbClr val="007E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94192" y="1545336"/>
            <a:ext cx="2971800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900" b="1">
                <a:solidFill>
                  <a:srgbClr val="FFFFFF"/>
                </a:solidFill>
                <a:latin typeface="Microsoft YaHei"/>
              </a:rPr>
              <a:t>到靶输运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670048" y="3182112"/>
            <a:ext cx="3712463" cy="1289304"/>
          </a:xfrm>
          <a:prstGeom prst="roundRect">
            <a:avLst>
              <a:gd name="adj" fmla="val 8000"/>
            </a:avLst>
          </a:prstGeom>
          <a:solidFill>
            <a:srgbClr val="F2F6FA"/>
          </a:solidFill>
          <a:ln w="8890">
            <a:solidFill>
              <a:srgbClr val="E1E8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307592" y="3383280"/>
            <a:ext cx="1115568" cy="886968"/>
          </a:xfrm>
          <a:prstGeom prst="roundRect">
            <a:avLst>
              <a:gd name="adj" fmla="val 8000"/>
            </a:avLst>
          </a:prstGeom>
          <a:solidFill>
            <a:srgbClr val="FBECDD"/>
          </a:solidFill>
          <a:ln w="15240">
            <a:solidFill>
              <a:srgbClr val="E778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693408" y="3291840"/>
            <a:ext cx="1051560" cy="1060704"/>
          </a:xfrm>
          <a:prstGeom prst="roundRect">
            <a:avLst>
              <a:gd name="adj" fmla="val 8000"/>
            </a:avLst>
          </a:prstGeom>
          <a:solidFill>
            <a:srgbClr val="FBECDD"/>
          </a:solidFill>
          <a:ln w="15240">
            <a:solidFill>
              <a:srgbClr val="E778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713232" y="2871216"/>
            <a:ext cx="1682496" cy="950976"/>
          </a:xfrm>
          <a:custGeom>
            <a:avLst/>
            <a:gdLst/>
            <a:ahLst/>
            <a:cxnLst/>
            <a:rect l="l" t="t" r="r" b="b"/>
            <a:pathLst>
              <a:path w="18400" h="10400">
                <a:moveTo>
                  <a:pt x="0" y="0"/>
                </a:moveTo>
                <a:lnTo>
                  <a:pt x="234" y="9"/>
                </a:lnTo>
                <a:lnTo>
                  <a:pt x="467" y="34"/>
                </a:lnTo>
                <a:lnTo>
                  <a:pt x="698" y="75"/>
                </a:lnTo>
                <a:lnTo>
                  <a:pt x="929" y="133"/>
                </a:lnTo>
                <a:lnTo>
                  <a:pt x="1158" y="205"/>
                </a:lnTo>
                <a:lnTo>
                  <a:pt x="1387" y="291"/>
                </a:lnTo>
                <a:lnTo>
                  <a:pt x="1616" y="392"/>
                </a:lnTo>
                <a:lnTo>
                  <a:pt x="1844" y="505"/>
                </a:lnTo>
                <a:lnTo>
                  <a:pt x="2072" y="632"/>
                </a:lnTo>
                <a:lnTo>
                  <a:pt x="2300" y="770"/>
                </a:lnTo>
                <a:lnTo>
                  <a:pt x="2529" y="920"/>
                </a:lnTo>
                <a:lnTo>
                  <a:pt x="2758" y="1082"/>
                </a:lnTo>
                <a:lnTo>
                  <a:pt x="2988" y="1253"/>
                </a:lnTo>
                <a:lnTo>
                  <a:pt x="3219" y="1434"/>
                </a:lnTo>
                <a:lnTo>
                  <a:pt x="3452" y="1625"/>
                </a:lnTo>
                <a:lnTo>
                  <a:pt x="3685" y="1824"/>
                </a:lnTo>
                <a:lnTo>
                  <a:pt x="3920" y="2032"/>
                </a:lnTo>
                <a:lnTo>
                  <a:pt x="4157" y="2246"/>
                </a:lnTo>
                <a:lnTo>
                  <a:pt x="4396" y="2468"/>
                </a:lnTo>
                <a:lnTo>
                  <a:pt x="4637" y="2696"/>
                </a:lnTo>
                <a:lnTo>
                  <a:pt x="4880" y="2930"/>
                </a:lnTo>
                <a:lnTo>
                  <a:pt x="5127" y="3169"/>
                </a:lnTo>
                <a:lnTo>
                  <a:pt x="5375" y="3413"/>
                </a:lnTo>
                <a:lnTo>
                  <a:pt x="5627" y="3661"/>
                </a:lnTo>
                <a:lnTo>
                  <a:pt x="5882" y="3912"/>
                </a:lnTo>
                <a:lnTo>
                  <a:pt x="6141" y="4166"/>
                </a:lnTo>
                <a:lnTo>
                  <a:pt x="6403" y="4423"/>
                </a:lnTo>
                <a:lnTo>
                  <a:pt x="6669" y="4681"/>
                </a:lnTo>
                <a:lnTo>
                  <a:pt x="6938" y="4940"/>
                </a:lnTo>
                <a:lnTo>
                  <a:pt x="7213" y="5200"/>
                </a:lnTo>
                <a:lnTo>
                  <a:pt x="7491" y="5460"/>
                </a:lnTo>
                <a:lnTo>
                  <a:pt x="7774" y="5719"/>
                </a:lnTo>
                <a:lnTo>
                  <a:pt x="8062" y="5977"/>
                </a:lnTo>
                <a:lnTo>
                  <a:pt x="8355" y="6234"/>
                </a:lnTo>
                <a:lnTo>
                  <a:pt x="8653" y="6488"/>
                </a:lnTo>
                <a:lnTo>
                  <a:pt x="8957" y="6739"/>
                </a:lnTo>
                <a:lnTo>
                  <a:pt x="9266" y="6987"/>
                </a:lnTo>
                <a:lnTo>
                  <a:pt x="9581" y="7231"/>
                </a:lnTo>
                <a:lnTo>
                  <a:pt x="9902" y="7470"/>
                </a:lnTo>
                <a:lnTo>
                  <a:pt x="10230" y="7704"/>
                </a:lnTo>
                <a:lnTo>
                  <a:pt x="10563" y="7932"/>
                </a:lnTo>
                <a:lnTo>
                  <a:pt x="10904" y="8154"/>
                </a:lnTo>
                <a:lnTo>
                  <a:pt x="11251" y="8368"/>
                </a:lnTo>
                <a:lnTo>
                  <a:pt x="11606" y="8576"/>
                </a:lnTo>
                <a:lnTo>
                  <a:pt x="11967" y="8775"/>
                </a:lnTo>
                <a:lnTo>
                  <a:pt x="12336" y="8966"/>
                </a:lnTo>
                <a:lnTo>
                  <a:pt x="12713" y="9147"/>
                </a:lnTo>
                <a:lnTo>
                  <a:pt x="13098" y="9318"/>
                </a:lnTo>
                <a:lnTo>
                  <a:pt x="13490" y="9480"/>
                </a:lnTo>
                <a:lnTo>
                  <a:pt x="13891" y="9630"/>
                </a:lnTo>
                <a:lnTo>
                  <a:pt x="14301" y="9768"/>
                </a:lnTo>
                <a:lnTo>
                  <a:pt x="14719" y="9895"/>
                </a:lnTo>
                <a:lnTo>
                  <a:pt x="15146" y="10008"/>
                </a:lnTo>
                <a:lnTo>
                  <a:pt x="15582" y="10109"/>
                </a:lnTo>
                <a:lnTo>
                  <a:pt x="16027" y="10195"/>
                </a:lnTo>
                <a:lnTo>
                  <a:pt x="16482" y="10267"/>
                </a:lnTo>
                <a:lnTo>
                  <a:pt x="16946" y="10325"/>
                </a:lnTo>
                <a:lnTo>
                  <a:pt x="17421" y="10366"/>
                </a:lnTo>
                <a:lnTo>
                  <a:pt x="17905" y="10391"/>
                </a:lnTo>
                <a:lnTo>
                  <a:pt x="18400" y="10400"/>
                </a:lnTo>
              </a:path>
            </a:pathLst>
          </a:custGeom>
          <a:noFill/>
          <a:ln w="17780">
            <a:solidFill>
              <a:srgbClr val="8B99A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713232" y="3822192"/>
            <a:ext cx="1682496" cy="841248"/>
          </a:xfrm>
          <a:custGeom>
            <a:avLst/>
            <a:gdLst/>
            <a:ahLst/>
            <a:cxnLst/>
            <a:rect l="l" t="t" r="r" b="b"/>
            <a:pathLst>
              <a:path w="18400" h="9200">
                <a:moveTo>
                  <a:pt x="0" y="9200"/>
                </a:moveTo>
                <a:lnTo>
                  <a:pt x="282" y="9192"/>
                </a:lnTo>
                <a:lnTo>
                  <a:pt x="558" y="9170"/>
                </a:lnTo>
                <a:lnTo>
                  <a:pt x="829" y="9133"/>
                </a:lnTo>
                <a:lnTo>
                  <a:pt x="1094" y="9083"/>
                </a:lnTo>
                <a:lnTo>
                  <a:pt x="1355" y="9019"/>
                </a:lnTo>
                <a:lnTo>
                  <a:pt x="1611" y="8942"/>
                </a:lnTo>
                <a:lnTo>
                  <a:pt x="1864" y="8854"/>
                </a:lnTo>
                <a:lnTo>
                  <a:pt x="2112" y="8753"/>
                </a:lnTo>
                <a:lnTo>
                  <a:pt x="2357" y="8641"/>
                </a:lnTo>
                <a:lnTo>
                  <a:pt x="2599" y="8519"/>
                </a:lnTo>
                <a:lnTo>
                  <a:pt x="2838" y="8386"/>
                </a:lnTo>
                <a:lnTo>
                  <a:pt x="3075" y="8243"/>
                </a:lnTo>
                <a:lnTo>
                  <a:pt x="3310" y="8091"/>
                </a:lnTo>
                <a:lnTo>
                  <a:pt x="3543" y="7931"/>
                </a:lnTo>
                <a:lnTo>
                  <a:pt x="3775" y="7762"/>
                </a:lnTo>
                <a:lnTo>
                  <a:pt x="4006" y="7586"/>
                </a:lnTo>
                <a:lnTo>
                  <a:pt x="4236" y="7403"/>
                </a:lnTo>
                <a:lnTo>
                  <a:pt x="4466" y="7213"/>
                </a:lnTo>
                <a:lnTo>
                  <a:pt x="4696" y="7017"/>
                </a:lnTo>
                <a:lnTo>
                  <a:pt x="4926" y="6815"/>
                </a:lnTo>
                <a:lnTo>
                  <a:pt x="5157" y="6608"/>
                </a:lnTo>
                <a:lnTo>
                  <a:pt x="5389" y="6396"/>
                </a:lnTo>
                <a:lnTo>
                  <a:pt x="5622" y="6181"/>
                </a:lnTo>
                <a:lnTo>
                  <a:pt x="5858" y="5962"/>
                </a:lnTo>
                <a:lnTo>
                  <a:pt x="6095" y="5739"/>
                </a:lnTo>
                <a:lnTo>
                  <a:pt x="6335" y="5515"/>
                </a:lnTo>
                <a:lnTo>
                  <a:pt x="6577" y="5288"/>
                </a:lnTo>
                <a:lnTo>
                  <a:pt x="6823" y="5059"/>
                </a:lnTo>
                <a:lnTo>
                  <a:pt x="7072" y="4830"/>
                </a:lnTo>
                <a:lnTo>
                  <a:pt x="7325" y="4600"/>
                </a:lnTo>
                <a:lnTo>
                  <a:pt x="7582" y="4370"/>
                </a:lnTo>
                <a:lnTo>
                  <a:pt x="7844" y="4141"/>
                </a:lnTo>
                <a:lnTo>
                  <a:pt x="8110" y="3912"/>
                </a:lnTo>
                <a:lnTo>
                  <a:pt x="8382" y="3685"/>
                </a:lnTo>
                <a:lnTo>
                  <a:pt x="8659" y="3461"/>
                </a:lnTo>
                <a:lnTo>
                  <a:pt x="8942" y="3238"/>
                </a:lnTo>
                <a:lnTo>
                  <a:pt x="9232" y="3019"/>
                </a:lnTo>
                <a:lnTo>
                  <a:pt x="9528" y="2804"/>
                </a:lnTo>
                <a:lnTo>
                  <a:pt x="9831" y="2592"/>
                </a:lnTo>
                <a:lnTo>
                  <a:pt x="10141" y="2385"/>
                </a:lnTo>
                <a:lnTo>
                  <a:pt x="10458" y="2183"/>
                </a:lnTo>
                <a:lnTo>
                  <a:pt x="10784" y="1987"/>
                </a:lnTo>
                <a:lnTo>
                  <a:pt x="11118" y="1797"/>
                </a:lnTo>
                <a:lnTo>
                  <a:pt x="11461" y="1614"/>
                </a:lnTo>
                <a:lnTo>
                  <a:pt x="11812" y="1437"/>
                </a:lnTo>
                <a:lnTo>
                  <a:pt x="12173" y="1269"/>
                </a:lnTo>
                <a:lnTo>
                  <a:pt x="12544" y="1109"/>
                </a:lnTo>
                <a:lnTo>
                  <a:pt x="12925" y="957"/>
                </a:lnTo>
                <a:lnTo>
                  <a:pt x="13316" y="814"/>
                </a:lnTo>
                <a:lnTo>
                  <a:pt x="13718" y="681"/>
                </a:lnTo>
                <a:lnTo>
                  <a:pt x="14130" y="559"/>
                </a:lnTo>
                <a:lnTo>
                  <a:pt x="14555" y="447"/>
                </a:lnTo>
                <a:lnTo>
                  <a:pt x="14991" y="346"/>
                </a:lnTo>
                <a:lnTo>
                  <a:pt x="15439" y="258"/>
                </a:lnTo>
                <a:lnTo>
                  <a:pt x="15899" y="181"/>
                </a:lnTo>
                <a:lnTo>
                  <a:pt x="16372" y="117"/>
                </a:lnTo>
                <a:lnTo>
                  <a:pt x="16859" y="67"/>
                </a:lnTo>
                <a:lnTo>
                  <a:pt x="17359" y="30"/>
                </a:lnTo>
                <a:lnTo>
                  <a:pt x="17872" y="8"/>
                </a:lnTo>
                <a:lnTo>
                  <a:pt x="18400" y="0"/>
                </a:lnTo>
              </a:path>
            </a:pathLst>
          </a:custGeom>
          <a:noFill/>
          <a:ln w="33020">
            <a:solidFill>
              <a:srgbClr val="007E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7512" y="2395728"/>
            <a:ext cx="1911095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600" b="0">
                <a:solidFill>
                  <a:srgbClr val="627484"/>
                </a:solidFill>
                <a:latin typeface="Microsoft YaHei"/>
              </a:rPr>
              <a:t>上游引出束流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2404872" y="3822191"/>
            <a:ext cx="4297680" cy="0"/>
          </a:xfrm>
          <a:prstGeom prst="line">
            <a:avLst/>
          </a:prstGeom>
          <a:ln w="33020">
            <a:solidFill>
              <a:srgbClr val="007E8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2404872" y="3822191"/>
            <a:ext cx="237744" cy="0"/>
          </a:xfrm>
          <a:prstGeom prst="line">
            <a:avLst/>
          </a:prstGeom>
          <a:ln w="33020">
            <a:solidFill>
              <a:srgbClr val="007E86"/>
            </a:solidFill>
            <a:tailEnd type="triangl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2971800" y="3493008"/>
            <a:ext cx="237744" cy="658368"/>
          </a:xfrm>
          <a:prstGeom prst="rect">
            <a:avLst/>
          </a:prstGeom>
          <a:solidFill>
            <a:srgbClr val="DCE8F4"/>
          </a:solidFill>
          <a:ln w="12700">
            <a:solidFill>
              <a:srgbClr val="3A6C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843784" y="2816352"/>
            <a:ext cx="493776" cy="25603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400" b="1">
                <a:solidFill>
                  <a:srgbClr val="3A6C9E"/>
                </a:solidFill>
                <a:latin typeface="Microsoft YaHei"/>
              </a:rPr>
              <a:t>C1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575304" y="3493008"/>
            <a:ext cx="237744" cy="658368"/>
          </a:xfrm>
          <a:prstGeom prst="rect">
            <a:avLst/>
          </a:prstGeom>
          <a:solidFill>
            <a:srgbClr val="DCE8F4"/>
          </a:solidFill>
          <a:ln w="12700">
            <a:solidFill>
              <a:srgbClr val="3A6C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447288" y="2816352"/>
            <a:ext cx="493776" cy="25603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400" b="1">
                <a:solidFill>
                  <a:srgbClr val="3A6C9E"/>
                </a:solidFill>
                <a:latin typeface="Microsoft YaHei"/>
              </a:rPr>
              <a:t>C2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178808" y="3493008"/>
            <a:ext cx="237744" cy="658368"/>
          </a:xfrm>
          <a:prstGeom prst="rect">
            <a:avLst/>
          </a:prstGeom>
          <a:solidFill>
            <a:srgbClr val="DCE8F4"/>
          </a:solidFill>
          <a:ln w="12700">
            <a:solidFill>
              <a:srgbClr val="3A6C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050791" y="2816352"/>
            <a:ext cx="493776" cy="25603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400" b="1">
                <a:solidFill>
                  <a:srgbClr val="3A6C9E"/>
                </a:solidFill>
                <a:latin typeface="Microsoft YaHei"/>
              </a:rPr>
              <a:t>C3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0" y="3493008"/>
            <a:ext cx="237744" cy="658368"/>
          </a:xfrm>
          <a:prstGeom prst="rect">
            <a:avLst/>
          </a:prstGeom>
          <a:solidFill>
            <a:srgbClr val="DCE8F4"/>
          </a:solidFill>
          <a:ln w="12700">
            <a:solidFill>
              <a:srgbClr val="3A6C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901183" y="2816352"/>
            <a:ext cx="493776" cy="25603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400" b="1">
                <a:solidFill>
                  <a:srgbClr val="3A6C9E"/>
                </a:solidFill>
                <a:latin typeface="Microsoft YaHei"/>
              </a:rPr>
              <a:t>C4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632704" y="3493008"/>
            <a:ext cx="237744" cy="658368"/>
          </a:xfrm>
          <a:prstGeom prst="rect">
            <a:avLst/>
          </a:prstGeom>
          <a:solidFill>
            <a:srgbClr val="DCE8F4"/>
          </a:solidFill>
          <a:ln w="12700">
            <a:solidFill>
              <a:srgbClr val="3A6C9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504688" y="2816352"/>
            <a:ext cx="493776" cy="25603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400" b="1">
                <a:solidFill>
                  <a:srgbClr val="3A6C9E"/>
                </a:solidFill>
                <a:latin typeface="Microsoft YaHei"/>
              </a:rPr>
              <a:t>C5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6199632" y="3822191"/>
            <a:ext cx="292608" cy="0"/>
          </a:xfrm>
          <a:prstGeom prst="line">
            <a:avLst/>
          </a:prstGeom>
          <a:ln w="33020">
            <a:solidFill>
              <a:srgbClr val="007E86"/>
            </a:solidFill>
            <a:tailEnd type="triangl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547872" y="4645152"/>
            <a:ext cx="2093976" cy="292608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600" b="1">
                <a:solidFill>
                  <a:srgbClr val="3A6C9E"/>
                </a:solidFill>
                <a:latin typeface="Microsoft YaHei"/>
              </a:rPr>
              <a:t>C1—C5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57416" y="4535424"/>
            <a:ext cx="91440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400" b="1">
                <a:solidFill>
                  <a:srgbClr val="E7782C"/>
                </a:solidFill>
                <a:latin typeface="Microsoft YaHei"/>
              </a:rPr>
              <a:t>RC01</a:t>
            </a:r>
          </a:p>
        </p:txBody>
      </p:sp>
      <p:sp>
        <p:nvSpPr>
          <p:cNvPr id="33" name="Freeform 32"/>
          <p:cNvSpPr/>
          <p:nvPr/>
        </p:nvSpPr>
        <p:spPr>
          <a:xfrm>
            <a:off x="6702552" y="2688336"/>
            <a:ext cx="1773936" cy="1133856"/>
          </a:xfrm>
          <a:custGeom>
            <a:avLst/>
            <a:gdLst/>
            <a:ahLst/>
            <a:cxnLst/>
            <a:rect l="l" t="t" r="r" b="b"/>
            <a:pathLst>
              <a:path w="19400" h="12400">
                <a:moveTo>
                  <a:pt x="0" y="12400"/>
                </a:moveTo>
                <a:lnTo>
                  <a:pt x="295" y="12390"/>
                </a:lnTo>
                <a:lnTo>
                  <a:pt x="589" y="12360"/>
                </a:lnTo>
                <a:lnTo>
                  <a:pt x="883" y="12310"/>
                </a:lnTo>
                <a:lnTo>
                  <a:pt x="1177" y="12242"/>
                </a:lnTo>
                <a:lnTo>
                  <a:pt x="1470" y="12156"/>
                </a:lnTo>
                <a:lnTo>
                  <a:pt x="1764" y="12053"/>
                </a:lnTo>
                <a:lnTo>
                  <a:pt x="2057" y="11933"/>
                </a:lnTo>
                <a:lnTo>
                  <a:pt x="2350" y="11797"/>
                </a:lnTo>
                <a:lnTo>
                  <a:pt x="2644" y="11647"/>
                </a:lnTo>
                <a:lnTo>
                  <a:pt x="2937" y="11481"/>
                </a:lnTo>
                <a:lnTo>
                  <a:pt x="3231" y="11302"/>
                </a:lnTo>
                <a:lnTo>
                  <a:pt x="3525" y="11110"/>
                </a:lnTo>
                <a:lnTo>
                  <a:pt x="3819" y="10906"/>
                </a:lnTo>
                <a:lnTo>
                  <a:pt x="4114" y="10690"/>
                </a:lnTo>
                <a:lnTo>
                  <a:pt x="4409" y="10462"/>
                </a:lnTo>
                <a:lnTo>
                  <a:pt x="4705" y="10225"/>
                </a:lnTo>
                <a:lnTo>
                  <a:pt x="5002" y="9978"/>
                </a:lnTo>
                <a:lnTo>
                  <a:pt x="5299" y="9722"/>
                </a:lnTo>
                <a:lnTo>
                  <a:pt x="5597" y="9457"/>
                </a:lnTo>
                <a:lnTo>
                  <a:pt x="5896" y="9185"/>
                </a:lnTo>
                <a:lnTo>
                  <a:pt x="6196" y="8906"/>
                </a:lnTo>
                <a:lnTo>
                  <a:pt x="6497" y="8621"/>
                </a:lnTo>
                <a:lnTo>
                  <a:pt x="6799" y="8331"/>
                </a:lnTo>
                <a:lnTo>
                  <a:pt x="7102" y="8035"/>
                </a:lnTo>
                <a:lnTo>
                  <a:pt x="7407" y="7736"/>
                </a:lnTo>
                <a:lnTo>
                  <a:pt x="7713" y="7433"/>
                </a:lnTo>
                <a:lnTo>
                  <a:pt x="8020" y="7127"/>
                </a:lnTo>
                <a:lnTo>
                  <a:pt x="8328" y="6819"/>
                </a:lnTo>
                <a:lnTo>
                  <a:pt x="8638" y="6510"/>
                </a:lnTo>
                <a:lnTo>
                  <a:pt x="8950" y="6200"/>
                </a:lnTo>
                <a:lnTo>
                  <a:pt x="9263" y="5890"/>
                </a:lnTo>
                <a:lnTo>
                  <a:pt x="9578" y="5581"/>
                </a:lnTo>
                <a:lnTo>
                  <a:pt x="9895" y="5273"/>
                </a:lnTo>
                <a:lnTo>
                  <a:pt x="10214" y="4967"/>
                </a:lnTo>
                <a:lnTo>
                  <a:pt x="10535" y="4664"/>
                </a:lnTo>
                <a:lnTo>
                  <a:pt x="10858" y="4365"/>
                </a:lnTo>
                <a:lnTo>
                  <a:pt x="11182" y="4069"/>
                </a:lnTo>
                <a:lnTo>
                  <a:pt x="11509" y="3779"/>
                </a:lnTo>
                <a:lnTo>
                  <a:pt x="11839" y="3494"/>
                </a:lnTo>
                <a:lnTo>
                  <a:pt x="12170" y="3215"/>
                </a:lnTo>
                <a:lnTo>
                  <a:pt x="12504" y="2943"/>
                </a:lnTo>
                <a:lnTo>
                  <a:pt x="12841" y="2678"/>
                </a:lnTo>
                <a:lnTo>
                  <a:pt x="13180" y="2422"/>
                </a:lnTo>
                <a:lnTo>
                  <a:pt x="13521" y="2175"/>
                </a:lnTo>
                <a:lnTo>
                  <a:pt x="13866" y="1938"/>
                </a:lnTo>
                <a:lnTo>
                  <a:pt x="14213" y="1710"/>
                </a:lnTo>
                <a:lnTo>
                  <a:pt x="14562" y="1494"/>
                </a:lnTo>
                <a:lnTo>
                  <a:pt x="14915" y="1290"/>
                </a:lnTo>
                <a:lnTo>
                  <a:pt x="15271" y="1098"/>
                </a:lnTo>
                <a:lnTo>
                  <a:pt x="15630" y="919"/>
                </a:lnTo>
                <a:lnTo>
                  <a:pt x="15991" y="753"/>
                </a:lnTo>
                <a:lnTo>
                  <a:pt x="16357" y="603"/>
                </a:lnTo>
                <a:lnTo>
                  <a:pt x="16725" y="467"/>
                </a:lnTo>
                <a:lnTo>
                  <a:pt x="17096" y="347"/>
                </a:lnTo>
                <a:lnTo>
                  <a:pt x="17471" y="244"/>
                </a:lnTo>
                <a:lnTo>
                  <a:pt x="17850" y="158"/>
                </a:lnTo>
                <a:lnTo>
                  <a:pt x="18232" y="90"/>
                </a:lnTo>
                <a:lnTo>
                  <a:pt x="18618" y="40"/>
                </a:lnTo>
                <a:lnTo>
                  <a:pt x="19007" y="10"/>
                </a:lnTo>
                <a:lnTo>
                  <a:pt x="19400" y="0"/>
                </a:lnTo>
              </a:path>
            </a:pathLst>
          </a:custGeom>
          <a:noFill/>
          <a:ln w="33020">
            <a:solidFill>
              <a:srgbClr val="007E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4" name="Connector 33"/>
          <p:cNvCxnSpPr/>
          <p:nvPr/>
        </p:nvCxnSpPr>
        <p:spPr>
          <a:xfrm>
            <a:off x="8476488" y="2688336"/>
            <a:ext cx="2286000" cy="0"/>
          </a:xfrm>
          <a:prstGeom prst="line">
            <a:avLst/>
          </a:prstGeom>
          <a:ln w="33020">
            <a:solidFill>
              <a:srgbClr val="007E86"/>
            </a:solidFill>
            <a:tailEnd type="triangl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7205472" y="3822191"/>
            <a:ext cx="3557016" cy="0"/>
          </a:xfrm>
          <a:prstGeom prst="line">
            <a:avLst/>
          </a:prstGeom>
          <a:ln w="16510">
            <a:solidFill>
              <a:srgbClr val="9AA7B4"/>
            </a:solidFill>
            <a:prstDash val="dash"/>
            <a:tailEnd type="triangl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7196328" y="3822192"/>
            <a:ext cx="1472184" cy="1161288"/>
          </a:xfrm>
          <a:custGeom>
            <a:avLst/>
            <a:gdLst/>
            <a:ahLst/>
            <a:cxnLst/>
            <a:rect l="l" t="t" r="r" b="b"/>
            <a:pathLst>
              <a:path w="16100" h="12700">
                <a:moveTo>
                  <a:pt x="0" y="0"/>
                </a:moveTo>
                <a:lnTo>
                  <a:pt x="337" y="10"/>
                </a:lnTo>
                <a:lnTo>
                  <a:pt x="667" y="41"/>
                </a:lnTo>
                <a:lnTo>
                  <a:pt x="990" y="92"/>
                </a:lnTo>
                <a:lnTo>
                  <a:pt x="1308" y="162"/>
                </a:lnTo>
                <a:lnTo>
                  <a:pt x="1619" y="250"/>
                </a:lnTo>
                <a:lnTo>
                  <a:pt x="1925" y="356"/>
                </a:lnTo>
                <a:lnTo>
                  <a:pt x="2225" y="478"/>
                </a:lnTo>
                <a:lnTo>
                  <a:pt x="2520" y="617"/>
                </a:lnTo>
                <a:lnTo>
                  <a:pt x="2810" y="772"/>
                </a:lnTo>
                <a:lnTo>
                  <a:pt x="3095" y="941"/>
                </a:lnTo>
                <a:lnTo>
                  <a:pt x="3376" y="1124"/>
                </a:lnTo>
                <a:lnTo>
                  <a:pt x="3652" y="1321"/>
                </a:lnTo>
                <a:lnTo>
                  <a:pt x="3924" y="1530"/>
                </a:lnTo>
                <a:lnTo>
                  <a:pt x="4192" y="1752"/>
                </a:lnTo>
                <a:lnTo>
                  <a:pt x="4456" y="1984"/>
                </a:lnTo>
                <a:lnTo>
                  <a:pt x="4717" y="2228"/>
                </a:lnTo>
                <a:lnTo>
                  <a:pt x="4975" y="2481"/>
                </a:lnTo>
                <a:lnTo>
                  <a:pt x="5229" y="2743"/>
                </a:lnTo>
                <a:lnTo>
                  <a:pt x="5481" y="3014"/>
                </a:lnTo>
                <a:lnTo>
                  <a:pt x="5730" y="3293"/>
                </a:lnTo>
                <a:lnTo>
                  <a:pt x="5976" y="3578"/>
                </a:lnTo>
                <a:lnTo>
                  <a:pt x="6221" y="3870"/>
                </a:lnTo>
                <a:lnTo>
                  <a:pt x="6463" y="4168"/>
                </a:lnTo>
                <a:lnTo>
                  <a:pt x="6704" y="4470"/>
                </a:lnTo>
                <a:lnTo>
                  <a:pt x="6943" y="4777"/>
                </a:lnTo>
                <a:lnTo>
                  <a:pt x="7181" y="5088"/>
                </a:lnTo>
                <a:lnTo>
                  <a:pt x="7418" y="5401"/>
                </a:lnTo>
                <a:lnTo>
                  <a:pt x="7654" y="5716"/>
                </a:lnTo>
                <a:lnTo>
                  <a:pt x="7890" y="6033"/>
                </a:lnTo>
                <a:lnTo>
                  <a:pt x="8125" y="6350"/>
                </a:lnTo>
                <a:lnTo>
                  <a:pt x="8360" y="6667"/>
                </a:lnTo>
                <a:lnTo>
                  <a:pt x="8595" y="6984"/>
                </a:lnTo>
                <a:lnTo>
                  <a:pt x="8830" y="7299"/>
                </a:lnTo>
                <a:lnTo>
                  <a:pt x="9066" y="7612"/>
                </a:lnTo>
                <a:lnTo>
                  <a:pt x="9303" y="7923"/>
                </a:lnTo>
                <a:lnTo>
                  <a:pt x="9540" y="8230"/>
                </a:lnTo>
                <a:lnTo>
                  <a:pt x="9779" y="8532"/>
                </a:lnTo>
                <a:lnTo>
                  <a:pt x="10019" y="8830"/>
                </a:lnTo>
                <a:lnTo>
                  <a:pt x="10260" y="9122"/>
                </a:lnTo>
                <a:lnTo>
                  <a:pt x="10504" y="9407"/>
                </a:lnTo>
                <a:lnTo>
                  <a:pt x="10749" y="9686"/>
                </a:lnTo>
                <a:lnTo>
                  <a:pt x="10997" y="9957"/>
                </a:lnTo>
                <a:lnTo>
                  <a:pt x="11247" y="10219"/>
                </a:lnTo>
                <a:lnTo>
                  <a:pt x="11500" y="10472"/>
                </a:lnTo>
                <a:lnTo>
                  <a:pt x="11756" y="10716"/>
                </a:lnTo>
                <a:lnTo>
                  <a:pt x="12015" y="10948"/>
                </a:lnTo>
                <a:lnTo>
                  <a:pt x="12278" y="11170"/>
                </a:lnTo>
                <a:lnTo>
                  <a:pt x="12544" y="11379"/>
                </a:lnTo>
                <a:lnTo>
                  <a:pt x="12814" y="11576"/>
                </a:lnTo>
                <a:lnTo>
                  <a:pt x="13088" y="11759"/>
                </a:lnTo>
                <a:lnTo>
                  <a:pt x="13366" y="11928"/>
                </a:lnTo>
                <a:lnTo>
                  <a:pt x="13649" y="12083"/>
                </a:lnTo>
                <a:lnTo>
                  <a:pt x="13937" y="12222"/>
                </a:lnTo>
                <a:lnTo>
                  <a:pt x="14229" y="12344"/>
                </a:lnTo>
                <a:lnTo>
                  <a:pt x="14527" y="12450"/>
                </a:lnTo>
                <a:lnTo>
                  <a:pt x="14830" y="12538"/>
                </a:lnTo>
                <a:lnTo>
                  <a:pt x="15138" y="12608"/>
                </a:lnTo>
                <a:lnTo>
                  <a:pt x="15453" y="12659"/>
                </a:lnTo>
                <a:lnTo>
                  <a:pt x="15773" y="12690"/>
                </a:lnTo>
                <a:lnTo>
                  <a:pt x="16100" y="12700"/>
                </a:lnTo>
              </a:path>
            </a:pathLst>
          </a:custGeom>
          <a:noFill/>
          <a:ln w="16510">
            <a:solidFill>
              <a:srgbClr val="9AA7B4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7" name="Connector 36"/>
          <p:cNvCxnSpPr/>
          <p:nvPr/>
        </p:nvCxnSpPr>
        <p:spPr>
          <a:xfrm>
            <a:off x="8668512" y="4983480"/>
            <a:ext cx="2093976" cy="0"/>
          </a:xfrm>
          <a:prstGeom prst="line">
            <a:avLst/>
          </a:prstGeom>
          <a:ln w="16510">
            <a:solidFill>
              <a:srgbClr val="9AA7B4"/>
            </a:solidFill>
            <a:prstDash val="dash"/>
            <a:tailEnd type="triangl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8636508" y="2532888"/>
            <a:ext cx="64008" cy="310896"/>
          </a:xfrm>
          <a:prstGeom prst="rect">
            <a:avLst/>
          </a:prstGeom>
          <a:solidFill>
            <a:srgbClr val="D5EFEB"/>
          </a:solidFill>
          <a:ln w="9525">
            <a:solidFill>
              <a:srgbClr val="007E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764524" y="2532888"/>
            <a:ext cx="64008" cy="310896"/>
          </a:xfrm>
          <a:prstGeom prst="rect">
            <a:avLst/>
          </a:prstGeom>
          <a:solidFill>
            <a:srgbClr val="D5EFEB"/>
          </a:solidFill>
          <a:ln w="9525">
            <a:solidFill>
              <a:srgbClr val="007E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394192" y="2212848"/>
            <a:ext cx="676656" cy="25603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150" b="1">
                <a:solidFill>
                  <a:srgbClr val="007E86"/>
                </a:solidFill>
                <a:latin typeface="Microsoft YaHei"/>
              </a:rPr>
              <a:t>T1/T2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331452" y="2532888"/>
            <a:ext cx="64008" cy="310896"/>
          </a:xfrm>
          <a:prstGeom prst="rect">
            <a:avLst/>
          </a:prstGeom>
          <a:solidFill>
            <a:srgbClr val="D5EFEB"/>
          </a:solidFill>
          <a:ln w="9525">
            <a:solidFill>
              <a:srgbClr val="007E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9459468" y="2532888"/>
            <a:ext cx="64008" cy="310896"/>
          </a:xfrm>
          <a:prstGeom prst="rect">
            <a:avLst/>
          </a:prstGeom>
          <a:solidFill>
            <a:srgbClr val="D5EFEB"/>
          </a:solidFill>
          <a:ln w="9525">
            <a:solidFill>
              <a:srgbClr val="007E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089136" y="2212848"/>
            <a:ext cx="676656" cy="25603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150" b="1">
                <a:solidFill>
                  <a:srgbClr val="007E86"/>
                </a:solidFill>
                <a:latin typeface="Microsoft YaHei"/>
              </a:rPr>
              <a:t>T3/T4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0008108" y="2532888"/>
            <a:ext cx="64008" cy="310896"/>
          </a:xfrm>
          <a:prstGeom prst="rect">
            <a:avLst/>
          </a:prstGeom>
          <a:solidFill>
            <a:srgbClr val="D5EFEB"/>
          </a:solidFill>
          <a:ln w="9525">
            <a:solidFill>
              <a:srgbClr val="007E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10136124" y="2532888"/>
            <a:ext cx="64008" cy="310896"/>
          </a:xfrm>
          <a:prstGeom prst="rect">
            <a:avLst/>
          </a:prstGeom>
          <a:solidFill>
            <a:srgbClr val="D5EFEB"/>
          </a:solidFill>
          <a:ln w="9525">
            <a:solidFill>
              <a:srgbClr val="007E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765792" y="2212848"/>
            <a:ext cx="676656" cy="25603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150" b="1">
                <a:solidFill>
                  <a:srgbClr val="007E86"/>
                </a:solidFill>
                <a:latin typeface="Microsoft YaHei"/>
              </a:rPr>
              <a:t>T5/T6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0863072" y="2468880"/>
            <a:ext cx="50292" cy="438912"/>
          </a:xfrm>
          <a:prstGeom prst="rect">
            <a:avLst/>
          </a:prstGeom>
          <a:solidFill>
            <a:srgbClr val="CC2C43"/>
          </a:solidFill>
          <a:ln>
            <a:solidFill>
              <a:srgbClr val="CC2C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1009376" y="2523744"/>
            <a:ext cx="676656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400" b="1">
                <a:solidFill>
                  <a:srgbClr val="152C45"/>
                </a:solidFill>
                <a:latin typeface="Microsoft YaHei"/>
              </a:rPr>
              <a:t>靶位 A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0863072" y="3602735"/>
            <a:ext cx="50292" cy="438912"/>
          </a:xfrm>
          <a:prstGeom prst="rect">
            <a:avLst/>
          </a:prstGeom>
          <a:solidFill>
            <a:srgbClr val="CC2C43"/>
          </a:solidFill>
          <a:ln>
            <a:solidFill>
              <a:srgbClr val="CC2C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11009376" y="3657599"/>
            <a:ext cx="676656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400" b="0">
                <a:solidFill>
                  <a:srgbClr val="627484"/>
                </a:solidFill>
                <a:latin typeface="Microsoft YaHei"/>
              </a:rPr>
              <a:t>靶位 B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0863072" y="4764024"/>
            <a:ext cx="50292" cy="438912"/>
          </a:xfrm>
          <a:prstGeom prst="rect">
            <a:avLst/>
          </a:prstGeom>
          <a:solidFill>
            <a:srgbClr val="CC2C43"/>
          </a:solidFill>
          <a:ln>
            <a:solidFill>
              <a:srgbClr val="CC2C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1009376" y="4818888"/>
            <a:ext cx="676656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400" b="0">
                <a:solidFill>
                  <a:srgbClr val="627484"/>
                </a:solidFill>
                <a:latin typeface="Microsoft YaHei"/>
              </a:rPr>
              <a:t>靶位 C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577072" y="2990088"/>
            <a:ext cx="1673352" cy="265176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500" b="1">
                <a:solidFill>
                  <a:srgbClr val="007E86"/>
                </a:solidFill>
                <a:latin typeface="Microsoft YaHei"/>
              </a:rPr>
              <a:t>示例选路</a:t>
            </a:r>
          </a:p>
        </p:txBody>
      </p:sp>
      <p:cxnSp>
        <p:nvCxnSpPr>
          <p:cNvPr id="54" name="Connector 53"/>
          <p:cNvCxnSpPr/>
          <p:nvPr/>
        </p:nvCxnSpPr>
        <p:spPr>
          <a:xfrm>
            <a:off x="768096" y="5468112"/>
            <a:ext cx="10643616" cy="0"/>
          </a:xfrm>
          <a:prstGeom prst="line">
            <a:avLst/>
          </a:prstGeom>
          <a:ln w="8890">
            <a:solidFill>
              <a:srgbClr val="D8E3E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804672" y="5632704"/>
            <a:ext cx="5733288" cy="292608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400" b="0">
                <a:solidFill>
                  <a:srgbClr val="627484"/>
                </a:solidFill>
                <a:latin typeface="Microsoft YaHei"/>
              </a:rPr>
              <a:t>公共段配套：阀、PROF1/2、STX/STY、准直器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583680" y="5632704"/>
            <a:ext cx="4818888" cy="292608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400" b="0">
                <a:solidFill>
                  <a:srgbClr val="627484"/>
                </a:solidFill>
                <a:latin typeface="Microsoft YaHei"/>
              </a:rPr>
              <a:t>到靶支路：T1—T6、诊断与扫描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95528" y="6117336"/>
            <a:ext cx="10607040" cy="30175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300" b="0">
                <a:solidFill>
                  <a:srgbClr val="627484"/>
                </a:solidFill>
                <a:latin typeface="Microsoft YaHei"/>
              </a:rPr>
              <a:t>实线为示例选路，虚线为其他可选通道；各靶位与分支形态为功能示意，不按比例。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3796" y="438912"/>
            <a:ext cx="10469880" cy="62179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>
                <a:solidFill>
                  <a:srgbClr val="152C45"/>
                </a:solidFill>
                <a:latin typeface="Microsoft YaHei"/>
              </a:rPr>
              <a:t>引出碳膜与膜后参考轨迹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292840" y="6537960"/>
            <a:ext cx="365760" cy="21031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1000" b="0">
                <a:solidFill>
                  <a:srgbClr val="627484"/>
                </a:solidFill>
                <a:latin typeface="Microsoft YaHei"/>
              </a:rPr>
              <a:t>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08760"/>
            <a:ext cx="5550408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600" b="1">
                <a:solidFill>
                  <a:srgbClr val="152C45"/>
                </a:solidFill>
                <a:latin typeface="Microsoft YaHei"/>
              </a:rPr>
              <a:t>碳膜引出与公共轴线衔接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46520" y="1508760"/>
            <a:ext cx="4965192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600" b="1">
                <a:solidFill>
                  <a:srgbClr val="152C45"/>
                </a:solidFill>
                <a:latin typeface="Microsoft YaHei"/>
              </a:rPr>
              <a:t>膜后轨迹计算视图</a:t>
            </a:r>
          </a:p>
        </p:txBody>
      </p:sp>
      <p:pic>
        <p:nvPicPr>
          <p:cNvPr id="6" name="Picture 5" descr="stripping_schemati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" y="2149400"/>
            <a:ext cx="5605272" cy="3802782"/>
          </a:xfrm>
          <a:prstGeom prst="rect">
            <a:avLst/>
          </a:prstGeom>
          <a:effectLst/>
        </p:spPr>
      </p:pic>
      <p:pic>
        <p:nvPicPr>
          <p:cNvPr id="7" name="Picture 6" descr="s13_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3096" y="2207856"/>
            <a:ext cx="4901184" cy="3649295"/>
          </a:xfrm>
          <a:prstGeom prst="rect">
            <a:avLst/>
          </a:prstGeom>
          <a:effectLst/>
        </p:spPr>
      </p:pic>
      <p:sp>
        <p:nvSpPr>
          <p:cNvPr id="8" name="TextBox 7"/>
          <p:cNvSpPr txBox="1"/>
          <p:nvPr/>
        </p:nvSpPr>
        <p:spPr>
          <a:xfrm>
            <a:off x="749808" y="6199632"/>
            <a:ext cx="5486400" cy="30175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400" b="0">
                <a:solidFill>
                  <a:srgbClr val="627484"/>
                </a:solidFill>
                <a:latin typeface="Microsoft YaHei"/>
              </a:rPr>
              <a:t>膜后轨迹及并束方向示意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3796" y="438912"/>
            <a:ext cx="10469880" cy="62179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>
                <a:solidFill>
                  <a:srgbClr val="152C45"/>
                </a:solidFill>
                <a:latin typeface="Microsoft YaHei"/>
              </a:rPr>
              <a:t>并束铁：结构模型与通道装配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292840" y="6537960"/>
            <a:ext cx="365760" cy="21031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1000" b="0">
                <a:solidFill>
                  <a:srgbClr val="627484"/>
                </a:solidFill>
                <a:latin typeface="Microsoft YaHei"/>
              </a:rPr>
              <a:t>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" y="1581912"/>
            <a:ext cx="480060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600" b="1">
                <a:solidFill>
                  <a:srgbClr val="152C45"/>
                </a:solidFill>
                <a:latin typeface="Microsoft YaHei"/>
              </a:rPr>
              <a:t>整体结构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19672" y="1581912"/>
            <a:ext cx="4791456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600" b="1">
                <a:solidFill>
                  <a:srgbClr val="152C45"/>
                </a:solidFill>
                <a:latin typeface="Microsoft YaHei"/>
              </a:rPr>
              <a:t>通道与装配视图</a:t>
            </a:r>
          </a:p>
        </p:txBody>
      </p:sp>
      <p:pic>
        <p:nvPicPr>
          <p:cNvPr id="6" name="Picture 5" descr="s14_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070" y="1993392"/>
            <a:ext cx="3285818" cy="4187952"/>
          </a:xfrm>
          <a:prstGeom prst="rect">
            <a:avLst/>
          </a:prstGeom>
          <a:effectLst/>
        </p:spPr>
      </p:pic>
      <p:pic>
        <p:nvPicPr>
          <p:cNvPr id="7" name="Picture 6" descr="s14_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8622" y="1993392"/>
            <a:ext cx="3827251" cy="4187952"/>
          </a:xfrm>
          <a:prstGeom prst="rect">
            <a:avLst/>
          </a:prstGeom>
          <a:effectLst/>
        </p:spPr>
      </p:pic>
      <p:cxnSp>
        <p:nvCxnSpPr>
          <p:cNvPr id="8" name="Connector 7"/>
          <p:cNvCxnSpPr/>
          <p:nvPr/>
        </p:nvCxnSpPr>
        <p:spPr>
          <a:xfrm>
            <a:off x="5696712" y="4096512"/>
            <a:ext cx="585216" cy="0"/>
          </a:xfrm>
          <a:prstGeom prst="line">
            <a:avLst/>
          </a:prstGeom>
          <a:ln w="25400">
            <a:solidFill>
              <a:srgbClr val="007E86"/>
            </a:solidFill>
            <a:tailEnd type="triangl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3796" y="438912"/>
            <a:ext cx="10469880" cy="62179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>
                <a:solidFill>
                  <a:srgbClr val="152C45"/>
                </a:solidFill>
                <a:latin typeface="Microsoft YaHei"/>
              </a:rPr>
              <a:t>分束铁出口相空间：异常现象与待排查问题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292840" y="6537960"/>
            <a:ext cx="365760" cy="21031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1000" b="0">
                <a:solidFill>
                  <a:srgbClr val="627484"/>
                </a:solidFill>
                <a:latin typeface="Microsoft YaHei"/>
              </a:rPr>
              <a:t>15</a:t>
            </a:r>
          </a:p>
        </p:txBody>
      </p:sp>
      <p:pic>
        <p:nvPicPr>
          <p:cNvPr id="4" name="Picture 3" descr="s15_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2760" y="1591056"/>
            <a:ext cx="9060805" cy="4782312"/>
          </a:xfrm>
          <a:prstGeom prst="rect">
            <a:avLst/>
          </a:prstGeom>
          <a:effectLst/>
        </p:spPr>
      </p:pic>
      <p:sp>
        <p:nvSpPr>
          <p:cNvPr id="5" name="阶段说明"/>
          <p:cNvSpPr txBox="1"/>
          <p:nvPr/>
        </p:nvSpPr>
        <p:spPr>
          <a:xfrm>
            <a:off x="768096" y="1170432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1300" b="0">
                <a:solidFill>
                  <a:srgbClr val="526B80"/>
                </a:solidFill>
                <a:latin typeface="Microsoft YaHei"/>
                <a:ea typeface="Microsoft YaHei"/>
              </a:rPr>
              <a:t>当前仿真出现明显的束心偏移及相空间形态异常，其来源尚需结合参考坐标、场模型和粒子跟踪设置进一步核查。</a:t>
            </a:r>
            <a:endParaRPr lang="zh-CN" sz="1300"/>
          </a:p>
        </p:txBody>
      </p:sp>
    </p:spTree>
    <p:extLst>
      <p:ext uri="{BB962C8B-B14F-4D97-AF65-F5344CB8AC3E}">
        <p14:creationId xmlns:p14="http://schemas.microsoft.com/office/powerpoint/2010/main" val="395687291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3796" y="438912"/>
            <a:ext cx="10469880" cy="62179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>
                <a:solidFill>
                  <a:srgbClr val="152C45"/>
                </a:solidFill>
                <a:latin typeface="Microsoft YaHei"/>
              </a:rPr>
              <a:t>主要问题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292840" y="6537960"/>
            <a:ext cx="365760" cy="21031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1000" b="0">
                <a:solidFill>
                  <a:srgbClr val="627484"/>
                </a:solidFill>
                <a:latin typeface="Microsoft YaHei"/>
              </a:rPr>
              <a:t>16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50392" y="1700784"/>
            <a:ext cx="10378440" cy="1069848"/>
          </a:xfrm>
          <a:prstGeom prst="roundRect">
            <a:avLst>
              <a:gd name="adj" fmla="val 8000"/>
            </a:avLst>
          </a:prstGeom>
          <a:solidFill>
            <a:srgbClr val="F2F6F8"/>
          </a:solidFill>
          <a:ln>
            <a:solidFill>
              <a:srgbClr val="F2F6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4712" y="1965960"/>
            <a:ext cx="914400" cy="475488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800" b="1">
                <a:solidFill>
                  <a:srgbClr val="007E86"/>
                </a:solidFill>
                <a:latin typeface="Microsoft YaHei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23160" y="1965960"/>
            <a:ext cx="8193024" cy="475488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700" b="1">
                <a:solidFill>
                  <a:srgbClr val="152C45"/>
                </a:solidFill>
                <a:latin typeface="Microsoft YaHei"/>
              </a:rPr>
              <a:t>边缘场问题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50392" y="3118104"/>
            <a:ext cx="10378440" cy="1069848"/>
          </a:xfrm>
          <a:prstGeom prst="roundRect">
            <a:avLst>
              <a:gd name="adj" fmla="val 8000"/>
            </a:avLst>
          </a:prstGeom>
          <a:solidFill>
            <a:srgbClr val="F2F6F8"/>
          </a:solidFill>
          <a:ln>
            <a:solidFill>
              <a:srgbClr val="F2F6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4712" y="3383280"/>
            <a:ext cx="914400" cy="475488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800" b="1">
                <a:solidFill>
                  <a:srgbClr val="007E86"/>
                </a:solidFill>
                <a:latin typeface="Microsoft YaHei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23160" y="3383280"/>
            <a:ext cx="8193024" cy="475488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700" b="1">
                <a:solidFill>
                  <a:srgbClr val="152C45"/>
                </a:solidFill>
                <a:latin typeface="Microsoft YaHei"/>
              </a:rPr>
              <a:t>谐振腔设计兼顾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50392" y="4535424"/>
            <a:ext cx="10378440" cy="1069848"/>
          </a:xfrm>
          <a:prstGeom prst="roundRect">
            <a:avLst>
              <a:gd name="adj" fmla="val 8000"/>
            </a:avLst>
          </a:prstGeom>
          <a:solidFill>
            <a:srgbClr val="F2F6F8"/>
          </a:solidFill>
          <a:ln>
            <a:solidFill>
              <a:srgbClr val="F2F6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24712" y="4800600"/>
            <a:ext cx="914400" cy="475488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800" b="1">
                <a:solidFill>
                  <a:srgbClr val="007E86"/>
                </a:solidFill>
                <a:latin typeface="Microsoft YaHei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23160" y="4800600"/>
            <a:ext cx="8193024" cy="475488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700" b="1">
                <a:solidFill>
                  <a:srgbClr val="152C45"/>
                </a:solidFill>
                <a:latin typeface="Microsoft YaHei"/>
              </a:rPr>
              <a:t>输出束流品质优化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1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90" name="Shape 390"/>
          <p:cNvSpPr/>
          <p:nvPr/>
        </p:nvSpPr>
        <p:spPr>
          <a:xfrm>
            <a:off x="-7472" y="0"/>
            <a:ext cx="12192000" cy="6858000"/>
          </a:xfrm>
          <a:prstGeom prst="rect">
            <a:avLst/>
          </a:prstGeom>
          <a:solidFill>
            <a:srgbClr val="334C91">
              <a:alpha val="1000"/>
            </a:srgbClr>
          </a:solidFill>
          <a:ln w="25400">
            <a:solidFill>
              <a:srgbClr val="85888D">
                <a:alpha val="50169"/>
              </a:srgbClr>
            </a:solidFill>
            <a:miter lim="400000"/>
          </a:ln>
        </p:spPr>
        <p:txBody>
          <a:bodyPr lIns="25400" tIns="25400" rIns="25400" bIns="25400"/>
          <a:lstStyle/>
          <a:p>
            <a:pPr>
              <a:defRPr sz="2400"/>
            </a:pPr>
            <a:endParaRPr sz="1200">
              <a:cs typeface="+mn-ea"/>
              <a:sym typeface="+mn-lt"/>
            </a:endParaRPr>
          </a:p>
        </p:txBody>
      </p:sp>
      <p:sp>
        <p:nvSpPr>
          <p:cNvPr id="392" name="Shape 392"/>
          <p:cNvSpPr/>
          <p:nvPr/>
        </p:nvSpPr>
        <p:spPr>
          <a:xfrm>
            <a:off x="749808" y="2578608"/>
            <a:ext cx="10698480" cy="859536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b">
            <a:spAutoFit/>
          </a:bodyPr>
          <a:lstStyle>
            <a:lvl1pPr defTabSz="1828800">
              <a:lnSpc>
                <a:spcPct val="120000"/>
              </a:lnSpc>
              <a:spcBef>
                <a:spcPts val="1400"/>
              </a:spcBef>
              <a:defRPr sz="10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lvl1pPr>
          </a:lstStyle>
          <a:p>
            <a:pPr algn="ctr"/>
            <a:r>
              <a:rPr lang="zh-CN" altLang="en-US" sz="4000" dirty="0" b="1">
                <a:solidFill>
                  <a:srgbClr val="FFFFFF"/>
                </a:solidFill>
                <a:latin typeface="Microsoft YaHei"/>
                <a:ea typeface="+mn-ea"/>
                <a:cs typeface="+mn-ea"/>
                <a:sym typeface="+mn-lt"/>
              </a:rPr>
              <a:t>请多指正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65.5,&quot;left&quot;:288.7,&quot;top&quot;:81.05,&quot;width&quot;:638.85}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65.5,&quot;left&quot;:288.7,&quot;top&quot;:81.05,&quot;width&quot;:638.85}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65.5,&quot;left&quot;:288.7,&quot;top&quot;:81.05,&quot;width&quot;:638.85}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65.5,&quot;left&quot;:288.7,&quot;top&quot;:81.05,&quot;width&quot;:638.85}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65.5,&quot;left&quot;:288.7,&quot;top&quot;:81.05,&quot;width&quot;:638.85}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65.5,&quot;left&quot;:288.7,&quot;top&quot;:81.05,&quot;width&quot;:638.85}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65.5,&quot;left&quot;:288.7,&quot;top&quot;:81.05,&quot;width&quot;:638.85}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65.5,&quot;left&quot;:288.7,&quot;top&quot;:81.05,&quot;width&quot;:638.85}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65.5,&quot;left&quot;:288.7,&quot;top&quot;:81.05,&quot;width&quot;:638.85}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65.5,&quot;left&quot;:288.7,&quot;top&quot;:81.05,&quot;width&quot;:638.85}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65.5,&quot;left&quot;:288.7,&quot;top&quot;:81.05,&quot;width&quot;:638.85}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65.5,&quot;left&quot;:288.7,&quot;top&quot;:81.05,&quot;width&quot;:638.85}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01.25,&quot;left&quot;:234.53984251968504,&quot;top&quot;:58.8,&quot;width&quot;:693.010157480315}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01.25,&quot;left&quot;:234.53984251968504,&quot;top&quot;:58.8,&quot;width&quot;:693.010157480315}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01.25,&quot;left&quot;:234.53984251968504,&quot;top&quot;:58.8,&quot;width&quot;:693.010157480315}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01.25,&quot;left&quot;:234.53984251968504,&quot;top&quot;:58.8,&quot;width&quot;:693.010157480315}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01.25,&quot;left&quot;:234.53984251968504,&quot;top&quot;:58.8,&quot;width&quot;:693.010157480315}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01.25,&quot;left&quot;:234.53984251968504,&quot;top&quot;:58.8,&quot;width&quot;:693.010157480315}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01.25,&quot;left&quot;:234.53984251968504,&quot;top&quot;:58.8,&quot;width&quot;:693.010157480315}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01.25,&quot;left&quot;:234.53984251968504,&quot;top&quot;:58.8,&quot;width&quot;:693.010157480315}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01.25,&quot;left&quot;:234.53984251968504,&quot;top&quot;:58.8,&quot;width&quot;:693.010157480315}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01.25,&quot;left&quot;:234.53984251968504,&quot;top&quot;:58.8,&quot;width&quot;:693.010157480315}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01.25,&quot;left&quot;:234.53984251968504,&quot;top&quot;:58.8,&quot;width&quot;:693.010157480315}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01.25,&quot;left&quot;:234.53984251968504,&quot;top&quot;:58.8,&quot;width&quot;:693.010157480315}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01.25,&quot;left&quot;:234.53984251968504,&quot;top&quot;:58.8,&quot;width&quot;:693.010157480315}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01.25,&quot;left&quot;:234.53984251968504,&quot;top&quot;:58.8,&quot;width&quot;:693.010157480315}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01.25,&quot;left&quot;:234.53984251968504,&quot;top&quot;:58.8,&quot;width&quot;:693.010157480315}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01.25,&quot;left&quot;:234.53984251968504,&quot;top&quot;:58.8,&quot;width&quot;:693.010157480315}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01.25,&quot;left&quot;:234.53984251968504,&quot;top&quot;:58.8,&quot;width&quot;:693.010157480315}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01.25,&quot;left&quot;:234.53984251968504,&quot;top&quot;:58.8,&quot;width&quot;:693.010157480315}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01.25,&quot;left&quot;:234.53984251968504,&quot;top&quot;:58.8,&quot;width&quot;:693.010157480315}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197</Words>
  <Application>Microsoft Macintosh PowerPoint</Application>
  <PresentationFormat>宽屏</PresentationFormat>
  <Paragraphs>41</Paragraphs>
  <Slides>17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8" baseType="lpstr">
      <vt:lpstr>思源黑体 CN Bold</vt:lpstr>
      <vt:lpstr>宋体</vt:lpstr>
      <vt:lpstr>微软雅黑</vt:lpstr>
      <vt:lpstr>Noto Sans CJK SC</vt:lpstr>
      <vt:lpstr>Aharoni</vt:lpstr>
      <vt:lpstr>Arial</vt:lpstr>
      <vt:lpstr>Calibri</vt:lpstr>
      <vt:lpstr>Helvetica Light</vt:lpstr>
      <vt:lpstr>Times New Roman</vt:lpstr>
      <vt:lpstr>Wingdings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e11996</cp:lastModifiedBy>
  <cp:revision>166</cp:revision>
  <dcterms:created xsi:type="dcterms:W3CDTF">2019-06-19T02:08:00Z</dcterms:created>
  <dcterms:modified xsi:type="dcterms:W3CDTF">2026-10-18T06:08:32Z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116A3CAE081F433B85342E200A6F026B_11</vt:lpwstr>
  </property>
</Properties>
</file>