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14.xml" ContentType="application/vnd.openxmlformats-officedocument.presentationml.notesSlide+xml"/>
  <Override PartName="/ppt/tags/tag2.xml" ContentType="application/vnd.openxmlformats-officedocument.presentationml.tags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68" r:id="rId2"/>
    <p:sldId id="284" r:id="rId3"/>
    <p:sldId id="274" r:id="rId4"/>
    <p:sldId id="272" r:id="rId5"/>
    <p:sldId id="275" r:id="rId6"/>
    <p:sldId id="276" r:id="rId7"/>
    <p:sldId id="277" r:id="rId8"/>
    <p:sldId id="280" r:id="rId9"/>
    <p:sldId id="283" r:id="rId10"/>
    <p:sldId id="282" r:id="rId11"/>
    <p:sldId id="281" r:id="rId12"/>
    <p:sldId id="285" r:id="rId13"/>
    <p:sldId id="286" r:id="rId14"/>
    <p:sldId id="287" r:id="rId15"/>
    <p:sldId id="270" r:id="rId16"/>
  </p:sldIdLst>
  <p:sldSz cx="24384000" cy="13716000"/>
  <p:notesSz cx="6858000" cy="9144000"/>
  <p:custDataLst>
    <p:tags r:id="rId18"/>
  </p:custDataLst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555" userDrawn="1">
          <p15:clr>
            <a:srgbClr val="A4A3A4"/>
          </p15:clr>
        </p15:guide>
        <p15:guide id="2" pos="876" userDrawn="1">
          <p15:clr>
            <a:srgbClr val="A4A3A4"/>
          </p15:clr>
        </p15:guide>
        <p15:guide id="3" pos="14643" userDrawn="1">
          <p15:clr>
            <a:srgbClr val="A4A3A4"/>
          </p15:clr>
        </p15:guide>
        <p15:guide id="4" orient="horz" pos="799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DEF5"/>
    <a:srgbClr val="334C91"/>
    <a:srgbClr val="1062E6"/>
    <a:srgbClr val="4F85FF"/>
    <a:srgbClr val="323568"/>
    <a:srgbClr val="333333"/>
    <a:srgbClr val="3E4972"/>
    <a:srgbClr val="0066FF"/>
    <a:srgbClr val="007646"/>
    <a:srgbClr val="687D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4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4C1A8A3-306A-4EB7-A6B1-4F7E0EB9C5D6}" styleName="中度样式 3 - 强调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317" autoAdjust="0"/>
    <p:restoredTop sz="81994" autoAdjust="0"/>
  </p:normalViewPr>
  <p:slideViewPr>
    <p:cSldViewPr snapToGrid="0" showGuides="1">
      <p:cViewPr varScale="1">
        <p:scale>
          <a:sx n="49" d="100"/>
          <a:sy n="49" d="100"/>
        </p:scale>
        <p:origin x="768" y="184"/>
      </p:cViewPr>
      <p:guideLst>
        <p:guide orient="horz" pos="555"/>
        <p:guide pos="876"/>
        <p:guide pos="14643"/>
        <p:guide orient="horz" pos="799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3" d="100"/>
          <a:sy n="63" d="100"/>
        </p:scale>
        <p:origin x="1526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5" name="Shape 13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34315797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sz="14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D1A51C-CF54-4072-AB71-9FC78CCEAFC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47259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本次汇报分为四个部分。</a:t>
            </a:r>
            <a:endParaRPr sz="1400"/>
          </a:p>
          <a:p>
            <a:r>
              <a:t>首先，从医用核素生产对束流的需求出发，说明为什么需要研究空间电荷效应。第二部分介绍计算方法，重点解释为什么采用PIC，以及电荷沉积和粒子推进如何完成。第三部分展示目前在注入线中的应用计算。最后，总结现阶段的结果，并说明下一步需要补充的验证和研究。</a:t>
            </a:r>
            <a:endParaRPr sz="1400"/>
          </a:p>
        </p:txBody>
      </p:sp>
    </p:spTree>
    <p:extLst>
      <p:ext uri="{BB962C8B-B14F-4D97-AF65-F5344CB8AC3E}">
        <p14:creationId xmlns:p14="http://schemas.microsoft.com/office/powerpoint/2010/main" val="5875280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从医用同位素生产的应用需求谈起。回旋加速器通过粒子束轰击靶材，利用核反应制备医用放射性核素。30MeV级设备结合可调能量和不同靶系统，可以生产碘-123、铊-201等显像核素，也可以制备锗-68，为锗-68/镓-68发生器提供母核素，并支持铜-64、锆-89等核素的制备与研究。</a:t>
            </a:r>
          </a:p>
          <a:p>
            <a:r>
              <a:rPr dirty="0"/>
              <a:t>对核素生产而言，实际参与靶核反应的束流强度关系到产额；束斑位置和分布又关系到靶的热负荷。因此，提高生产能力需要足够、稳定且分布合适的靶上束流。</a:t>
            </a:r>
            <a:endParaRPr lang="en-US" dirty="0"/>
          </a:p>
          <a:p>
            <a:endParaRPr lang="en-US" dirty="0"/>
          </a:p>
          <a:p>
            <a:r>
              <a:rPr dirty="0" err="1"/>
              <a:t>下一页把这些需求进一步转化为具体的束流要求</a:t>
            </a:r>
            <a:r>
              <a:rPr dirty="0"/>
              <a:t>。</a:t>
            </a:r>
            <a:endParaRPr sz="1400" dirty="0"/>
          </a:p>
        </p:txBody>
      </p:sp>
    </p:spTree>
    <p:extLst>
      <p:ext uri="{BB962C8B-B14F-4D97-AF65-F5344CB8AC3E}">
        <p14:creationId xmlns:p14="http://schemas.microsoft.com/office/powerpoint/2010/main" val="7202936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dirty="0"/>
              <a:t>核素生产的需求会沿着束流的产生、加速和输运过程，转化为不同的动力学要求。</a:t>
            </a:r>
          </a:p>
          <a:p>
            <a:r>
              <a:rPr lang="zh-CN" altLang="en-US" dirty="0"/>
              <a:t>首先，粒子种类和打靶能量要符合目标核反应的条件。其次，要获得足够的产额，就需要把足够的束流有效传输到靶上，因此必须关注束流匹配、孔径限制和沿程损失。</a:t>
            </a:r>
            <a:endParaRPr lang="zh-CN" altLang="en-US" sz="1400" dirty="0"/>
          </a:p>
          <a:p>
            <a:r>
              <a:rPr lang="zh-CN" altLang="en-US" dirty="0"/>
              <a:t>靶上的局部热负荷还取决于束斑位置、尺寸以及分布。这里所说的束流质量，是指束流能够适配装置的接受范围和靶面要求。最后，生产需要稳定且可重复的运行状态，所以也要考察工作点对初始条件变化的敏感性。</a:t>
            </a:r>
            <a:endParaRPr lang="zh-CN" altLang="en-US" sz="1400" dirty="0"/>
          </a:p>
          <a:p>
            <a:r>
              <a:rPr lang="zh-CN" altLang="en-US" dirty="0"/>
              <a:t>这些要求共同指向一个问题：粒子在运动过程中受到哪些作用。</a:t>
            </a:r>
            <a:endParaRPr lang="en-US" altLang="zh-CN" dirty="0"/>
          </a:p>
          <a:p>
            <a:r>
              <a:rPr lang="zh-CN" altLang="en-US" dirty="0"/>
              <a:t>束流分布变化需要从外部场和束流自场两方面说明。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1532298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dirty="0"/>
              <a:t>左图给出回旋加速器的基本原理：磁场使粒子轨道弯转，射频电场在粒子经过加速间隙时增加其能量，粒子逐圈加速。</a:t>
            </a:r>
          </a:p>
          <a:p>
            <a:pPr marL="0" marR="0" lvl="0" indent="0" defTabSz="45720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dirty="0"/>
              <a:t>从束流跟踪的角度看，需要区分两类场。第一类是外部电磁场，由磁铁、电极和射频系统给定。第二类是束流自场，由粒子的电荷分布和运动共同产生。</a:t>
            </a:r>
          </a:p>
          <a:p>
            <a:pPr marL="0" marR="0" lvl="0" indent="0" defTabSz="45720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dirty="0"/>
              <a:t>当只考虑外部场时，各个粒子可以独立跟踪。</a:t>
            </a:r>
          </a:p>
          <a:p>
            <a:pPr marL="0" marR="0" lvl="0" indent="0" defTabSz="45720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dirty="0"/>
              <a:t>当空间电荷作用显著时，粒子分布会决定自场，自场又反过来改变粒子的运动。这种相互影响要求我们在跟踪过程中不断更新自场。</a:t>
            </a:r>
            <a:endParaRPr lang="en-US" altLang="zh-CN" dirty="0"/>
          </a:p>
          <a:p>
            <a:pPr marL="0" marR="0" lvl="0" indent="0" defTabSz="45720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b="1" dirty="0"/>
              <a:t>接下来需要进一步说明，忽略这种作用会给束流设计带来哪些偏差。</a:t>
            </a:r>
            <a:endParaRPr lang="zh-CN" alt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37347794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dirty="0" err="1"/>
              <a:t>空间电荷效应的重要性，体现在它会影响我们对束流演化的判断</a:t>
            </a:r>
            <a:r>
              <a:rPr dirty="0"/>
              <a:t>。</a:t>
            </a:r>
          </a:p>
          <a:p>
            <a:r>
              <a:rPr lang="zh-CN" altLang="en-US" dirty="0"/>
              <a:t>束流的</a:t>
            </a:r>
            <a:r>
              <a:rPr dirty="0" err="1"/>
              <a:t>自场会改变聚焦匹配和包络变化，忽略它可能低估散焦，或者误判最佳聚焦条件</a:t>
            </a:r>
            <a:r>
              <a:rPr dirty="0"/>
              <a:t>。</a:t>
            </a:r>
            <a:endParaRPr lang="en-US" dirty="0"/>
          </a:p>
          <a:p>
            <a:r>
              <a:rPr dirty="0"/>
              <a:t>对于非均匀束流，非线性自场还可能参与相空间和分布尾部的演化，从而影响孔径裕量与局部截束。上游分布一旦发生变化，下游实际接收到的束流也会随之改变。</a:t>
            </a:r>
            <a:endParaRPr sz="1400" dirty="0"/>
          </a:p>
          <a:p>
            <a:r>
              <a:rPr dirty="0"/>
              <a:t>这些变化并不意味着束流尺寸或发射度在所有工况下都会增大。具体影响取决于流强、能量、初始分布、外部场和空间电荷补偿等条件，低能强流阶段尤其需要关注。</a:t>
            </a:r>
            <a:endParaRPr sz="1400" dirty="0"/>
          </a:p>
          <a:p>
            <a:r>
              <a:rPr dirty="0" err="1"/>
              <a:t>因此，我的研究重点是把空间电荷效应纳入粒子跟踪，定量比较有、无自场时的束流演化。要完成这样的计算，首先需要选择合适的数值方法</a:t>
            </a:r>
            <a:r>
              <a:rPr dirty="0"/>
              <a:t>。</a:t>
            </a:r>
            <a:endParaRPr sz="1400" dirty="0"/>
          </a:p>
        </p:txBody>
      </p:sp>
    </p:spTree>
    <p:extLst>
      <p:ext uri="{BB962C8B-B14F-4D97-AF65-F5344CB8AC3E}">
        <p14:creationId xmlns:p14="http://schemas.microsoft.com/office/powerpoint/2010/main" val="7185115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 err="1"/>
              <a:t>可以先从两个带电粒子的相互作用理解这个问题</a:t>
            </a:r>
            <a:r>
              <a:rPr b="1" dirty="0"/>
              <a:t>。</a:t>
            </a:r>
            <a:endParaRPr lang="en-US" b="1" dirty="0"/>
          </a:p>
          <a:p>
            <a:r>
              <a:rPr dirty="0" err="1"/>
              <a:t>右上方的库仑公式描述静电近似下两个粒子间的作用，d是粒子间距离。对于同号电荷，这一作用表现为相互排斥</a:t>
            </a:r>
            <a:r>
              <a:rPr dirty="0"/>
              <a:t>。</a:t>
            </a:r>
            <a:endParaRPr sz="1400" dirty="0"/>
          </a:p>
          <a:p>
            <a:r>
              <a:rPr dirty="0"/>
              <a:t>当粒子数增加到N个时，如果逐对直接求和，一共有N乘以N减一再除以二对相互作用。粒子每前进一步，位置都可能变化，因此这些作用也需要重新计算。直接求和的计算量随N的平方增长，即使采用宏粒子减少粒子数，计算成本仍可能很高。</a:t>
            </a:r>
            <a:endParaRPr sz="1400" dirty="0"/>
          </a:p>
          <a:p>
            <a:r>
              <a:rPr dirty="0"/>
              <a:t>PIC提供了一种更适合大规模跟踪的思路：用宏粒子描述束流分布，把它们的电荷沉积到网格上，再通过网格求解自场。这样，粒子通过网格上的场发生相互作用。</a:t>
            </a:r>
            <a:endParaRPr sz="1400" dirty="0"/>
          </a:p>
          <a:p>
            <a:r>
              <a:rPr b="1" dirty="0" err="1"/>
              <a:t>下面先用一个二维示意图说明，粒子的电荷如何分配到网格节点</a:t>
            </a:r>
            <a:r>
              <a:rPr b="1" dirty="0"/>
              <a:t>。</a:t>
            </a:r>
            <a:endParaRPr sz="1400" b="1" dirty="0"/>
          </a:p>
        </p:txBody>
      </p:sp>
    </p:spTree>
    <p:extLst>
      <p:ext uri="{BB962C8B-B14F-4D97-AF65-F5344CB8AC3E}">
        <p14:creationId xmlns:p14="http://schemas.microsoft.com/office/powerpoint/2010/main" val="27874789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以二维线性电荷沉积，也就是</a:t>
            </a:r>
            <a:r>
              <a:rPr lang="en" altLang="zh-CN" dirty="0"/>
              <a:t>CIC</a:t>
            </a:r>
            <a:r>
              <a:rPr lang="zh-CN" altLang="en-US" dirty="0"/>
              <a:t>方法为例，说明宏粒子和网格之间如何交换信息。</a:t>
            </a:r>
          </a:p>
          <a:p>
            <a:r>
              <a:rPr lang="zh-CN" altLang="en-US" dirty="0"/>
              <a:t>图中灰色点表示一个宏粒子，周围四个节点接收它的一部分电荷。</a:t>
            </a:r>
            <a:endParaRPr lang="zh-CN" altLang="en-US" sz="1400" dirty="0"/>
          </a:p>
          <a:p>
            <a:r>
              <a:rPr lang="zh-CN" altLang="en-US" dirty="0"/>
              <a:t>把粒子在网格单元内沿</a:t>
            </a:r>
            <a:r>
              <a:rPr lang="en" altLang="zh-CN" dirty="0"/>
              <a:t>x</a:t>
            </a:r>
            <a:r>
              <a:rPr lang="zh-CN" altLang="en-US" dirty="0"/>
              <a:t>和</a:t>
            </a:r>
            <a:r>
              <a:rPr lang="en" altLang="zh-CN" dirty="0"/>
              <a:t>y</a:t>
            </a:r>
            <a:r>
              <a:rPr lang="zh-CN" altLang="en-US" dirty="0"/>
              <a:t>方向的相对位置分别记为</a:t>
            </a:r>
            <a:r>
              <a:rPr lang="en" altLang="zh-CN" dirty="0" err="1"/>
              <a:t>h_x</a:t>
            </a:r>
            <a:r>
              <a:rPr lang="zh-CN" altLang="en-US" dirty="0"/>
              <a:t>和</a:t>
            </a:r>
            <a:r>
              <a:rPr lang="en" altLang="zh-CN" dirty="0" err="1"/>
              <a:t>h_y</a:t>
            </a:r>
            <a:r>
              <a:rPr lang="zh-CN" altLang="en" dirty="0"/>
              <a:t>，</a:t>
            </a:r>
            <a:r>
              <a:rPr lang="zh-CN" altLang="en-US" dirty="0"/>
              <a:t>它们都在</a:t>
            </a:r>
            <a:r>
              <a:rPr lang="en-US" altLang="zh-CN" dirty="0"/>
              <a:t>0</a:t>
            </a:r>
            <a:r>
              <a:rPr lang="zh-CN" altLang="en-US" dirty="0"/>
              <a:t>到</a:t>
            </a:r>
            <a:r>
              <a:rPr lang="en-US" altLang="zh-CN" dirty="0"/>
              <a:t>1</a:t>
            </a:r>
            <a:r>
              <a:rPr lang="zh-CN" altLang="en-US" dirty="0"/>
              <a:t>之间。右侧四个权重由这两个相对位置决定。粒子靠近某个节点时，分给该节点的电荷权重就较大；四个权重之和为</a:t>
            </a:r>
            <a:r>
              <a:rPr lang="en-US" altLang="zh-CN" dirty="0"/>
              <a:t>1</a:t>
            </a:r>
            <a:r>
              <a:rPr lang="zh-CN" altLang="en-US" dirty="0"/>
              <a:t>，因此沉积前后的总电荷保持一致。</a:t>
            </a:r>
            <a:endParaRPr lang="zh-CN" altLang="en-US" sz="1400" dirty="0"/>
          </a:p>
          <a:p>
            <a:r>
              <a:rPr lang="zh-CN" altLang="en-US" dirty="0"/>
              <a:t>按图中的编号，左下、右下、左上和右上分别对应</a:t>
            </a:r>
            <a:r>
              <a:rPr lang="en" altLang="zh-CN" dirty="0"/>
              <a:t>w_1</a:t>
            </a:r>
            <a:r>
              <a:rPr lang="zh-CN" altLang="en" dirty="0"/>
              <a:t>、</a:t>
            </a:r>
            <a:r>
              <a:rPr lang="en" altLang="zh-CN" dirty="0"/>
              <a:t>w_2</a:t>
            </a:r>
            <a:r>
              <a:rPr lang="zh-CN" altLang="en" dirty="0"/>
              <a:t>、</a:t>
            </a:r>
            <a:r>
              <a:rPr lang="en" altLang="zh-CN" dirty="0"/>
              <a:t>w_3</a:t>
            </a:r>
            <a:r>
              <a:rPr lang="zh-CN" altLang="en-US" dirty="0"/>
              <a:t>和</a:t>
            </a:r>
            <a:r>
              <a:rPr lang="en" altLang="zh-CN" dirty="0"/>
              <a:t>w_4</a:t>
            </a:r>
            <a:r>
              <a:rPr lang="zh-CN" altLang="en" dirty="0"/>
              <a:t>。</a:t>
            </a:r>
            <a:r>
              <a:rPr lang="zh-CN" altLang="en-US" dirty="0"/>
              <a:t>所有宏粒子的贡献叠加后，得到网格电荷，再结合网格体积形成电荷密度。</a:t>
            </a:r>
            <a:endParaRPr lang="zh-CN" altLang="en-US" sz="1400" dirty="0"/>
          </a:p>
          <a:p>
            <a:r>
              <a:rPr lang="zh-CN" altLang="en-US" dirty="0"/>
              <a:t>在静电模型中，随后求解泊松方程得到电势，并由电势的空间变化求出电场。这里的二维图用于解释方法；三维线性沉积对应一个网格单元的八个相邻节点。</a:t>
            </a:r>
          </a:p>
          <a:p>
            <a:r>
              <a:rPr lang="zh-CN" altLang="en-US" b="1" dirty="0"/>
              <a:t>下一页将这些步骤放到完整的</a:t>
            </a:r>
            <a:r>
              <a:rPr lang="en" altLang="zh-CN" b="1" dirty="0"/>
              <a:t>PIC</a:t>
            </a:r>
            <a:r>
              <a:rPr lang="zh-CN" altLang="en-US" b="1" dirty="0"/>
              <a:t>循环中。</a:t>
            </a:r>
            <a:endParaRPr lang="zh-CN" alt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23568570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 err="1"/>
              <a:t>准静态空间电荷计算</a:t>
            </a:r>
            <a:r>
              <a:rPr lang="zh-CN" altLang="en-US" b="1" dirty="0"/>
              <a:t>流程</a:t>
            </a:r>
            <a:endParaRPr lang="en-US" b="1" dirty="0"/>
          </a:p>
          <a:p>
            <a:r>
              <a:rPr dirty="0" err="1"/>
              <a:t>初始化时，需要给定宏粒子分布与权重，以及网格、边界条件和推进步长</a:t>
            </a:r>
            <a:r>
              <a:rPr dirty="0"/>
              <a:t>。</a:t>
            </a:r>
            <a:endParaRPr sz="1400" dirty="0"/>
          </a:p>
          <a:p>
            <a:r>
              <a:rPr dirty="0"/>
              <a:t>每个时间步依次完成四个核心操作。第一步是电荷沉积，由粒子位置得到网格电荷密度。第二步结合边界条件求解泊松方程，计算自场。第三步把网格场插值回各个粒子的位置。第四步叠加自场与外部场，用粒子推进算法更新位置和动量。</a:t>
            </a:r>
            <a:endParaRPr sz="1400" dirty="0"/>
          </a:p>
          <a:p>
            <a:r>
              <a:rPr dirty="0"/>
              <a:t>粒子位置改变以后，下一步重新沉积电荷并更新自场，直到达到预设的跟踪结束条件。自洽计算的关键，就在于粒子分布和自场都随跟踪过程更新。图中的循环表示按时间步推进。</a:t>
            </a:r>
            <a:endParaRPr sz="1400" dirty="0"/>
          </a:p>
          <a:p>
            <a:r>
              <a:rPr dirty="0" err="1"/>
              <a:t>在整个流程中，粒子推进负责把受力转化为运动状态的变化</a:t>
            </a:r>
            <a:r>
              <a:rPr dirty="0"/>
              <a:t>。</a:t>
            </a:r>
            <a:endParaRPr lang="en-US" dirty="0"/>
          </a:p>
          <a:p>
            <a:r>
              <a:rPr b="1" dirty="0" err="1"/>
              <a:t>接下来介绍这里采用的Boris算法</a:t>
            </a:r>
            <a:r>
              <a:rPr b="1" dirty="0"/>
              <a:t>。</a:t>
            </a:r>
            <a:endParaRPr sz="1400" b="1" dirty="0"/>
          </a:p>
        </p:txBody>
      </p:sp>
    </p:spTree>
    <p:extLst>
      <p:ext uri="{BB962C8B-B14F-4D97-AF65-F5344CB8AC3E}">
        <p14:creationId xmlns:p14="http://schemas.microsoft.com/office/powerpoint/2010/main" val="6444120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dirty="0" err="1"/>
              <a:t>在粒子推进环节</a:t>
            </a:r>
            <a:r>
              <a:rPr dirty="0"/>
              <a:t>，</a:t>
            </a:r>
            <a:r>
              <a:rPr lang="zh-CN" altLang="en-US" dirty="0"/>
              <a:t>我们</a:t>
            </a:r>
            <a:r>
              <a:rPr dirty="0" err="1"/>
              <a:t>采用Boris算法</a:t>
            </a:r>
            <a:r>
              <a:rPr dirty="0"/>
              <a:t>。</a:t>
            </a:r>
            <a:endParaRPr lang="en-US" dirty="0"/>
          </a:p>
          <a:p>
            <a:pPr marL="0" marR="0" lvl="0" indent="0" defTabSz="45720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dirty="0"/>
              <a:t>Boris</a:t>
            </a:r>
            <a:r>
              <a:rPr lang="zh-CN" altLang="en-US" dirty="0"/>
              <a:t>算法</a:t>
            </a:r>
            <a:r>
              <a:rPr dirty="0" err="1"/>
              <a:t>把一个时间步中的速度或动量更新分成三段：先进行半步电场更新，再完成磁场旋转，最后进行另外半步电场更新</a:t>
            </a:r>
            <a:r>
              <a:rPr dirty="0"/>
              <a:t>。</a:t>
            </a:r>
          </a:p>
          <a:p>
            <a:r>
              <a:rPr dirty="0"/>
              <a:t>这种分裂方式与带电粒子的运动特点相适应。磁场本身不做功，Boris的磁旋转步骤保持速度或动量的模长，因此在纯磁场条件下能够保持粒子动能</a:t>
            </a:r>
            <a:r>
              <a:rPr lang="zh-CN" altLang="en-US" dirty="0"/>
              <a:t>，普通</a:t>
            </a:r>
            <a:r>
              <a:rPr lang="en" altLang="zh-CN" dirty="0"/>
              <a:t>RK4</a:t>
            </a:r>
            <a:r>
              <a:rPr lang="zh-CN" altLang="en-US" dirty="0"/>
              <a:t>一般不严格保持这一性质。 </a:t>
            </a:r>
            <a:endParaRPr lang="en-US" altLang="zh-CN" dirty="0"/>
          </a:p>
          <a:p>
            <a:r>
              <a:rPr dirty="0"/>
              <a:t>从精度阶数看，标准Boris是二阶，经典RK4是四阶。</a:t>
            </a:r>
            <a:endParaRPr lang="en-US" dirty="0"/>
          </a:p>
          <a:p>
            <a:r>
              <a:rPr dirty="0"/>
              <a:t>这里选择Boris，主要考虑磁场运动特性、每步计算成本以及与常见PIC循环的耦合。RK4</a:t>
            </a:r>
            <a:r>
              <a:rPr lang="zh-CN" altLang="en-US" dirty="0"/>
              <a:t>每步需要</a:t>
            </a:r>
            <a:r>
              <a:rPr lang="en-US" altLang="zh-CN" dirty="0"/>
              <a:t>4</a:t>
            </a:r>
            <a:r>
              <a:rPr lang="zh-CN" altLang="en-US" dirty="0"/>
              <a:t>次受力评估，用于自洽</a:t>
            </a:r>
            <a:r>
              <a:rPr lang="en" altLang="zh-CN" dirty="0"/>
              <a:t>PIC</a:t>
            </a:r>
            <a:r>
              <a:rPr lang="zh-CN" altLang="en-US" dirty="0"/>
              <a:t>时，各子步还需要一致地处理变化的空间电荷场，计算成本较高。</a:t>
            </a:r>
            <a:endParaRPr sz="1400" dirty="0"/>
          </a:p>
        </p:txBody>
      </p:sp>
    </p:spTree>
    <p:extLst>
      <p:ext uri="{BB962C8B-B14F-4D97-AF65-F5344CB8AC3E}">
        <p14:creationId xmlns:p14="http://schemas.microsoft.com/office/powerpoint/2010/main" val="26387220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前面介绍的是空间电荷计算方法，下面展示目前把它用于注入线后得到的结果</a:t>
            </a:r>
            <a:r>
              <a:rPr dirty="0"/>
              <a:t>。</a:t>
            </a:r>
            <a:endParaRPr lang="en-US" dirty="0"/>
          </a:p>
          <a:p>
            <a:r>
              <a:rPr dirty="0"/>
              <a:t>研究对象是30 </a:t>
            </a:r>
            <a:r>
              <a:rPr dirty="0" err="1"/>
              <a:t>MeV强流回旋加速器的注入线</a:t>
            </a:r>
            <a:r>
              <a:rPr dirty="0"/>
              <a:t>。</a:t>
            </a:r>
            <a:endParaRPr lang="en-US" dirty="0"/>
          </a:p>
          <a:p>
            <a:r>
              <a:rPr dirty="0" err="1"/>
              <a:t>右侧示意图给出了束流从离子源，经透镜、聚束器、校正磁铁及聚焦元件，到达螺旋偏转板的传输路径</a:t>
            </a:r>
            <a:r>
              <a:rPr dirty="0"/>
              <a:t>。</a:t>
            </a:r>
          </a:p>
          <a:p>
            <a:r>
              <a:rPr dirty="0" err="1"/>
              <a:t>这一阶段主要比较有、无空间电荷效应时的束流包络和注入效率。计算中采用分区的补偿假设：离子源到螺旋偏转板入口之间</a:t>
            </a:r>
            <a:r>
              <a:rPr dirty="0"/>
              <a:t>，</a:t>
            </a:r>
            <a:r>
              <a:rPr lang="zh-CN" altLang="en-US" dirty="0"/>
              <a:t>空间电荷补偿设置</a:t>
            </a:r>
            <a:r>
              <a:rPr dirty="0"/>
              <a:t>为95%；进入螺旋偏转板后，该区域不考虑空间电荷补偿。95%是本次工况采用的模型参数，用来表示残余气体电离带来的补偿作用。偏转板内的较强静电场不利于补偿粒子积累，因此采用不同的处理。</a:t>
            </a:r>
            <a:endParaRPr lang="en-US" dirty="0"/>
          </a:p>
          <a:p>
            <a:r>
              <a:rPr dirty="0" err="1"/>
              <a:t>在这些假设下</a:t>
            </a:r>
            <a:r>
              <a:rPr dirty="0"/>
              <a:t>，</a:t>
            </a:r>
            <a:r>
              <a:rPr lang="zh-CN" altLang="en-US" dirty="0"/>
              <a:t>查看</a:t>
            </a:r>
            <a:r>
              <a:rPr dirty="0" err="1"/>
              <a:t>空间电荷对横向包络和最终注入结果的影响</a:t>
            </a:r>
            <a:r>
              <a:rPr dirty="0"/>
              <a:t>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D1A51C-CF54-4072-AB71-9FC78CCEAFC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47259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图中比较了有、无空间电荷时两个横向方向的一倍标准差束宽。实线表示考虑空间电荷，虚线表示不考虑空间电荷；蓝色是x方向，红色是y方向。y方向曲线向下绘制是为了便于区分，束宽本身仍是非负量。横坐标沿束流前进方向逐渐减小，上方标出了各元件的位置。</a:t>
            </a:r>
          </a:p>
          <a:p>
            <a:r>
              <a:rPr dirty="0" err="1"/>
              <a:t>从当前结果看，两种计算的包络整体变化趋势相近，考虑空间电荷后的横向尺寸略有增大。这可能与前段采用</a:t>
            </a:r>
            <a:r>
              <a:rPr lang="zh-CN" altLang="en-US" dirty="0"/>
              <a:t>空间电荷补偿</a:t>
            </a:r>
            <a:r>
              <a:rPr dirty="0" err="1"/>
              <a:t>设定有关，但不能据此认为空间电荷对最终注入结果可以忽略</a:t>
            </a:r>
            <a:r>
              <a:rPr dirty="0"/>
              <a:t>。</a:t>
            </a:r>
          </a:p>
          <a:p>
            <a:r>
              <a:rPr dirty="0"/>
              <a:t>按照相同统计口径，注入效率由13%降至11%，绝对下降2</a:t>
            </a:r>
            <a:r>
              <a:rPr lang="en-US" altLang="zh-CN" dirty="0"/>
              <a:t>%</a:t>
            </a:r>
            <a:r>
              <a:rPr dirty="0"/>
              <a:t>。</a:t>
            </a:r>
            <a:endParaRPr lang="en-US" dirty="0"/>
          </a:p>
          <a:p>
            <a:r>
              <a:rPr dirty="0" err="1"/>
              <a:t>因此，横向包络变化较小并不代表后续加速结果相同。为理解效率下降，还需要继续检查粒子到达中心区时的相位及其后续运动</a:t>
            </a:r>
            <a:r>
              <a:rPr dirty="0"/>
              <a:t>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D1A51C-CF54-4072-AB71-9FC78CCEAFC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47259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 err="1"/>
              <a:t>这一页进一步讨论注入效率下降的原因</a:t>
            </a:r>
            <a:r>
              <a:rPr b="1" dirty="0"/>
              <a:t>。</a:t>
            </a:r>
            <a:endParaRPr lang="en-US" b="1" dirty="0"/>
          </a:p>
          <a:p>
            <a:r>
              <a:rPr dirty="0" err="1"/>
              <a:t>右图给出代表性粒子的注入及初始加速轨迹，用于展示分析对象和运动过程</a:t>
            </a:r>
            <a:r>
              <a:rPr dirty="0"/>
              <a:t>。</a:t>
            </a:r>
          </a:p>
          <a:p>
            <a:r>
              <a:rPr dirty="0" err="1"/>
              <a:t>结合目前对损失粒子的分析</a:t>
            </a:r>
            <a:r>
              <a:rPr dirty="0"/>
              <a:t>，</a:t>
            </a:r>
            <a:r>
              <a:rPr lang="zh-CN" altLang="en-US" dirty="0"/>
              <a:t>粒子</a:t>
            </a:r>
            <a:r>
              <a:rPr dirty="0" err="1"/>
              <a:t>损失</a:t>
            </a:r>
            <a:r>
              <a:rPr lang="zh-CN" altLang="en-US" dirty="0"/>
              <a:t>的</a:t>
            </a:r>
            <a:r>
              <a:rPr dirty="0" err="1"/>
              <a:t>主要</a:t>
            </a:r>
            <a:r>
              <a:rPr lang="zh-CN" altLang="en-US" dirty="0"/>
              <a:t>原因与</a:t>
            </a:r>
            <a:r>
              <a:rPr dirty="0" err="1"/>
              <a:t>加速相位失配有关。空间电荷改变了粒子到达中心区时的相位分布，使一部分粒子偏离有效加速相位范围，因而无法继续稳定加速</a:t>
            </a:r>
            <a:r>
              <a:t>。</a:t>
            </a:r>
            <a:endParaRPr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D1A51C-CF54-4072-AB71-9FC78CCEAFC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47259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最后，对目前的工作和下一步计划作一个总结。</a:t>
            </a:r>
          </a:p>
          <a:p>
            <a:r>
              <a:rPr lang="zh-CN" altLang="en-US" dirty="0"/>
              <a:t>目前，建立了基于</a:t>
            </a:r>
            <a:r>
              <a:rPr lang="en" altLang="zh-CN" dirty="0"/>
              <a:t>PIC</a:t>
            </a:r>
            <a:r>
              <a:rPr lang="zh-CN" altLang="en-US" dirty="0"/>
              <a:t>的空间电荷自洽计算流程，并将其应用于</a:t>
            </a:r>
            <a:r>
              <a:rPr lang="en-US" altLang="zh-CN" dirty="0"/>
              <a:t>30 </a:t>
            </a:r>
            <a:r>
              <a:rPr lang="en" altLang="zh-CN" dirty="0"/>
              <a:t>MeV</a:t>
            </a:r>
            <a:r>
              <a:rPr lang="zh-CN" altLang="en-US" dirty="0"/>
              <a:t>回旋加速器注入线。在当前工况下，考虑空间电荷后，束流横向包络的变化较小，但注入效率由</a:t>
            </a:r>
            <a:r>
              <a:rPr lang="en-US" altLang="zh-CN" dirty="0"/>
              <a:t>13%</a:t>
            </a:r>
            <a:r>
              <a:rPr lang="zh-CN" altLang="en-US" dirty="0"/>
              <a:t>下降到</a:t>
            </a:r>
            <a:r>
              <a:rPr lang="en-US" altLang="zh-CN" dirty="0"/>
              <a:t>11%</a:t>
            </a:r>
            <a:r>
              <a:rPr lang="zh-CN" altLang="en-US" dirty="0"/>
              <a:t>。结合损失粒子的分析，当前需要重点关注粒子进入中心区时的加速相位匹配。</a:t>
            </a:r>
          </a:p>
          <a:p>
            <a:r>
              <a:rPr lang="zh-CN" altLang="en-US" dirty="0"/>
              <a:t>下一步，计划把计算范围从注入线进一步扩展到回旋加速器的加速过程。首先跟踪单束团在加速过程中的演化，在此基础上，逐步引入多个束团的同时跟踪，考虑相邻圈束团之间的空间电荷相互作用。</a:t>
            </a:r>
          </a:p>
          <a:p>
            <a:endParaRPr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D1A51C-CF54-4072-AB71-9FC78CCEAFC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47259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sz="1400" dirty="0"/>
          </a:p>
        </p:txBody>
      </p:sp>
    </p:spTree>
    <p:extLst>
      <p:ext uri="{BB962C8B-B14F-4D97-AF65-F5344CB8AC3E}">
        <p14:creationId xmlns:p14="http://schemas.microsoft.com/office/powerpoint/2010/main" val="1479138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与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标题文本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228600" algn="ctr">
              <a:spcBef>
                <a:spcPts val="0"/>
              </a:spcBef>
              <a:buSzTx/>
              <a:buNone/>
              <a:defRPr sz="4400"/>
            </a:lvl2pPr>
            <a:lvl3pPr marL="0" indent="457200" algn="ctr">
              <a:spcBef>
                <a:spcPts val="0"/>
              </a:spcBef>
              <a:buSzTx/>
              <a:buNone/>
              <a:defRPr sz="4400"/>
            </a:lvl3pPr>
            <a:lvl4pPr marL="0" indent="685800" algn="ctr">
              <a:spcBef>
                <a:spcPts val="0"/>
              </a:spcBef>
              <a:buSzTx/>
              <a:buNone/>
              <a:defRPr sz="4400"/>
            </a:lvl4pPr>
            <a:lvl5pPr marL="0" indent="914400" algn="ctr">
              <a:spcBef>
                <a:spcPts val="0"/>
              </a:spcBef>
              <a:buSzTx/>
              <a:buNone/>
              <a:defRPr sz="44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水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pic" idx="13"/>
          </p:nvPr>
        </p:nvSpPr>
        <p:spPr>
          <a:xfrm>
            <a:off x="3125968" y="673100"/>
            <a:ext cx="18135601" cy="8737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xfrm>
            <a:off x="635000" y="94488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标题文本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sz="quarter" idx="1"/>
          </p:nvPr>
        </p:nvSpPr>
        <p:spPr>
          <a:xfrm>
            <a:off x="635000" y="115189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228600" algn="ctr">
              <a:spcBef>
                <a:spcPts val="0"/>
              </a:spcBef>
              <a:buSzTx/>
              <a:buNone/>
              <a:defRPr sz="4400"/>
            </a:lvl2pPr>
            <a:lvl3pPr marL="0" indent="457200" algn="ctr">
              <a:spcBef>
                <a:spcPts val="0"/>
              </a:spcBef>
              <a:buSzTx/>
              <a:buNone/>
              <a:defRPr sz="4400"/>
            </a:lvl3pPr>
            <a:lvl4pPr marL="0" indent="685800" algn="ctr">
              <a:spcBef>
                <a:spcPts val="0"/>
              </a:spcBef>
              <a:buSzTx/>
              <a:buNone/>
              <a:defRPr sz="4400"/>
            </a:lvl4pPr>
            <a:lvl5pPr marL="0" indent="914400" algn="ctr">
              <a:spcBef>
                <a:spcPts val="0"/>
              </a:spcBef>
              <a:buSzTx/>
              <a:buNone/>
              <a:defRPr sz="44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23" name="Shape 2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 - 居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垂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pic" sz="half" idx="13"/>
          </p:nvPr>
        </p:nvSpPr>
        <p:spPr>
          <a:xfrm>
            <a:off x="13165980" y="1104900"/>
            <a:ext cx="9525001" cy="11506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1651000" y="1104900"/>
            <a:ext cx="10223500" cy="56134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标题文本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1651000" y="6845300"/>
            <a:ext cx="10223500" cy="5765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228600" algn="ctr">
              <a:spcBef>
                <a:spcPts val="0"/>
              </a:spcBef>
              <a:buSzTx/>
              <a:buNone/>
              <a:defRPr sz="4400"/>
            </a:lvl2pPr>
            <a:lvl3pPr marL="0" indent="457200" algn="ctr">
              <a:spcBef>
                <a:spcPts val="0"/>
              </a:spcBef>
              <a:buSzTx/>
              <a:buNone/>
              <a:defRPr sz="4400"/>
            </a:lvl3pPr>
            <a:lvl4pPr marL="0" indent="685800" algn="ctr">
              <a:spcBef>
                <a:spcPts val="0"/>
              </a:spcBef>
              <a:buSzTx/>
              <a:buNone/>
              <a:defRPr sz="4400"/>
            </a:lvl4pPr>
            <a:lvl5pPr marL="0" indent="914400" algn="ctr">
              <a:spcBef>
                <a:spcPts val="0"/>
              </a:spcBef>
              <a:buSzTx/>
              <a:buNone/>
              <a:defRPr sz="44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 - 顶部对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、项目符号与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half" idx="13"/>
          </p:nvPr>
        </p:nvSpPr>
        <p:spPr>
          <a:xfrm>
            <a:off x="13169900" y="3238500"/>
            <a:ext cx="9525000" cy="9207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half" idx="1"/>
          </p:nvPr>
        </p:nvSpPr>
        <p:spPr>
          <a:xfrm>
            <a:off x="1689100" y="3238500"/>
            <a:ext cx="10007600" cy="92075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4500"/>
            </a:lvl1pPr>
            <a:lvl2pPr marL="1117600" indent="-558800">
              <a:spcBef>
                <a:spcPts val="4500"/>
              </a:spcBef>
              <a:defRPr sz="4500"/>
            </a:lvl2pPr>
            <a:lvl3pPr marL="1676400" indent="-558800">
              <a:spcBef>
                <a:spcPts val="4500"/>
              </a:spcBef>
              <a:defRPr sz="4500"/>
            </a:lvl3pPr>
            <a:lvl4pPr marL="2235200" indent="-558800">
              <a:spcBef>
                <a:spcPts val="4500"/>
              </a:spcBef>
              <a:defRPr sz="4500"/>
            </a:lvl4pPr>
            <a:lvl5pPr marL="2794000" indent="-558800">
              <a:spcBef>
                <a:spcPts val="4500"/>
              </a:spcBef>
              <a:defRPr sz="45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47300"/>
          </a:xfrm>
          <a:prstGeom prst="rect">
            <a:avLst/>
          </a:prstGeom>
        </p:spPr>
        <p:txBody>
          <a:bodyPr/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3 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sz="quarter" idx="13"/>
          </p:nvPr>
        </p:nvSpPr>
        <p:spPr>
          <a:xfrm>
            <a:off x="15760700" y="7048500"/>
            <a:ext cx="740410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quarter" idx="14"/>
          </p:nvPr>
        </p:nvSpPr>
        <p:spPr>
          <a:xfrm>
            <a:off x="15760700" y="1130300"/>
            <a:ext cx="740410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idx="15"/>
          </p:nvPr>
        </p:nvSpPr>
        <p:spPr>
          <a:xfrm>
            <a:off x="1206500" y="1130300"/>
            <a:ext cx="141732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引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6858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/>
            </a:lvl1pPr>
          </a:lstStyle>
          <a:p>
            <a:r>
              <a:t>–Johnny Appleseed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4"/>
          </p:nvPr>
        </p:nvSpPr>
        <p:spPr>
          <a:xfrm>
            <a:off x="2387600" y="5975349"/>
            <a:ext cx="19621500" cy="10287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</a:lvl1pPr>
          </a:lstStyle>
          <a:p>
            <a:r>
              <a:t>“在此键入引文。”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B476B07-48AE-4D24-B48A-57D2FFBF9B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92966" y="921003"/>
            <a:ext cx="3719893" cy="856997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263B0B0A-F344-449E-8329-5193366DF16F}"/>
              </a:ext>
            </a:extLst>
          </p:cNvPr>
          <p:cNvSpPr txBox="1"/>
          <p:nvPr userDrawn="1"/>
        </p:nvSpPr>
        <p:spPr>
          <a:xfrm>
            <a:off x="4191000" y="305713"/>
            <a:ext cx="14122400" cy="37702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altLang="zh-CN" sz="23900" b="0" i="0" dirty="0">
                <a:solidFill>
                  <a:schemeClr val="accent1">
                    <a:lumMod val="60000"/>
                    <a:lumOff val="40000"/>
                    <a:alpha val="12000"/>
                  </a:schemeClr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Cyclotron</a:t>
            </a:r>
            <a:endParaRPr lang="zh-CN" altLang="en-US" sz="23900" dirty="0">
              <a:solidFill>
                <a:schemeClr val="accent1">
                  <a:lumMod val="60000"/>
                  <a:lumOff val="40000"/>
                  <a:alpha val="12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B476B07-48AE-4D24-B48A-57D2FFBF9B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92966" y="921003"/>
            <a:ext cx="3719893" cy="856997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263B0B0A-F344-449E-8329-5193366DF16F}"/>
              </a:ext>
            </a:extLst>
          </p:cNvPr>
          <p:cNvSpPr txBox="1"/>
          <p:nvPr userDrawn="1"/>
        </p:nvSpPr>
        <p:spPr>
          <a:xfrm>
            <a:off x="9296400" y="9373513"/>
            <a:ext cx="14122400" cy="37702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altLang="zh-CN" sz="23900" b="0" i="0" dirty="0">
                <a:solidFill>
                  <a:schemeClr val="accent1">
                    <a:lumMod val="60000"/>
                    <a:lumOff val="40000"/>
                    <a:alpha val="12000"/>
                  </a:schemeClr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Cyclotron</a:t>
            </a:r>
            <a:endParaRPr lang="zh-CN" altLang="en-US" sz="23900" dirty="0">
              <a:solidFill>
                <a:schemeClr val="accent1">
                  <a:lumMod val="60000"/>
                  <a:lumOff val="40000"/>
                  <a:alpha val="12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85693503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B476B07-48AE-4D24-B48A-57D2FFBF9B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92966" y="921003"/>
            <a:ext cx="3719893" cy="856997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263B0B0A-F344-449E-8329-5193366DF16F}"/>
              </a:ext>
            </a:extLst>
          </p:cNvPr>
          <p:cNvSpPr txBox="1"/>
          <p:nvPr userDrawn="1"/>
        </p:nvSpPr>
        <p:spPr>
          <a:xfrm>
            <a:off x="762000" y="5360313"/>
            <a:ext cx="14122400" cy="37702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altLang="zh-CN" sz="23900" b="0" i="0" dirty="0">
                <a:solidFill>
                  <a:schemeClr val="accent1">
                    <a:lumMod val="60000"/>
                    <a:lumOff val="40000"/>
                    <a:alpha val="12000"/>
                  </a:schemeClr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Cyclotron</a:t>
            </a:r>
            <a:endParaRPr lang="zh-CN" altLang="en-US" sz="23900" dirty="0">
              <a:solidFill>
                <a:schemeClr val="accent1">
                  <a:lumMod val="60000"/>
                  <a:lumOff val="40000"/>
                  <a:alpha val="12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767793262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B476B07-48AE-4D24-B48A-57D2FFBF9B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92966" y="921003"/>
            <a:ext cx="3719893" cy="85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161857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>
            <a:spLocks noGrp="1"/>
          </p:cNvSpPr>
          <p:nvPr>
            <p:ph type="title"/>
          </p:nvPr>
        </p:nvSpPr>
        <p:spPr>
          <a:xfrm>
            <a:off x="4419600" y="4260850"/>
            <a:ext cx="15544800" cy="2940050"/>
          </a:xfrm>
          <a:prstGeom prst="rect">
            <a:avLst/>
          </a:prstGeom>
        </p:spPr>
        <p:txBody>
          <a:bodyPr lIns="91439" tIns="91439" rIns="91439" bIns="91439"/>
          <a:lstStyle>
            <a:lvl1pPr defTabSz="1828800">
              <a:defRPr sz="8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标题文本</a:t>
            </a:r>
          </a:p>
        </p:txBody>
      </p:sp>
      <p:sp>
        <p:nvSpPr>
          <p:cNvPr id="118" name="Shape 118"/>
          <p:cNvSpPr>
            <a:spLocks noGrp="1"/>
          </p:cNvSpPr>
          <p:nvPr>
            <p:ph type="body" sz="quarter" idx="1"/>
          </p:nvPr>
        </p:nvSpPr>
        <p:spPr>
          <a:xfrm>
            <a:off x="5791200" y="7772400"/>
            <a:ext cx="12801600" cy="3505200"/>
          </a:xfrm>
          <a:prstGeom prst="rect">
            <a:avLst/>
          </a:prstGeom>
        </p:spPr>
        <p:txBody>
          <a:bodyPr lIns="91439" tIns="91439" rIns="91439" bIns="91439" anchor="t"/>
          <a:lstStyle>
            <a:lvl1pPr marL="0" indent="0" algn="ctr" defTabSz="1828800">
              <a:spcBef>
                <a:spcPts val="1500"/>
              </a:spcBef>
              <a:buSzTx/>
              <a:buNone/>
              <a:defRPr sz="6400">
                <a:latin typeface="Arial"/>
                <a:ea typeface="Arial"/>
                <a:cs typeface="Arial"/>
                <a:sym typeface="Arial"/>
              </a:defRPr>
            </a:lvl1pPr>
            <a:lvl2pPr marL="0" indent="457200" algn="ctr" defTabSz="1828800">
              <a:spcBef>
                <a:spcPts val="1500"/>
              </a:spcBef>
              <a:buSzTx/>
              <a:buNone/>
              <a:defRPr sz="6400">
                <a:latin typeface="Arial"/>
                <a:ea typeface="Arial"/>
                <a:cs typeface="Arial"/>
                <a:sym typeface="Arial"/>
              </a:defRPr>
            </a:lvl2pPr>
            <a:lvl3pPr marL="0" indent="914400" algn="ctr" defTabSz="1828800">
              <a:spcBef>
                <a:spcPts val="1500"/>
              </a:spcBef>
              <a:buSzTx/>
              <a:buNone/>
              <a:defRPr sz="6400">
                <a:latin typeface="Arial"/>
                <a:ea typeface="Arial"/>
                <a:cs typeface="Arial"/>
                <a:sym typeface="Arial"/>
              </a:defRPr>
            </a:lvl3pPr>
            <a:lvl4pPr marL="0" indent="1371600" algn="ctr" defTabSz="1828800">
              <a:spcBef>
                <a:spcPts val="1500"/>
              </a:spcBef>
              <a:buSzTx/>
              <a:buNone/>
              <a:defRPr sz="6400">
                <a:latin typeface="Arial"/>
                <a:ea typeface="Arial"/>
                <a:cs typeface="Arial"/>
                <a:sym typeface="Arial"/>
              </a:defRPr>
            </a:lvl4pPr>
            <a:lvl5pPr marL="0" indent="1828800" algn="ctr" defTabSz="1828800">
              <a:spcBef>
                <a:spcPts val="1500"/>
              </a:spcBef>
              <a:buSzTx/>
              <a:buNone/>
              <a:defRPr sz="64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119" name="Shape 119"/>
          <p:cNvSpPr>
            <a:spLocks noGrp="1"/>
          </p:cNvSpPr>
          <p:nvPr>
            <p:ph type="sldNum" sz="quarter" idx="2"/>
          </p:nvPr>
        </p:nvSpPr>
        <p:spPr>
          <a:xfrm>
            <a:off x="19830484" y="12490450"/>
            <a:ext cx="591116" cy="577647"/>
          </a:xfrm>
          <a:prstGeom prst="rect">
            <a:avLst/>
          </a:prstGeom>
        </p:spPr>
        <p:txBody>
          <a:bodyPr lIns="91439" tIns="91439" rIns="91439" bIns="91439"/>
          <a:lstStyle>
            <a:lvl1pPr algn="r" defTabSz="1828800">
              <a:defRPr sz="2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/>
          </p:cNvSpPr>
          <p:nvPr>
            <p:ph type="title"/>
          </p:nvPr>
        </p:nvSpPr>
        <p:spPr>
          <a:xfrm>
            <a:off x="3962400" y="549275"/>
            <a:ext cx="16459200" cy="2286000"/>
          </a:xfrm>
          <a:prstGeom prst="rect">
            <a:avLst/>
          </a:prstGeom>
        </p:spPr>
        <p:txBody>
          <a:bodyPr lIns="91439" tIns="91439" rIns="91439" bIns="91439"/>
          <a:lstStyle>
            <a:lvl1pPr defTabSz="1828800">
              <a:defRPr sz="8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标题文本</a:t>
            </a:r>
          </a:p>
        </p:txBody>
      </p:sp>
      <p:sp>
        <p:nvSpPr>
          <p:cNvPr id="127" name="Shape 127"/>
          <p:cNvSpPr>
            <a:spLocks noGrp="1"/>
          </p:cNvSpPr>
          <p:nvPr>
            <p:ph type="body" idx="1"/>
          </p:nvPr>
        </p:nvSpPr>
        <p:spPr>
          <a:xfrm>
            <a:off x="3962400" y="3200400"/>
            <a:ext cx="16459200" cy="9051925"/>
          </a:xfrm>
          <a:prstGeom prst="rect">
            <a:avLst/>
          </a:prstGeom>
        </p:spPr>
        <p:txBody>
          <a:bodyPr lIns="91439" tIns="91439" rIns="91439" bIns="91439" anchor="t"/>
          <a:lstStyle>
            <a:lvl1pPr marL="685800" indent="-685800" defTabSz="1828800">
              <a:spcBef>
                <a:spcPts val="1500"/>
              </a:spcBef>
              <a:buSzPct val="100000"/>
              <a:buChar char="»"/>
              <a:defRPr sz="6400">
                <a:latin typeface="Arial"/>
                <a:ea typeface="Arial"/>
                <a:cs typeface="Arial"/>
                <a:sym typeface="Arial"/>
              </a:defRPr>
            </a:lvl1pPr>
            <a:lvl2pPr marL="1110342" indent="-653142" defTabSz="1828800">
              <a:spcBef>
                <a:spcPts val="1500"/>
              </a:spcBef>
              <a:buSzPct val="100000"/>
              <a:buChar char="–"/>
              <a:defRPr sz="6400">
                <a:latin typeface="Arial"/>
                <a:ea typeface="Arial"/>
                <a:cs typeface="Arial"/>
                <a:sym typeface="Arial"/>
              </a:defRPr>
            </a:lvl2pPr>
            <a:lvl3pPr marL="1524000" indent="-609600" defTabSz="1828800">
              <a:spcBef>
                <a:spcPts val="1500"/>
              </a:spcBef>
              <a:buSzPct val="100000"/>
              <a:defRPr sz="6400">
                <a:latin typeface="Arial"/>
                <a:ea typeface="Arial"/>
                <a:cs typeface="Arial"/>
                <a:sym typeface="Arial"/>
              </a:defRPr>
            </a:lvl3pPr>
            <a:lvl4pPr marL="2103120" indent="-731520" defTabSz="1828800">
              <a:spcBef>
                <a:spcPts val="1500"/>
              </a:spcBef>
              <a:buSzPct val="100000"/>
              <a:buChar char="–"/>
              <a:defRPr sz="6400">
                <a:latin typeface="Arial"/>
                <a:ea typeface="Arial"/>
                <a:cs typeface="Arial"/>
                <a:sym typeface="Arial"/>
              </a:defRPr>
            </a:lvl4pPr>
            <a:lvl5pPr marL="2641600" indent="-812800" defTabSz="1828800">
              <a:spcBef>
                <a:spcPts val="1500"/>
              </a:spcBef>
              <a:buSzPct val="100000"/>
              <a:buChar char="»"/>
              <a:defRPr sz="64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128" name="Shape 128"/>
          <p:cNvSpPr>
            <a:spLocks noGrp="1"/>
          </p:cNvSpPr>
          <p:nvPr>
            <p:ph type="sldNum" sz="quarter" idx="2"/>
          </p:nvPr>
        </p:nvSpPr>
        <p:spPr>
          <a:xfrm>
            <a:off x="19830484" y="12490450"/>
            <a:ext cx="591116" cy="577647"/>
          </a:xfrm>
          <a:prstGeom prst="rect">
            <a:avLst/>
          </a:prstGeom>
        </p:spPr>
        <p:txBody>
          <a:bodyPr lIns="91439" tIns="91439" rIns="91439" bIns="91439"/>
          <a:lstStyle>
            <a:lvl1pPr algn="r" defTabSz="1828800">
              <a:defRPr sz="2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BD7D157-FFF3-40EB-9BE0-AAF8C6724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GB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DF76329C-2ACE-48A8-B2FC-29284108328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8655395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50275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8457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1689100" y="9525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标题文本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1689100" y="3238500"/>
            <a:ext cx="21005800" cy="9207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9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/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60" r:id="rId11"/>
    <p:sldLayoutId id="2147483683" r:id="rId12"/>
    <p:sldLayoutId id="2147483684" r:id="rId13"/>
    <p:sldLayoutId id="2147483685" r:id="rId14"/>
    <p:sldLayoutId id="2147483661" r:id="rId15"/>
    <p:sldLayoutId id="2147483662" r:id="rId16"/>
    <p:sldLayoutId id="2147483663" r:id="rId17"/>
    <p:sldLayoutId id="2147483664" r:id="rId18"/>
    <p:sldLayoutId id="2147483682" r:id="rId19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127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190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254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381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444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508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571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2.xml"/><Relationship Id="rId4" Type="http://schemas.openxmlformats.org/officeDocument/2006/relationships/image" Target="../media/image2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sḷïḍé">
            <a:extLst>
              <a:ext uri="{FF2B5EF4-FFF2-40B4-BE49-F238E27FC236}">
                <a16:creationId xmlns:a16="http://schemas.microsoft.com/office/drawing/2014/main" id="{1FF7A038-FF22-4C21-BFE0-139651FD9E80}"/>
              </a:ext>
            </a:extLst>
          </p:cNvPr>
          <p:cNvSpPr/>
          <p:nvPr/>
        </p:nvSpPr>
        <p:spPr>
          <a:xfrm>
            <a:off x="0" y="0"/>
            <a:ext cx="24384000" cy="13716000"/>
          </a:xfrm>
          <a:prstGeom prst="rect">
            <a:avLst/>
          </a:prstGeom>
          <a:blipFill dpi="0" rotWithShape="1">
            <a:blip r:embed="rId3">
              <a:alphaModFix amt="97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153"/>
                      </a14:imgEffect>
                      <a14:imgEffect>
                        <a14:saturation sat="121000"/>
                      </a14:imgEffect>
                      <a14:imgEffect>
                        <a14:brightnessContrast bright="-5000"/>
                      </a14:imgEffect>
                    </a14:imgLayer>
                  </a14:imgProps>
                </a:ext>
              </a:extLst>
            </a:blip>
            <a:srcRect/>
            <a:stretch>
              <a:fillRect r="-75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0"/>
          </a:p>
        </p:txBody>
      </p:sp>
      <p:sp>
        <p:nvSpPr>
          <p:cNvPr id="5" name="副标题 9800">
            <a:extLst>
              <a:ext uri="{FF2B5EF4-FFF2-40B4-BE49-F238E27FC236}">
                <a16:creationId xmlns:a16="http://schemas.microsoft.com/office/drawing/2014/main" id="{057A4454-4823-434F-A07A-2329B53D366B}"/>
              </a:ext>
            </a:extLst>
          </p:cNvPr>
          <p:cNvSpPr txBox="1">
            <a:spLocks/>
          </p:cNvSpPr>
          <p:nvPr/>
        </p:nvSpPr>
        <p:spPr>
          <a:xfrm>
            <a:off x="1503680" y="10332457"/>
            <a:ext cx="4104640" cy="1298344"/>
          </a:xfrm>
          <a:prstGeom prst="roundRect">
            <a:avLst>
              <a:gd name="adj" fmla="val 50000"/>
            </a:avLst>
          </a:prstGeom>
          <a:solidFill>
            <a:srgbClr val="175BEF"/>
          </a:solidFill>
        </p:spPr>
        <p:txBody>
          <a:bodyPr vert="horz" lIns="182880" tIns="0" rIns="182880" bIns="0" rtlCol="0" anchor="ctr" anchorCtr="1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78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3200" dirty="0"/>
          </a:p>
        </p:txBody>
      </p:sp>
      <p:sp>
        <p:nvSpPr>
          <p:cNvPr id="8" name="文本占位符 12">
            <a:extLst>
              <a:ext uri="{FF2B5EF4-FFF2-40B4-BE49-F238E27FC236}">
                <a16:creationId xmlns:a16="http://schemas.microsoft.com/office/drawing/2014/main" id="{D084EB36-580B-489B-AFFE-75A67D508041}"/>
              </a:ext>
            </a:extLst>
          </p:cNvPr>
          <p:cNvSpPr txBox="1">
            <a:spLocks/>
          </p:cNvSpPr>
          <p:nvPr/>
        </p:nvSpPr>
        <p:spPr>
          <a:xfrm>
            <a:off x="1877305" y="10689270"/>
            <a:ext cx="2866923" cy="584726"/>
          </a:xfrm>
          <a:prstGeom prst="rect">
            <a:avLst/>
          </a:prstGeom>
        </p:spPr>
        <p:txBody>
          <a:bodyPr vert="horz" lIns="182880" tIns="91440" rIns="182880" bIns="91440" rtlCol="0" anchor="ctr">
            <a:no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buNone/>
              <a:defRPr sz="10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77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3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1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en-US" altLang="zh-CN" sz="2800" dirty="0"/>
              <a:t>2026/10/18</a:t>
            </a:r>
            <a:endParaRPr lang="zh-CN" altLang="en-US" sz="2800" dirty="0"/>
          </a:p>
        </p:txBody>
      </p:sp>
      <p:sp>
        <p:nvSpPr>
          <p:cNvPr id="9" name="îṧ1ïḓe">
            <a:extLst>
              <a:ext uri="{FF2B5EF4-FFF2-40B4-BE49-F238E27FC236}">
                <a16:creationId xmlns:a16="http://schemas.microsoft.com/office/drawing/2014/main" id="{FAA8784D-9DDF-43A6-9608-B19431F27FF7}"/>
              </a:ext>
            </a:extLst>
          </p:cNvPr>
          <p:cNvSpPr txBox="1"/>
          <p:nvPr/>
        </p:nvSpPr>
        <p:spPr>
          <a:xfrm>
            <a:off x="1503680" y="1282410"/>
            <a:ext cx="337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 b="1" dirty="0">
                <a:solidFill>
                  <a:schemeClr val="bg1"/>
                </a:solidFill>
              </a:rPr>
              <a:t>玖谊源</a:t>
            </a:r>
          </a:p>
        </p:txBody>
      </p:sp>
      <p:sp>
        <p:nvSpPr>
          <p:cNvPr id="10" name="îṡḻiḍê">
            <a:extLst>
              <a:ext uri="{FF2B5EF4-FFF2-40B4-BE49-F238E27FC236}">
                <a16:creationId xmlns:a16="http://schemas.microsoft.com/office/drawing/2014/main" id="{C8FD8AA0-BDE5-4D73-86AB-02E0C3FE6235}"/>
              </a:ext>
            </a:extLst>
          </p:cNvPr>
          <p:cNvSpPr txBox="1">
            <a:spLocks/>
          </p:cNvSpPr>
          <p:nvPr/>
        </p:nvSpPr>
        <p:spPr>
          <a:xfrm>
            <a:off x="1390650" y="4973898"/>
            <a:ext cx="20441920" cy="2960986"/>
          </a:xfrm>
          <a:prstGeom prst="rect">
            <a:avLst/>
          </a:prstGeom>
        </p:spPr>
        <p:txBody>
          <a:bodyPr vert="horz" wrap="square" lIns="0" tIns="0" rIns="0" bIns="0" anchor="ctr">
            <a:noAutofit/>
          </a:bodyPr>
          <a:lstStyle>
            <a:defPPr algn="l">
              <a:defRPr sz="8000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defRPr>
            </a:defPPr>
            <a:lvl1pPr algn="l" defTabSz="91440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algn="l">
              <a:lnSpc>
                <a:spcPts val="9200"/>
              </a:lnSpc>
              <a:buNone/>
              <a:defRPr sz="8000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lang="zh-CN" altLang="en-US" sz="8000" b="1" dirty="0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rPr>
              <a:t>回旋加速器空间电荷效应</a:t>
            </a:r>
            <a:endParaRPr lang="zh-CN" altLang="en-US" sz="8000" dirty="0">
              <a:solidFill>
                <a:schemeClr val="bg1"/>
              </a:solidFill>
              <a:latin typeface="思源黑体 CN Bold"/>
              <a:ea typeface="思源黑体 CN Bold"/>
              <a:cs typeface="思源黑体 CN Bold"/>
            </a:endParaRPr>
          </a:p>
          <a:p>
            <a:pPr algn="l">
              <a:lnSpc>
                <a:spcPts val="9200"/>
              </a:lnSpc>
              <a:buNone/>
              <a:defRPr sz="8000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lang="zh-CN" altLang="en-US" sz="8000" b="1" dirty="0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rPr>
              <a:t>的数值计算研究</a:t>
            </a:r>
            <a:endParaRPr lang="zh-CN" altLang="en-US" dirty="0">
              <a:solidFill>
                <a:schemeClr val="bg1"/>
              </a:solidFill>
              <a:latin typeface="思源黑体 CN Bold"/>
              <a:ea typeface="思源黑体 CN Bold"/>
              <a:cs typeface="思源黑体 CN Bold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02BC4D2-9509-44A0-B145-ED407CF34A3C}"/>
              </a:ext>
            </a:extLst>
          </p:cNvPr>
          <p:cNvSpPr txBox="1"/>
          <p:nvPr/>
        </p:nvSpPr>
        <p:spPr>
          <a:xfrm>
            <a:off x="1503683" y="11879595"/>
            <a:ext cx="56286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/>
                </a:solidFill>
              </a:rPr>
              <a:t>四川玖谊源粒子科技有限公司</a:t>
            </a:r>
          </a:p>
        </p:txBody>
      </p:sp>
      <p:sp>
        <p:nvSpPr>
          <p:cNvPr id="2" name="îṡḻiḍê">
            <a:extLst>
              <a:ext uri="{FF2B5EF4-FFF2-40B4-BE49-F238E27FC236}">
                <a16:creationId xmlns:a16="http://schemas.microsoft.com/office/drawing/2014/main" id="{372D4BCC-74A2-75A5-619C-13EA4466439B}"/>
              </a:ext>
            </a:extLst>
          </p:cNvPr>
          <p:cNvSpPr txBox="1">
            <a:spLocks/>
          </p:cNvSpPr>
          <p:nvPr/>
        </p:nvSpPr>
        <p:spPr>
          <a:xfrm>
            <a:off x="1390649" y="3717681"/>
            <a:ext cx="21939613" cy="1586598"/>
          </a:xfrm>
          <a:prstGeom prst="rect">
            <a:avLst/>
          </a:prstGeom>
        </p:spPr>
        <p:txBody>
          <a:bodyPr vert="horz" wrap="square" lIns="0" tIns="0" rIns="0" bIns="0" anchor="ctr">
            <a:noAutofit/>
          </a:bodyPr>
          <a:lstStyle>
            <a:defPPr algn="l">
              <a:defRPr sz="8000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defRPr>
            </a:defPPr>
            <a:lvl1pPr algn="l" defTabSz="91440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algn="l">
              <a:lnSpc>
                <a:spcPts val="9200"/>
              </a:lnSpc>
              <a:buNone/>
              <a:defRPr sz="8000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lang="en-US" altLang="zh-CN" sz="6000" dirty="0">
                <a:solidFill>
                  <a:srgbClr val="FFFFFF"/>
                </a:solidFill>
                <a:latin typeface="+mn-ea"/>
                <a:ea typeface="+mn-ea"/>
                <a:cs typeface="思源黑体 CN Bold"/>
              </a:rPr>
              <a:t>The</a:t>
            </a:r>
            <a:r>
              <a:rPr lang="zh-CN" altLang="en-US" sz="6000" dirty="0">
                <a:solidFill>
                  <a:srgbClr val="FFFFFF"/>
                </a:solidFill>
                <a:latin typeface="+mn-ea"/>
                <a:ea typeface="+mn-ea"/>
                <a:cs typeface="思源黑体 CN Bold"/>
              </a:rPr>
              <a:t> </a:t>
            </a:r>
            <a:r>
              <a:rPr lang="en-US" altLang="zh-CN" sz="6000" dirty="0">
                <a:solidFill>
                  <a:srgbClr val="FFFFFF"/>
                </a:solidFill>
                <a:latin typeface="+mn-ea"/>
                <a:ea typeface="+mn-ea"/>
                <a:cs typeface="思源黑体 CN Bold"/>
              </a:rPr>
              <a:t>8</a:t>
            </a:r>
            <a:r>
              <a:rPr lang="en-US" altLang="zh-CN" sz="6000" baseline="30000" dirty="0">
                <a:solidFill>
                  <a:srgbClr val="FFFFFF"/>
                </a:solidFill>
                <a:latin typeface="+mn-ea"/>
                <a:ea typeface="+mn-ea"/>
                <a:cs typeface="思源黑体 CN Bold"/>
              </a:rPr>
              <a:t>th</a:t>
            </a:r>
            <a:r>
              <a:rPr lang="en-US" altLang="zh-CN" sz="6000" dirty="0">
                <a:solidFill>
                  <a:srgbClr val="FFFFFF"/>
                </a:solidFill>
                <a:latin typeface="+mn-ea"/>
                <a:ea typeface="+mn-ea"/>
                <a:cs typeface="思源黑体 CN Bold"/>
              </a:rPr>
              <a:t> OCPA Topical Accelerator School and Workshop</a:t>
            </a:r>
            <a:endParaRPr lang="zh-CN" altLang="en-US" sz="6000" dirty="0">
              <a:solidFill>
                <a:schemeClr val="bg1"/>
              </a:solidFill>
              <a:latin typeface="+mn-ea"/>
              <a:ea typeface="+mn-ea"/>
              <a:cs typeface="思源黑体 CN Bold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C331398-AC06-7A71-59CB-151E41E064CF}"/>
              </a:ext>
            </a:extLst>
          </p:cNvPr>
          <p:cNvSpPr txBox="1"/>
          <p:nvPr/>
        </p:nvSpPr>
        <p:spPr>
          <a:xfrm>
            <a:off x="2592254" y="9450640"/>
            <a:ext cx="28070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600" dirty="0">
                <a:solidFill>
                  <a:schemeClr val="bg1"/>
                </a:solidFill>
              </a:rPr>
              <a:t>熊国志</a:t>
            </a:r>
          </a:p>
        </p:txBody>
      </p:sp>
    </p:spTree>
    <p:extLst>
      <p:ext uri="{BB962C8B-B14F-4D97-AF65-F5344CB8AC3E}">
        <p14:creationId xmlns:p14="http://schemas.microsoft.com/office/powerpoint/2010/main" val="4127415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14="http://schemas.microsoft.com/office/drawing/2010/main" xmlns:a16="http://schemas.microsoft.com/office/drawing/2014/main"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EB4F1BB1-09AC-C94F-9D68-2FF95BAC040F}"/>
              </a:ext>
            </a:extLst>
          </p:cNvPr>
          <p:cNvSpPr>
            <a:spLocks noGrp="1"/>
          </p:cNvSpPr>
          <p:nvPr/>
        </p:nvSpPr>
        <p:spPr>
          <a:xfrm>
            <a:off x="7968338" y="2035625"/>
            <a:ext cx="2939143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 algn="l">
              <a:defRPr sz="3450" b="1">
                <a:solidFill>
                  <a:srgbClr val="17365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defRPr sz="3450" b="1">
                <a:solidFill>
                  <a:srgbClr val="17365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6900" b="1">
                <a:solidFill>
                  <a:srgbClr val="173650"/>
                </a:solidFill>
                <a:latin typeface="Noto Sans CJK SC"/>
                <a:ea typeface="Noto Sans CJK SC"/>
                <a:cs typeface="Noto Sans CJK SC"/>
              </a:rPr>
              <a:t>目录</a:t>
            </a:r>
          </a:p>
        </p:txBody>
      </p:sp>
      <p:sp>
        <p:nvSpPr>
          <p:cNvPr id="5" name="section-number-0">
            <a:extLst>
              <a:ext uri="{FF2B5EF4-FFF2-40B4-BE49-F238E27FC236}">
                <a16:creationId xmlns:a16="http://schemas.microsoft.com/office/drawing/2014/main" id="{6239CF58-4A5E-36AB-AB1A-37332BCB3A99}"/>
              </a:ext>
            </a:extLst>
          </p:cNvPr>
          <p:cNvSpPr>
            <a:spLocks noGrp="1"/>
          </p:cNvSpPr>
          <p:nvPr/>
        </p:nvSpPr>
        <p:spPr>
          <a:xfrm>
            <a:off x="8044538" y="4435924"/>
            <a:ext cx="2095500" cy="1219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 algn="l">
              <a:defRPr sz="3675" b="1">
                <a:solidFill>
                  <a:srgbClr val="167D86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defRPr sz="3675" b="1">
                <a:solidFill>
                  <a:srgbClr val="167D86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7350" b="1">
                <a:solidFill>
                  <a:srgbClr val="167D86"/>
                </a:solidFill>
                <a:latin typeface="Noto Sans CJK SC"/>
                <a:ea typeface="Noto Sans CJK SC"/>
                <a:cs typeface="Noto Sans CJK SC"/>
              </a:rPr>
              <a:t>01</a:t>
            </a:r>
          </a:p>
        </p:txBody>
      </p:sp>
      <p:sp>
        <p:nvSpPr>
          <p:cNvPr id="6" name="section-heading-0">
            <a:extLst>
              <a:ext uri="{FF2B5EF4-FFF2-40B4-BE49-F238E27FC236}">
                <a16:creationId xmlns:a16="http://schemas.microsoft.com/office/drawing/2014/main" id="{3063576A-E61D-2594-AF8F-A44D6F185E86}"/>
              </a:ext>
            </a:extLst>
          </p:cNvPr>
          <p:cNvSpPr>
            <a:spLocks noGrp="1"/>
          </p:cNvSpPr>
          <p:nvPr/>
        </p:nvSpPr>
        <p:spPr>
          <a:xfrm>
            <a:off x="10597238" y="4621659"/>
            <a:ext cx="5666014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 algn="l">
              <a:defRPr sz="2625" b="1">
                <a:solidFill>
                  <a:srgbClr val="17365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defRPr sz="2625" b="1">
                <a:solidFill>
                  <a:srgbClr val="17365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5250" b="1" dirty="0" err="1">
                <a:solidFill>
                  <a:srgbClr val="173650"/>
                </a:solidFill>
                <a:latin typeface="Noto Sans CJK SC"/>
                <a:ea typeface="Noto Sans CJK SC"/>
                <a:cs typeface="Noto Sans CJK SC"/>
              </a:rPr>
              <a:t>研究背景与问题</a:t>
            </a:r>
            <a:endParaRPr sz="5250" b="1" dirty="0">
              <a:solidFill>
                <a:srgbClr val="173650"/>
              </a:solidFill>
              <a:latin typeface="Noto Sans CJK SC"/>
              <a:ea typeface="Noto Sans CJK SC"/>
              <a:cs typeface="Noto Sans CJK SC"/>
            </a:endParaRPr>
          </a:p>
        </p:txBody>
      </p:sp>
      <p:sp>
        <p:nvSpPr>
          <p:cNvPr id="8" name="section-number-1">
            <a:extLst>
              <a:ext uri="{FF2B5EF4-FFF2-40B4-BE49-F238E27FC236}">
                <a16:creationId xmlns:a16="http://schemas.microsoft.com/office/drawing/2014/main" id="{A9222202-EE6B-5EA1-4850-AB7E70016398}"/>
              </a:ext>
            </a:extLst>
          </p:cNvPr>
          <p:cNvSpPr>
            <a:spLocks noGrp="1"/>
          </p:cNvSpPr>
          <p:nvPr/>
        </p:nvSpPr>
        <p:spPr>
          <a:xfrm>
            <a:off x="8044538" y="6760024"/>
            <a:ext cx="2095500" cy="1219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 algn="l">
              <a:defRPr sz="3675" b="1">
                <a:solidFill>
                  <a:srgbClr val="167D86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defRPr sz="3675" b="1">
                <a:solidFill>
                  <a:srgbClr val="167D86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7350" b="1">
                <a:solidFill>
                  <a:srgbClr val="167D86"/>
                </a:solidFill>
                <a:latin typeface="Noto Sans CJK SC"/>
                <a:ea typeface="Noto Sans CJK SC"/>
                <a:cs typeface="Noto Sans CJK SC"/>
              </a:rPr>
              <a:t>02</a:t>
            </a:r>
          </a:p>
        </p:txBody>
      </p:sp>
      <p:sp>
        <p:nvSpPr>
          <p:cNvPr id="9" name="section-heading-1">
            <a:extLst>
              <a:ext uri="{FF2B5EF4-FFF2-40B4-BE49-F238E27FC236}">
                <a16:creationId xmlns:a16="http://schemas.microsoft.com/office/drawing/2014/main" id="{B2A867EC-0CD0-2101-85C8-0A89DDFDC6E0}"/>
              </a:ext>
            </a:extLst>
          </p:cNvPr>
          <p:cNvSpPr>
            <a:spLocks noGrp="1"/>
          </p:cNvSpPr>
          <p:nvPr/>
        </p:nvSpPr>
        <p:spPr>
          <a:xfrm>
            <a:off x="10597238" y="6902894"/>
            <a:ext cx="5992586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 algn="l">
              <a:defRPr sz="2625" b="1">
                <a:solidFill>
                  <a:srgbClr val="17365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defRPr sz="2625" b="1">
                <a:solidFill>
                  <a:srgbClr val="17365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5250" b="1" dirty="0" err="1">
                <a:solidFill>
                  <a:srgbClr val="173650"/>
                </a:solidFill>
                <a:latin typeface="Noto Sans CJK SC"/>
                <a:ea typeface="Noto Sans CJK SC"/>
                <a:cs typeface="Noto Sans CJK SC"/>
              </a:rPr>
              <a:t>空间电荷计算方法</a:t>
            </a:r>
            <a:endParaRPr sz="5250" b="1" dirty="0">
              <a:solidFill>
                <a:srgbClr val="173650"/>
              </a:solidFill>
              <a:latin typeface="Noto Sans CJK SC"/>
              <a:ea typeface="Noto Sans CJK SC"/>
              <a:cs typeface="Noto Sans CJK SC"/>
            </a:endParaRPr>
          </a:p>
        </p:txBody>
      </p:sp>
      <p:sp>
        <p:nvSpPr>
          <p:cNvPr id="11" name="section-number-2">
            <a:extLst>
              <a:ext uri="{FF2B5EF4-FFF2-40B4-BE49-F238E27FC236}">
                <a16:creationId xmlns:a16="http://schemas.microsoft.com/office/drawing/2014/main" id="{40B34039-FDB0-5884-0E37-9D92F57DFE57}"/>
              </a:ext>
            </a:extLst>
          </p:cNvPr>
          <p:cNvSpPr>
            <a:spLocks noGrp="1"/>
          </p:cNvSpPr>
          <p:nvPr/>
        </p:nvSpPr>
        <p:spPr>
          <a:xfrm>
            <a:off x="8044538" y="9084124"/>
            <a:ext cx="2095500" cy="1219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 algn="l">
              <a:defRPr sz="3675" b="1">
                <a:solidFill>
                  <a:srgbClr val="167D86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defRPr sz="3675" b="1">
                <a:solidFill>
                  <a:srgbClr val="167D86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7350" b="1">
                <a:solidFill>
                  <a:srgbClr val="167D86"/>
                </a:solidFill>
                <a:latin typeface="Noto Sans CJK SC"/>
                <a:ea typeface="Noto Sans CJK SC"/>
                <a:cs typeface="Noto Sans CJK SC"/>
              </a:rPr>
              <a:t>03</a:t>
            </a:r>
          </a:p>
        </p:txBody>
      </p:sp>
      <p:sp>
        <p:nvSpPr>
          <p:cNvPr id="12" name="section-heading-2">
            <a:extLst>
              <a:ext uri="{FF2B5EF4-FFF2-40B4-BE49-F238E27FC236}">
                <a16:creationId xmlns:a16="http://schemas.microsoft.com/office/drawing/2014/main" id="{26BC8668-9386-9BEA-FB96-B6995E8B70D2}"/>
              </a:ext>
            </a:extLst>
          </p:cNvPr>
          <p:cNvSpPr>
            <a:spLocks noGrp="1"/>
          </p:cNvSpPr>
          <p:nvPr/>
        </p:nvSpPr>
        <p:spPr>
          <a:xfrm>
            <a:off x="10597238" y="9226999"/>
            <a:ext cx="4523014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 algn="l">
              <a:defRPr sz="2625" b="1">
                <a:solidFill>
                  <a:srgbClr val="17365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defRPr sz="2625" b="1">
                <a:solidFill>
                  <a:srgbClr val="17365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5250" b="1" dirty="0" err="1">
                <a:solidFill>
                  <a:srgbClr val="173650"/>
                </a:solidFill>
                <a:latin typeface="Noto Sans CJK SC"/>
                <a:ea typeface="Noto Sans CJK SC"/>
                <a:cs typeface="Noto Sans CJK SC"/>
              </a:rPr>
              <a:t>当前研究成果</a:t>
            </a:r>
            <a:endParaRPr sz="5250" b="1" dirty="0">
              <a:solidFill>
                <a:srgbClr val="173650"/>
              </a:solidFill>
              <a:latin typeface="Noto Sans CJK SC"/>
              <a:ea typeface="Noto Sans CJK SC"/>
              <a:cs typeface="Noto Sans CJK SC"/>
            </a:endParaRPr>
          </a:p>
        </p:txBody>
      </p:sp>
      <p:sp>
        <p:nvSpPr>
          <p:cNvPr id="14" name="section-number-3">
            <a:extLst>
              <a:ext uri="{FF2B5EF4-FFF2-40B4-BE49-F238E27FC236}">
                <a16:creationId xmlns:a16="http://schemas.microsoft.com/office/drawing/2014/main" id="{D2548A64-A460-E2EC-EB8E-34823B750642}"/>
              </a:ext>
            </a:extLst>
          </p:cNvPr>
          <p:cNvSpPr>
            <a:spLocks noGrp="1"/>
          </p:cNvSpPr>
          <p:nvPr/>
        </p:nvSpPr>
        <p:spPr>
          <a:xfrm>
            <a:off x="8044538" y="11408224"/>
            <a:ext cx="2095500" cy="1219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 algn="l">
              <a:defRPr sz="3675" b="1">
                <a:solidFill>
                  <a:srgbClr val="167D86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defRPr sz="3675" b="1">
                <a:solidFill>
                  <a:srgbClr val="167D86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7350" b="1">
                <a:solidFill>
                  <a:srgbClr val="167D86"/>
                </a:solidFill>
                <a:latin typeface="Noto Sans CJK SC"/>
                <a:ea typeface="Noto Sans CJK SC"/>
                <a:cs typeface="Noto Sans CJK SC"/>
              </a:rPr>
              <a:t>04</a:t>
            </a:r>
          </a:p>
        </p:txBody>
      </p:sp>
      <p:sp>
        <p:nvSpPr>
          <p:cNvPr id="15" name="section-heading-3">
            <a:extLst>
              <a:ext uri="{FF2B5EF4-FFF2-40B4-BE49-F238E27FC236}">
                <a16:creationId xmlns:a16="http://schemas.microsoft.com/office/drawing/2014/main" id="{639E065F-5BCB-7284-A060-256A3DD43C55}"/>
              </a:ext>
            </a:extLst>
          </p:cNvPr>
          <p:cNvSpPr>
            <a:spLocks noGrp="1"/>
          </p:cNvSpPr>
          <p:nvPr/>
        </p:nvSpPr>
        <p:spPr>
          <a:xfrm>
            <a:off x="10597238" y="11551099"/>
            <a:ext cx="4163786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 algn="l">
              <a:defRPr sz="2625" b="1">
                <a:solidFill>
                  <a:srgbClr val="17365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defRPr sz="2625" b="1">
                <a:solidFill>
                  <a:srgbClr val="17365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5250" b="1" dirty="0" err="1">
                <a:solidFill>
                  <a:srgbClr val="173650"/>
                </a:solidFill>
                <a:latin typeface="Noto Sans CJK SC"/>
                <a:ea typeface="Noto Sans CJK SC"/>
                <a:cs typeface="Noto Sans CJK SC"/>
              </a:rPr>
              <a:t>总结与展望</a:t>
            </a:r>
            <a:endParaRPr sz="5250" b="1" dirty="0">
              <a:solidFill>
                <a:srgbClr val="173650"/>
              </a:solidFill>
              <a:latin typeface="Noto Sans CJK SC"/>
              <a:ea typeface="Noto Sans CJK SC"/>
              <a:cs typeface="Noto Sans CJK SC"/>
            </a:endParaRPr>
          </a:p>
        </p:txBody>
      </p:sp>
    </p:spTree>
    <p:extLst>
      <p:ext uri="{BB962C8B-B14F-4D97-AF65-F5344CB8AC3E}">
        <p14:creationId xmlns:p14="http://schemas.microsoft.com/office/powerpoint/2010/main" val="2174308702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-title">
            <a:extLst>
              <a:ext uri="{FF2B5EF4-FFF2-40B4-BE49-F238E27FC236}">
                <a16:creationId xmlns:a16="http://schemas.microsoft.com/office/drawing/2014/main" id="{37F24D94-4EE7-FBB7-963D-3D594729753A}"/>
              </a:ext>
            </a:extLst>
          </p:cNvPr>
          <p:cNvSpPr>
            <a:spLocks noGrp="1"/>
          </p:cNvSpPr>
          <p:nvPr/>
        </p:nvSpPr>
        <p:spPr>
          <a:xfrm>
            <a:off x="918591" y="857250"/>
            <a:ext cx="17811750" cy="942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6000" b="1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buNone/>
              <a:defRPr sz="6000" b="1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6000" b="1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rPr>
              <a:t>医用核素生产与束流需求</a:t>
            </a:r>
          </a:p>
        </p:txBody>
      </p:sp>
      <p:sp>
        <p:nvSpPr>
          <p:cNvPr id="3" name="rule-1">
            <a:extLst>
              <a:ext uri="{FF2B5EF4-FFF2-40B4-BE49-F238E27FC236}">
                <a16:creationId xmlns:a16="http://schemas.microsoft.com/office/drawing/2014/main" id="{A1C5CA87-FEF1-09B3-026A-C87BCAA75BF0}"/>
              </a:ext>
            </a:extLst>
          </p:cNvPr>
          <p:cNvSpPr>
            <a:spLocks noGrp="1"/>
          </p:cNvSpPr>
          <p:nvPr/>
        </p:nvSpPr>
        <p:spPr>
          <a:xfrm>
            <a:off x="918578" y="1814864"/>
            <a:ext cx="22744310" cy="0"/>
          </a:xfrm>
          <a:prstGeom prst="line">
            <a:avLst/>
          </a:prstGeom>
          <a:noFill/>
          <a:ln w="76200">
            <a:solidFill>
              <a:srgbClr val="007E87"/>
            </a:solidFill>
            <a:prstDash val="solid"/>
          </a:ln>
        </p:spPr>
        <p:txBody>
          <a:bodyPr/>
          <a:lstStyle/>
          <a:p>
            <a:endParaRPr lang="zh-CN" altLang="en-US" sz="6000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5FA390B0-2B77-B268-9187-AEDF25D59E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4369130" y="1861867"/>
            <a:ext cx="8965572" cy="10605193"/>
          </a:xfrm>
          <a:prstGeom prst="rect">
            <a:avLst/>
          </a:prstGeom>
        </p:spPr>
      </p:pic>
      <p:sp>
        <p:nvSpPr>
          <p:cNvPr id="23" name="revision-5">
            <a:extLst>
              <a:ext uri="{FF2B5EF4-FFF2-40B4-BE49-F238E27FC236}">
                <a16:creationId xmlns:a16="http://schemas.microsoft.com/office/drawing/2014/main" id="{6D34AAE6-72D8-E603-FD03-382349BD458B}"/>
              </a:ext>
            </a:extLst>
          </p:cNvPr>
          <p:cNvSpPr>
            <a:spLocks noGrp="1"/>
          </p:cNvSpPr>
          <p:nvPr/>
        </p:nvSpPr>
        <p:spPr>
          <a:xfrm>
            <a:off x="1827467" y="4000500"/>
            <a:ext cx="12541663" cy="3905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0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8000"/>
              </a:lnSpc>
              <a:buNone/>
              <a:defRPr sz="3600" b="0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lang="zh-CN" altLang="en-US" sz="4000" dirty="0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rPr>
              <a:t>回旋加速器通过粒子束轰击靶材制备医用放射性核素。</a:t>
            </a:r>
            <a:r>
              <a:rPr lang="en-US" altLang="zh-CN" sz="4000" dirty="0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rPr>
              <a:t>30 </a:t>
            </a:r>
            <a:r>
              <a:rPr lang="en" altLang="zh-CN" sz="4000" dirty="0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rPr>
              <a:t>MeV </a:t>
            </a:r>
            <a:r>
              <a:rPr lang="zh-CN" altLang="en-US" sz="4000" dirty="0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rPr>
              <a:t>级设备结合可调能量与不同靶系统，可生产 </a:t>
            </a:r>
            <a:r>
              <a:rPr lang="en-US" altLang="zh-CN" sz="4000" dirty="0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rPr>
              <a:t>¹²³</a:t>
            </a:r>
            <a:r>
              <a:rPr lang="en" altLang="zh-CN" sz="4000" dirty="0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rPr>
              <a:t>I、²⁰¹Tl </a:t>
            </a:r>
            <a:r>
              <a:rPr lang="zh-CN" altLang="en-US" sz="4000" dirty="0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rPr>
              <a:t>等显像核素、</a:t>
            </a:r>
            <a:r>
              <a:rPr lang="en-US" altLang="zh-CN" sz="4000" dirty="0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rPr>
              <a:t>⁶⁸</a:t>
            </a:r>
            <a:r>
              <a:rPr lang="en" altLang="zh-CN" sz="4000" dirty="0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rPr>
              <a:t>Ge/⁶⁸Ga </a:t>
            </a:r>
            <a:r>
              <a:rPr lang="zh-CN" altLang="en-US" sz="4000" dirty="0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rPr>
              <a:t>发生器的母核素 </a:t>
            </a:r>
            <a:r>
              <a:rPr lang="en-US" altLang="zh-CN" sz="4000" dirty="0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rPr>
              <a:t>⁶⁸</a:t>
            </a:r>
            <a:r>
              <a:rPr lang="en" altLang="zh-CN" sz="4000" dirty="0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rPr>
              <a:t>Ge，</a:t>
            </a:r>
            <a:r>
              <a:rPr lang="zh-CN" altLang="en-US" sz="4000" dirty="0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rPr>
              <a:t>并支持 </a:t>
            </a:r>
            <a:r>
              <a:rPr lang="en-US" altLang="zh-CN" sz="4000" dirty="0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rPr>
              <a:t>⁶⁴</a:t>
            </a:r>
            <a:r>
              <a:rPr lang="en" altLang="zh-CN" sz="4000" dirty="0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rPr>
              <a:t>Cu、⁸⁹Zr </a:t>
            </a:r>
            <a:r>
              <a:rPr lang="zh-CN" altLang="en-US" sz="4000" dirty="0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rPr>
              <a:t>等核素的制备与研究。</a:t>
            </a:r>
            <a:endParaRPr lang="zh-CN" altLang="en-US" sz="4000" dirty="0">
              <a:solidFill>
                <a:srgbClr val="142A40"/>
              </a:solidFill>
              <a:latin typeface="Noto Sans CJK SC"/>
              <a:ea typeface="Noto Sans CJK SC"/>
              <a:cs typeface="Noto Sans CJK SC"/>
            </a:endParaRPr>
          </a:p>
          <a:p>
            <a:pPr algn="l">
              <a:lnSpc>
                <a:spcPct val="118000"/>
              </a:lnSpc>
              <a:buNone/>
              <a:defRPr sz="3600" b="0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lang="zh-CN" altLang="en-US" sz="4000" dirty="0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rPr>
              <a:t>具体打靶能量需按目标核反应选择。</a:t>
            </a:r>
            <a:endParaRPr lang="zh-CN" altLang="en-US" sz="4000" dirty="0">
              <a:solidFill>
                <a:srgbClr val="142A40"/>
              </a:solidFill>
              <a:latin typeface="Noto Sans CJK SC"/>
              <a:ea typeface="Noto Sans CJK SC"/>
              <a:cs typeface="Noto Sans CJK SC"/>
            </a:endParaRPr>
          </a:p>
        </p:txBody>
      </p:sp>
      <p:sp>
        <p:nvSpPr>
          <p:cNvPr id="25" name="revision-7">
            <a:extLst>
              <a:ext uri="{FF2B5EF4-FFF2-40B4-BE49-F238E27FC236}">
                <a16:creationId xmlns:a16="http://schemas.microsoft.com/office/drawing/2014/main" id="{69A57E3F-3A0F-BE52-9B04-F338B5A92C96}"/>
              </a:ext>
            </a:extLst>
          </p:cNvPr>
          <p:cNvSpPr>
            <a:spLocks noGrp="1"/>
          </p:cNvSpPr>
          <p:nvPr/>
        </p:nvSpPr>
        <p:spPr>
          <a:xfrm>
            <a:off x="1806720" y="8207502"/>
            <a:ext cx="12498497" cy="312315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1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/>
            <a:r>
              <a:rPr lang="zh-CN" altLang="en-US" sz="4000" b="1" dirty="0">
                <a:solidFill>
                  <a:srgbClr val="0B2038"/>
                </a:solidFill>
                <a:latin typeface="+mn-ea"/>
              </a:rPr>
              <a:t>核素生产需要足够、稳定且分布合适的靶上束流</a:t>
            </a:r>
            <a:endParaRPr lang="en-US" altLang="zh-CN" sz="4000" b="1" dirty="0">
              <a:solidFill>
                <a:srgbClr val="0B2038"/>
              </a:solidFill>
              <a:latin typeface="+mn-ea"/>
            </a:endParaRPr>
          </a:p>
          <a:p>
            <a:pPr algn="l"/>
            <a:endParaRPr lang="en-US" altLang="zh-CN" sz="4000" b="1" dirty="0">
              <a:solidFill>
                <a:srgbClr val="0B2038"/>
              </a:solidFill>
              <a:latin typeface="+mn-ea"/>
            </a:endParaRPr>
          </a:p>
          <a:p>
            <a:pPr algn="l"/>
            <a:r>
              <a:rPr lang="zh-CN" altLang="en-US" sz="4000" b="1" dirty="0">
                <a:solidFill>
                  <a:srgbClr val="0B2038"/>
                </a:solidFill>
                <a:latin typeface="+mn-ea"/>
              </a:rPr>
              <a:t>强流条件下，需要考虑空间电荷对束流输运的影响  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62F86EF-0315-116E-3A2E-E86312731A7A}"/>
              </a:ext>
            </a:extLst>
          </p:cNvPr>
          <p:cNvSpPr txBox="1"/>
          <p:nvPr/>
        </p:nvSpPr>
        <p:spPr>
          <a:xfrm>
            <a:off x="1806720" y="2990862"/>
            <a:ext cx="12488090" cy="7078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zh-CN" altLang="en-US" sz="4000" b="1" dirty="0">
                <a:solidFill>
                  <a:srgbClr val="0B2038"/>
                </a:solidFill>
                <a:latin typeface="+mn-ea"/>
              </a:rPr>
              <a:t>医用核素生产对束流的需求</a:t>
            </a:r>
            <a:endParaRPr lang="en-US" altLang="zh-CN" sz="4000" b="1" dirty="0">
              <a:solidFill>
                <a:srgbClr val="0B2038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5898290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-title">
            <a:extLst>
              <a:ext uri="{FF2B5EF4-FFF2-40B4-BE49-F238E27FC236}">
                <a16:creationId xmlns:a16="http://schemas.microsoft.com/office/drawing/2014/main" id="{A576D69F-1CA4-38C2-7D29-4297C9EF80FA}"/>
              </a:ext>
            </a:extLst>
          </p:cNvPr>
          <p:cNvSpPr>
            <a:spLocks noGrp="1"/>
          </p:cNvSpPr>
          <p:nvPr/>
        </p:nvSpPr>
        <p:spPr>
          <a:xfrm>
            <a:off x="918591" y="857250"/>
            <a:ext cx="17811750" cy="942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6000" b="1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buNone/>
              <a:defRPr sz="6000" b="1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6000" b="1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rPr>
              <a:t>核素生产对束流的要求</a:t>
            </a:r>
          </a:p>
        </p:txBody>
      </p:sp>
      <p:sp>
        <p:nvSpPr>
          <p:cNvPr id="3" name="rule-1">
            <a:extLst>
              <a:ext uri="{FF2B5EF4-FFF2-40B4-BE49-F238E27FC236}">
                <a16:creationId xmlns:a16="http://schemas.microsoft.com/office/drawing/2014/main" id="{595503A6-0441-8440-787C-BCDE8185250C}"/>
              </a:ext>
            </a:extLst>
          </p:cNvPr>
          <p:cNvSpPr>
            <a:spLocks noGrp="1"/>
          </p:cNvSpPr>
          <p:nvPr/>
        </p:nvSpPr>
        <p:spPr>
          <a:xfrm>
            <a:off x="918578" y="1814864"/>
            <a:ext cx="22744310" cy="0"/>
          </a:xfrm>
          <a:prstGeom prst="line">
            <a:avLst/>
          </a:prstGeom>
          <a:noFill/>
          <a:ln w="76200">
            <a:solidFill>
              <a:srgbClr val="007E87"/>
            </a:solidFill>
            <a:prstDash val="solid"/>
          </a:ln>
        </p:spPr>
        <p:txBody>
          <a:bodyPr/>
          <a:lstStyle/>
          <a:p>
            <a:endParaRPr lang="zh-CN" altLang="en-US" sz="6000"/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040A2145-C492-344D-7A8A-0C3DE32BD3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69675449"/>
              </p:ext>
            </p:extLst>
          </p:nvPr>
        </p:nvGraphicFramePr>
        <p:xfrm>
          <a:off x="918577" y="4243036"/>
          <a:ext cx="22744311" cy="7658100"/>
        </p:xfrm>
        <a:graphic>
          <a:graphicData uri="http://schemas.openxmlformats.org/drawingml/2006/table">
            <a:tbl>
              <a:tblPr/>
              <a:tblGrid>
                <a:gridCol w="45567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192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683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31620">
                <a:tc>
                  <a:txBody>
                    <a:bodyPr/>
                    <a:lstStyle>
                      <a:lvl1pPr marL="0" marR="0" indent="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1pPr>
                      <a:lvl2pPr marL="0" marR="0" indent="2286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2pPr>
                      <a:lvl3pPr marL="0" marR="0" indent="4572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3pPr>
                      <a:lvl4pPr marL="0" marR="0" indent="6858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4pPr>
                      <a:lvl5pPr marL="0" marR="0" indent="9144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5pPr>
                      <a:lvl6pPr marL="0" marR="0" indent="11430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6pPr>
                      <a:lvl7pPr marL="0" marR="0" indent="13716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7pPr>
                      <a:lvl8pPr marL="0" marR="0" indent="16002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8pPr>
                      <a:lvl9pPr marL="0" marR="0" indent="18288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9pPr>
                    </a:lstStyle>
                    <a:p>
                      <a:r>
                        <a:rPr lang="zh-CN" altLang="en-US" sz="3600" b="1" dirty="0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生产需求</a:t>
                      </a:r>
                      <a:endParaRPr sz="3600" b="1" dirty="0">
                        <a:solidFill>
                          <a:srgbClr val="FFFFFF"/>
                        </a:solidFill>
                        <a:latin typeface="Noto Sans CJK SC"/>
                        <a:ea typeface="Noto Sans CJK SC"/>
                        <a:cs typeface="Noto Sans CJK SC"/>
                      </a:endParaRPr>
                    </a:p>
                  </a:txBody>
                  <a:tcPr anchor="ctr">
                    <a:lnL w="9525">
                      <a:solidFill>
                        <a:srgbClr val="CFDDE5"/>
                      </a:solidFill>
                      <a:prstDash val="solid"/>
                    </a:lnL>
                    <a:lnR w="9525">
                      <a:solidFill>
                        <a:srgbClr val="CFDDE5"/>
                      </a:solidFill>
                      <a:prstDash val="solid"/>
                    </a:lnR>
                    <a:lnT w="9525">
                      <a:solidFill>
                        <a:srgbClr val="CFDDE5"/>
                      </a:solidFill>
                      <a:prstDash val="solid"/>
                    </a:lnT>
                    <a:lnB w="9525">
                      <a:solidFill>
                        <a:srgbClr val="CFDDE5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B2038"/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1pPr>
                      <a:lvl2pPr marL="0" marR="0" indent="2286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2pPr>
                      <a:lvl3pPr marL="0" marR="0" indent="4572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3pPr>
                      <a:lvl4pPr marL="0" marR="0" indent="6858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4pPr>
                      <a:lvl5pPr marL="0" marR="0" indent="9144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5pPr>
                      <a:lvl6pPr marL="0" marR="0" indent="11430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6pPr>
                      <a:lvl7pPr marL="0" marR="0" indent="13716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7pPr>
                      <a:lvl8pPr marL="0" marR="0" indent="16002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8pPr>
                      <a:lvl9pPr marL="0" marR="0" indent="18288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9pPr>
                    </a:lstStyle>
                    <a:p>
                      <a:r>
                        <a:rPr sz="3600" b="1" dirty="0" err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束流要求</a:t>
                      </a:r>
                      <a:endParaRPr sz="3600" b="1" dirty="0">
                        <a:solidFill>
                          <a:srgbClr val="FFFFFF"/>
                        </a:solidFill>
                        <a:latin typeface="Noto Sans CJK SC"/>
                        <a:ea typeface="Noto Sans CJK SC"/>
                        <a:cs typeface="Noto Sans CJK SC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FD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FDDE5"/>
                      </a:solidFill>
                      <a:prstDash val="solid"/>
                    </a:lnR>
                    <a:lnT w="9525">
                      <a:solidFill>
                        <a:srgbClr val="CFDDE5"/>
                      </a:solidFill>
                      <a:prstDash val="solid"/>
                    </a:lnT>
                    <a:lnB w="9525">
                      <a:solidFill>
                        <a:srgbClr val="CFDDE5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B2038"/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1pPr>
                      <a:lvl2pPr marL="0" marR="0" indent="2286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2pPr>
                      <a:lvl3pPr marL="0" marR="0" indent="4572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3pPr>
                      <a:lvl4pPr marL="0" marR="0" indent="6858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4pPr>
                      <a:lvl5pPr marL="0" marR="0" indent="9144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5pPr>
                      <a:lvl6pPr marL="0" marR="0" indent="11430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6pPr>
                      <a:lvl7pPr marL="0" marR="0" indent="13716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7pPr>
                      <a:lvl8pPr marL="0" marR="0" indent="16002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8pPr>
                      <a:lvl9pPr marL="0" marR="0" indent="18288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9pPr>
                    </a:lstStyle>
                    <a:p>
                      <a:r>
                        <a:rPr sz="3600" b="1" dirty="0" err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束流动力学关注点</a:t>
                      </a:r>
                      <a:endParaRPr sz="3600" b="1" dirty="0">
                        <a:solidFill>
                          <a:srgbClr val="FFFFFF"/>
                        </a:solidFill>
                        <a:latin typeface="Noto Sans CJK SC"/>
                        <a:ea typeface="Noto Sans CJK SC"/>
                        <a:cs typeface="Noto Sans CJK SC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FD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FDDE5"/>
                      </a:solidFill>
                      <a:prstDash val="solid"/>
                    </a:lnR>
                    <a:lnT w="9525">
                      <a:solidFill>
                        <a:srgbClr val="CFDDE5"/>
                      </a:solidFill>
                      <a:prstDash val="solid"/>
                    </a:lnT>
                    <a:lnB w="9525">
                      <a:solidFill>
                        <a:srgbClr val="CFDDE5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B203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31620">
                <a:tc>
                  <a:txBody>
                    <a:bodyPr/>
                    <a:lstStyle>
                      <a:lvl1pPr marL="0" marR="0" indent="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1pPr>
                      <a:lvl2pPr marL="0" marR="0" indent="2286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2pPr>
                      <a:lvl3pPr marL="0" marR="0" indent="4572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3pPr>
                      <a:lvl4pPr marL="0" marR="0" indent="6858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4pPr>
                      <a:lvl5pPr marL="0" marR="0" indent="9144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5pPr>
                      <a:lvl6pPr marL="0" marR="0" indent="11430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6pPr>
                      <a:lvl7pPr marL="0" marR="0" indent="13716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7pPr>
                      <a:lvl8pPr marL="0" marR="0" indent="16002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8pPr>
                      <a:lvl9pPr marL="0" marR="0" indent="18288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9pPr>
                    </a:lstStyle>
                    <a:p>
                      <a:r>
                        <a:rPr lang="zh-CN" altLang="en-US" sz="3600" b="0" dirty="0">
                          <a:solidFill>
                            <a:srgbClr val="142A40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核反应条件</a:t>
                      </a:r>
                      <a:endParaRPr sz="3600" b="0" dirty="0">
                        <a:solidFill>
                          <a:srgbClr val="142A40"/>
                        </a:solidFill>
                        <a:latin typeface="Noto Sans CJK SC"/>
                        <a:ea typeface="Noto Sans CJK SC"/>
                        <a:cs typeface="Noto Sans CJK SC"/>
                      </a:endParaRPr>
                    </a:p>
                  </a:txBody>
                  <a:tcPr anchor="ctr">
                    <a:lnL w="9525">
                      <a:solidFill>
                        <a:srgbClr val="CFDDE5"/>
                      </a:solidFill>
                      <a:prstDash val="solid"/>
                    </a:lnL>
                    <a:lnR w="9525">
                      <a:solidFill>
                        <a:srgbClr val="CFDDE5"/>
                      </a:solidFill>
                      <a:prstDash val="solid"/>
                    </a:lnR>
                    <a:lnT w="9525" cap="flat" cmpd="sng" algn="ctr">
                      <a:solidFill>
                        <a:srgbClr val="CFD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DDE5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1pPr>
                      <a:lvl2pPr marL="0" marR="0" indent="2286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2pPr>
                      <a:lvl3pPr marL="0" marR="0" indent="4572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3pPr>
                      <a:lvl4pPr marL="0" marR="0" indent="6858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4pPr>
                      <a:lvl5pPr marL="0" marR="0" indent="9144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5pPr>
                      <a:lvl6pPr marL="0" marR="0" indent="11430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6pPr>
                      <a:lvl7pPr marL="0" marR="0" indent="13716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7pPr>
                      <a:lvl8pPr marL="0" marR="0" indent="16002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8pPr>
                      <a:lvl9pPr marL="0" marR="0" indent="18288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9pPr>
                    </a:lstStyle>
                    <a:p>
                      <a:r>
                        <a:rPr lang="zh-CN" altLang="en-US" sz="3600" b="0" dirty="0">
                          <a:solidFill>
                            <a:srgbClr val="142A40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合适的粒子种类与打靶能量</a:t>
                      </a:r>
                      <a:endParaRPr sz="3600" b="0" dirty="0">
                        <a:solidFill>
                          <a:srgbClr val="142A40"/>
                        </a:solidFill>
                        <a:latin typeface="Noto Sans CJK SC"/>
                        <a:ea typeface="Noto Sans CJK SC"/>
                        <a:cs typeface="Noto Sans CJK SC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FD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FDDE5"/>
                      </a:solidFill>
                      <a:prstDash val="solid"/>
                    </a:lnR>
                    <a:lnT w="9525" cap="flat" cmpd="sng" algn="ctr">
                      <a:solidFill>
                        <a:srgbClr val="CFD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DDE5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1pPr>
                      <a:lvl2pPr marL="0" marR="0" indent="2286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2pPr>
                      <a:lvl3pPr marL="0" marR="0" indent="4572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3pPr>
                      <a:lvl4pPr marL="0" marR="0" indent="6858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4pPr>
                      <a:lvl5pPr marL="0" marR="0" indent="9144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5pPr>
                      <a:lvl6pPr marL="0" marR="0" indent="11430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6pPr>
                      <a:lvl7pPr marL="0" marR="0" indent="13716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7pPr>
                      <a:lvl8pPr marL="0" marR="0" indent="16002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8pPr>
                      <a:lvl9pPr marL="0" marR="0" indent="18288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9pPr>
                    </a:lstStyle>
                    <a:p>
                      <a:r>
                        <a:rPr lang="zh-CN" altLang="en-US" sz="3600" b="0" dirty="0">
                          <a:solidFill>
                            <a:srgbClr val="142A40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给定能量条件下的轨道与传输</a:t>
                      </a:r>
                      <a:endParaRPr sz="3600" b="0" dirty="0">
                        <a:solidFill>
                          <a:srgbClr val="142A40"/>
                        </a:solidFill>
                        <a:latin typeface="Noto Sans CJK SC"/>
                        <a:ea typeface="Noto Sans CJK SC"/>
                        <a:cs typeface="Noto Sans CJK SC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FD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FDDE5"/>
                      </a:solidFill>
                      <a:prstDash val="solid"/>
                    </a:lnR>
                    <a:lnT w="9525" cap="flat" cmpd="sng" algn="ctr">
                      <a:solidFill>
                        <a:srgbClr val="CFD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DDE5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31620">
                <a:tc>
                  <a:txBody>
                    <a:bodyPr/>
                    <a:lstStyle>
                      <a:lvl1pPr marL="0" marR="0" indent="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1pPr>
                      <a:lvl2pPr marL="0" marR="0" indent="2286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2pPr>
                      <a:lvl3pPr marL="0" marR="0" indent="4572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3pPr>
                      <a:lvl4pPr marL="0" marR="0" indent="6858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4pPr>
                      <a:lvl5pPr marL="0" marR="0" indent="9144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5pPr>
                      <a:lvl6pPr marL="0" marR="0" indent="11430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6pPr>
                      <a:lvl7pPr marL="0" marR="0" indent="13716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7pPr>
                      <a:lvl8pPr marL="0" marR="0" indent="16002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8pPr>
                      <a:lvl9pPr marL="0" marR="0" indent="18288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9pPr>
                    </a:lstStyle>
                    <a:p>
                      <a:r>
                        <a:rPr lang="zh-CN" altLang="en-US" sz="3600" b="0" dirty="0">
                          <a:solidFill>
                            <a:srgbClr val="142A40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足够产额</a:t>
                      </a:r>
                      <a:endParaRPr sz="3600" b="0" dirty="0">
                        <a:solidFill>
                          <a:srgbClr val="142A40"/>
                        </a:solidFill>
                        <a:latin typeface="Noto Sans CJK SC"/>
                        <a:ea typeface="Noto Sans CJK SC"/>
                        <a:cs typeface="Noto Sans CJK SC"/>
                      </a:endParaRPr>
                    </a:p>
                  </a:txBody>
                  <a:tcPr anchor="ctr">
                    <a:lnL w="9525">
                      <a:solidFill>
                        <a:srgbClr val="CFDDE5"/>
                      </a:solidFill>
                      <a:prstDash val="solid"/>
                    </a:lnL>
                    <a:lnR w="9525">
                      <a:solidFill>
                        <a:srgbClr val="CFDDE5"/>
                      </a:solidFill>
                      <a:prstDash val="solid"/>
                    </a:lnR>
                    <a:lnT w="9525" cap="flat" cmpd="sng" algn="ctr">
                      <a:solidFill>
                        <a:srgbClr val="CFD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DDE5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4F7"/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1pPr>
                      <a:lvl2pPr marL="0" marR="0" indent="2286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2pPr>
                      <a:lvl3pPr marL="0" marR="0" indent="4572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3pPr>
                      <a:lvl4pPr marL="0" marR="0" indent="6858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4pPr>
                      <a:lvl5pPr marL="0" marR="0" indent="9144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5pPr>
                      <a:lvl6pPr marL="0" marR="0" indent="11430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6pPr>
                      <a:lvl7pPr marL="0" marR="0" indent="13716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7pPr>
                      <a:lvl8pPr marL="0" marR="0" indent="16002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8pPr>
                      <a:lvl9pPr marL="0" marR="0" indent="18288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9pPr>
                    </a:lstStyle>
                    <a:p>
                      <a:r>
                        <a:rPr lang="zh-CN" altLang="en-US" sz="3600" b="0" dirty="0">
                          <a:solidFill>
                            <a:srgbClr val="142A40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足够且可稳定利用的靶上流强</a:t>
                      </a:r>
                      <a:endParaRPr sz="3600" b="0" dirty="0">
                        <a:solidFill>
                          <a:srgbClr val="142A40"/>
                        </a:solidFill>
                        <a:latin typeface="Noto Sans CJK SC"/>
                        <a:ea typeface="Noto Sans CJK SC"/>
                        <a:cs typeface="Noto Sans CJK SC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FD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FDDE5"/>
                      </a:solidFill>
                      <a:prstDash val="solid"/>
                    </a:lnR>
                    <a:lnT w="9525" cap="flat" cmpd="sng" algn="ctr">
                      <a:solidFill>
                        <a:srgbClr val="CFD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DDE5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4F7"/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1pPr>
                      <a:lvl2pPr marL="0" marR="0" indent="2286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2pPr>
                      <a:lvl3pPr marL="0" marR="0" indent="4572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3pPr>
                      <a:lvl4pPr marL="0" marR="0" indent="6858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4pPr>
                      <a:lvl5pPr marL="0" marR="0" indent="9144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5pPr>
                      <a:lvl6pPr marL="0" marR="0" indent="11430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6pPr>
                      <a:lvl7pPr marL="0" marR="0" indent="13716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7pPr>
                      <a:lvl8pPr marL="0" marR="0" indent="16002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8pPr>
                      <a:lvl9pPr marL="0" marR="0" indent="18288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9pPr>
                    </a:lstStyle>
                    <a:p>
                      <a:r>
                        <a:rPr lang="zh-CN" altLang="en-US" sz="3600" b="0" dirty="0">
                          <a:solidFill>
                            <a:srgbClr val="142A40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束流匹配、孔径限制与沿程损失</a:t>
                      </a:r>
                    </a:p>
                  </a:txBody>
                  <a:tcPr anchor="ctr">
                    <a:lnL w="9525" cap="flat" cmpd="sng" algn="ctr">
                      <a:solidFill>
                        <a:srgbClr val="CFD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FDDE5"/>
                      </a:solidFill>
                      <a:prstDash val="solid"/>
                    </a:lnR>
                    <a:lnT w="9525" cap="flat" cmpd="sng" algn="ctr">
                      <a:solidFill>
                        <a:srgbClr val="CFD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DDE5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31620">
                <a:tc>
                  <a:txBody>
                    <a:bodyPr/>
                    <a:lstStyle>
                      <a:lvl1pPr marL="0" marR="0" indent="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1pPr>
                      <a:lvl2pPr marL="0" marR="0" indent="2286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2pPr>
                      <a:lvl3pPr marL="0" marR="0" indent="4572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3pPr>
                      <a:lvl4pPr marL="0" marR="0" indent="6858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4pPr>
                      <a:lvl5pPr marL="0" marR="0" indent="9144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5pPr>
                      <a:lvl6pPr marL="0" marR="0" indent="11430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6pPr>
                      <a:lvl7pPr marL="0" marR="0" indent="13716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7pPr>
                      <a:lvl8pPr marL="0" marR="0" indent="16002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8pPr>
                      <a:lvl9pPr marL="0" marR="0" indent="18288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9pPr>
                    </a:lstStyle>
                    <a:p>
                      <a:r>
                        <a:rPr lang="zh-CN" altLang="en-US" sz="3600" b="0" dirty="0">
                          <a:solidFill>
                            <a:srgbClr val="142A40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局部热负荷</a:t>
                      </a:r>
                      <a:endParaRPr sz="3600" b="0" dirty="0">
                        <a:solidFill>
                          <a:srgbClr val="142A40"/>
                        </a:solidFill>
                        <a:latin typeface="Noto Sans CJK SC"/>
                        <a:ea typeface="Noto Sans CJK SC"/>
                        <a:cs typeface="Noto Sans CJK SC"/>
                      </a:endParaRPr>
                    </a:p>
                  </a:txBody>
                  <a:tcPr anchor="ctr">
                    <a:lnL w="9525">
                      <a:solidFill>
                        <a:srgbClr val="CFDDE5"/>
                      </a:solidFill>
                      <a:prstDash val="solid"/>
                    </a:lnL>
                    <a:lnR w="9525">
                      <a:solidFill>
                        <a:srgbClr val="CFDDE5"/>
                      </a:solidFill>
                      <a:prstDash val="solid"/>
                    </a:lnR>
                    <a:lnT w="9525" cap="flat" cmpd="sng" algn="ctr">
                      <a:solidFill>
                        <a:srgbClr val="CFD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DDE5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1pPr>
                      <a:lvl2pPr marL="0" marR="0" indent="2286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2pPr>
                      <a:lvl3pPr marL="0" marR="0" indent="4572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3pPr>
                      <a:lvl4pPr marL="0" marR="0" indent="6858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4pPr>
                      <a:lvl5pPr marL="0" marR="0" indent="9144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5pPr>
                      <a:lvl6pPr marL="0" marR="0" indent="11430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6pPr>
                      <a:lvl7pPr marL="0" marR="0" indent="13716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7pPr>
                      <a:lvl8pPr marL="0" marR="0" indent="16002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8pPr>
                      <a:lvl9pPr marL="0" marR="0" indent="18288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9pPr>
                    </a:lstStyle>
                    <a:p>
                      <a:r>
                        <a:rPr lang="zh-CN" altLang="en-US" sz="3600" b="0" dirty="0">
                          <a:solidFill>
                            <a:srgbClr val="142A40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束斑位置、尺寸和分布适配靶面</a:t>
                      </a:r>
                    </a:p>
                  </a:txBody>
                  <a:tcPr anchor="ctr">
                    <a:lnL w="9525" cap="flat" cmpd="sng" algn="ctr">
                      <a:solidFill>
                        <a:srgbClr val="CFD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FDDE5"/>
                      </a:solidFill>
                      <a:prstDash val="solid"/>
                    </a:lnR>
                    <a:lnT w="9525" cap="flat" cmpd="sng" algn="ctr">
                      <a:solidFill>
                        <a:srgbClr val="CFD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DDE5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1pPr>
                      <a:lvl2pPr marL="0" marR="0" indent="2286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2pPr>
                      <a:lvl3pPr marL="0" marR="0" indent="4572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3pPr>
                      <a:lvl4pPr marL="0" marR="0" indent="6858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4pPr>
                      <a:lvl5pPr marL="0" marR="0" indent="9144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5pPr>
                      <a:lvl6pPr marL="0" marR="0" indent="11430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6pPr>
                      <a:lvl7pPr marL="0" marR="0" indent="13716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7pPr>
                      <a:lvl8pPr marL="0" marR="0" indent="16002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8pPr>
                      <a:lvl9pPr marL="0" marR="0" indent="18288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9pPr>
                    </a:lstStyle>
                    <a:p>
                      <a:r>
                        <a:rPr lang="zh-CN" altLang="en-US" sz="3600" b="0" dirty="0">
                          <a:solidFill>
                            <a:srgbClr val="142A40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包络与相空间向下游的传递</a:t>
                      </a:r>
                    </a:p>
                  </a:txBody>
                  <a:tcPr anchor="ctr">
                    <a:lnL w="9525" cap="flat" cmpd="sng" algn="ctr">
                      <a:solidFill>
                        <a:srgbClr val="CFD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FDDE5"/>
                      </a:solidFill>
                      <a:prstDash val="solid"/>
                    </a:lnR>
                    <a:lnT w="9525" cap="flat" cmpd="sng" algn="ctr">
                      <a:solidFill>
                        <a:srgbClr val="CFD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DDE5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31620">
                <a:tc>
                  <a:txBody>
                    <a:bodyPr/>
                    <a:lstStyle>
                      <a:lvl1pPr marL="0" marR="0" indent="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1pPr>
                      <a:lvl2pPr marL="0" marR="0" indent="2286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2pPr>
                      <a:lvl3pPr marL="0" marR="0" indent="4572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3pPr>
                      <a:lvl4pPr marL="0" marR="0" indent="6858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4pPr>
                      <a:lvl5pPr marL="0" marR="0" indent="9144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5pPr>
                      <a:lvl6pPr marL="0" marR="0" indent="11430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6pPr>
                      <a:lvl7pPr marL="0" marR="0" indent="13716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7pPr>
                      <a:lvl8pPr marL="0" marR="0" indent="16002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8pPr>
                      <a:lvl9pPr marL="0" marR="0" indent="18288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9pPr>
                    </a:lstStyle>
                    <a:p>
                      <a:r>
                        <a:rPr lang="zh-CN" altLang="en-US" sz="3600" b="0" dirty="0">
                          <a:solidFill>
                            <a:srgbClr val="142A40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保持生产连续性</a:t>
                      </a:r>
                      <a:endParaRPr sz="3600" b="0" dirty="0">
                        <a:solidFill>
                          <a:srgbClr val="142A40"/>
                        </a:solidFill>
                        <a:latin typeface="Noto Sans CJK SC"/>
                        <a:ea typeface="Noto Sans CJK SC"/>
                        <a:cs typeface="Noto Sans CJK SC"/>
                      </a:endParaRPr>
                    </a:p>
                  </a:txBody>
                  <a:tcPr anchor="ctr">
                    <a:lnL w="9525">
                      <a:solidFill>
                        <a:srgbClr val="CFDDE5"/>
                      </a:solidFill>
                      <a:prstDash val="solid"/>
                    </a:lnL>
                    <a:lnR w="9525">
                      <a:solidFill>
                        <a:srgbClr val="CFDDE5"/>
                      </a:solidFill>
                      <a:prstDash val="solid"/>
                    </a:lnR>
                    <a:lnT w="9525" cap="flat" cmpd="sng" algn="ctr">
                      <a:solidFill>
                        <a:srgbClr val="CFD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DDE5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4F7"/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1pPr>
                      <a:lvl2pPr marL="0" marR="0" indent="2286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2pPr>
                      <a:lvl3pPr marL="0" marR="0" indent="4572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3pPr>
                      <a:lvl4pPr marL="0" marR="0" indent="6858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4pPr>
                      <a:lvl5pPr marL="0" marR="0" indent="9144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5pPr>
                      <a:lvl6pPr marL="0" marR="0" indent="11430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6pPr>
                      <a:lvl7pPr marL="0" marR="0" indent="13716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7pPr>
                      <a:lvl8pPr marL="0" marR="0" indent="16002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8pPr>
                      <a:lvl9pPr marL="0" marR="0" indent="18288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9pPr>
                    </a:lstStyle>
                    <a:p>
                      <a:r>
                        <a:rPr sz="3600" b="0">
                          <a:solidFill>
                            <a:srgbClr val="142A40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束流可重复调节，运行状态稳定</a:t>
                      </a:r>
                    </a:p>
                  </a:txBody>
                  <a:tcPr anchor="ctr">
                    <a:lnL w="9525" cap="flat" cmpd="sng" algn="ctr">
                      <a:solidFill>
                        <a:srgbClr val="CFD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FDDE5"/>
                      </a:solidFill>
                      <a:prstDash val="solid"/>
                    </a:lnR>
                    <a:lnT w="9525" cap="flat" cmpd="sng" algn="ctr">
                      <a:solidFill>
                        <a:srgbClr val="CFD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DDE5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4F7"/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1pPr>
                      <a:lvl2pPr marL="0" marR="0" indent="2286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2pPr>
                      <a:lvl3pPr marL="0" marR="0" indent="4572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3pPr>
                      <a:lvl4pPr marL="0" marR="0" indent="6858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4pPr>
                      <a:lvl5pPr marL="0" marR="0" indent="9144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5pPr>
                      <a:lvl6pPr marL="0" marR="0" indent="11430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6pPr>
                      <a:lvl7pPr marL="0" marR="0" indent="13716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7pPr>
                      <a:lvl8pPr marL="0" marR="0" indent="16002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8pPr>
                      <a:lvl9pPr marL="0" marR="0" indent="182880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ptos"/>
                          <a:sym typeface="Helvetica Light"/>
                        </a:defRPr>
                      </a:lvl9pPr>
                    </a:lstStyle>
                    <a:p>
                      <a:r>
                        <a:rPr lang="zh-CN" altLang="en-US" sz="3600" b="0" dirty="0">
                          <a:solidFill>
                            <a:srgbClr val="142A40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工作点及其对输入变化的敏感性</a:t>
                      </a:r>
                    </a:p>
                  </a:txBody>
                  <a:tcPr anchor="ctr">
                    <a:lnL w="9525" cap="flat" cmpd="sng" algn="ctr">
                      <a:solidFill>
                        <a:srgbClr val="CFD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FDDE5"/>
                      </a:solidFill>
                      <a:prstDash val="solid"/>
                    </a:lnR>
                    <a:lnT w="9525" cap="flat" cmpd="sng" algn="ctr">
                      <a:solidFill>
                        <a:srgbClr val="CFD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DDE5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revision-11">
            <a:extLst>
              <a:ext uri="{FF2B5EF4-FFF2-40B4-BE49-F238E27FC236}">
                <a16:creationId xmlns:a16="http://schemas.microsoft.com/office/drawing/2014/main" id="{329B6548-EADB-D2E6-A92C-88D22492F502}"/>
              </a:ext>
            </a:extLst>
          </p:cNvPr>
          <p:cNvSpPr>
            <a:spLocks noGrp="1"/>
          </p:cNvSpPr>
          <p:nvPr/>
        </p:nvSpPr>
        <p:spPr>
          <a:xfrm>
            <a:off x="918578" y="2551073"/>
            <a:ext cx="17750422" cy="1030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0">
                <a:solidFill>
                  <a:srgbClr val="52697E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buNone/>
              <a:defRPr sz="1725" b="0">
                <a:solidFill>
                  <a:srgbClr val="52697E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lang="zh-CN" altLang="en-US" sz="4000" b="0" dirty="0">
                <a:solidFill>
                  <a:srgbClr val="52697E"/>
                </a:solidFill>
                <a:latin typeface="Noto Sans CJK SC"/>
                <a:ea typeface="Noto Sans CJK SC"/>
                <a:cs typeface="Noto Sans CJK SC"/>
              </a:rPr>
              <a:t>从核素产额到稳定运行，流强、束流分布和沿程损失都需要控制</a:t>
            </a:r>
          </a:p>
        </p:txBody>
      </p:sp>
    </p:spTree>
    <p:extLst>
      <p:ext uri="{BB962C8B-B14F-4D97-AF65-F5344CB8AC3E}">
        <p14:creationId xmlns:p14="http://schemas.microsoft.com/office/powerpoint/2010/main" val="1880143567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-title">
            <a:extLst>
              <a:ext uri="{FF2B5EF4-FFF2-40B4-BE49-F238E27FC236}">
                <a16:creationId xmlns:a16="http://schemas.microsoft.com/office/drawing/2014/main" id="{A576D69F-1CA4-38C2-7D29-4297C9EF80FA}"/>
              </a:ext>
            </a:extLst>
          </p:cNvPr>
          <p:cNvSpPr>
            <a:spLocks noGrp="1"/>
          </p:cNvSpPr>
          <p:nvPr/>
        </p:nvSpPr>
        <p:spPr>
          <a:xfrm>
            <a:off x="918591" y="857250"/>
            <a:ext cx="17811750" cy="942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6000" b="1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buNone/>
              <a:defRPr sz="6000" b="1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6000" b="1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rPr>
              <a:t>外部场与束流自场</a:t>
            </a:r>
          </a:p>
        </p:txBody>
      </p:sp>
      <p:sp>
        <p:nvSpPr>
          <p:cNvPr id="3" name="rule-1">
            <a:extLst>
              <a:ext uri="{FF2B5EF4-FFF2-40B4-BE49-F238E27FC236}">
                <a16:creationId xmlns:a16="http://schemas.microsoft.com/office/drawing/2014/main" id="{595503A6-0441-8440-787C-BCDE8185250C}"/>
              </a:ext>
            </a:extLst>
          </p:cNvPr>
          <p:cNvSpPr>
            <a:spLocks noGrp="1"/>
          </p:cNvSpPr>
          <p:nvPr/>
        </p:nvSpPr>
        <p:spPr>
          <a:xfrm>
            <a:off x="918578" y="1814864"/>
            <a:ext cx="22744310" cy="0"/>
          </a:xfrm>
          <a:prstGeom prst="line">
            <a:avLst/>
          </a:prstGeom>
          <a:noFill/>
          <a:ln w="76200">
            <a:solidFill>
              <a:srgbClr val="007E87"/>
            </a:solidFill>
            <a:prstDash val="solid"/>
          </a:ln>
        </p:spPr>
        <p:txBody>
          <a:bodyPr/>
          <a:lstStyle/>
          <a:p>
            <a:endParaRPr lang="zh-CN" altLang="en-US" sz="6000"/>
          </a:p>
        </p:txBody>
      </p:sp>
      <p:graphicFrame>
        <p:nvGraphicFramePr>
          <p:cNvPr id="38" name="表格 37">
            <a:extLst>
              <a:ext uri="{FF2B5EF4-FFF2-40B4-BE49-F238E27FC236}">
                <a16:creationId xmlns:a16="http://schemas.microsoft.com/office/drawing/2014/main" id="{234D1B96-A2C6-7866-C81E-2395FEF57BA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12846562"/>
              </p:ext>
            </p:extLst>
          </p:nvPr>
        </p:nvGraphicFramePr>
        <p:xfrm>
          <a:off x="11853278" y="4768375"/>
          <a:ext cx="12039600" cy="4179250"/>
        </p:xfrm>
        <a:graphic>
          <a:graphicData uri="http://schemas.openxmlformats.org/drawingml/2006/table">
            <a:tbl>
              <a:tblPr/>
              <a:tblGrid>
                <a:gridCol w="3041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982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20454">
                <a:tc>
                  <a:txBody>
                    <a:bodyPr/>
                    <a:lstStyle/>
                    <a:p>
                      <a:endParaRPr sz="3600" b="1" dirty="0">
                        <a:solidFill>
                          <a:srgbClr val="FFFFFF"/>
                        </a:solidFill>
                        <a:latin typeface="Noto Sans CJK SC"/>
                        <a:ea typeface="Noto Sans CJK SC"/>
                        <a:cs typeface="Noto Sans CJK SC"/>
                      </a:endParaRPr>
                    </a:p>
                  </a:txBody>
                  <a:tcPr anchor="ctr">
                    <a:lnL w="9525">
                      <a:solidFill>
                        <a:srgbClr val="CFDDE5"/>
                      </a:solidFill>
                      <a:prstDash val="solid"/>
                    </a:lnL>
                    <a:lnR w="9525">
                      <a:solidFill>
                        <a:srgbClr val="CFDDE5"/>
                      </a:solidFill>
                      <a:prstDash val="solid"/>
                    </a:lnR>
                    <a:lnT w="9525">
                      <a:solidFill>
                        <a:srgbClr val="CFDDE5"/>
                      </a:solidFill>
                      <a:prstDash val="solid"/>
                    </a:lnT>
                    <a:lnB w="9525">
                      <a:solidFill>
                        <a:srgbClr val="CFDDE5"/>
                      </a:solidFill>
                      <a:prstDash val="solid"/>
                    </a:lnB>
                    <a:solidFill>
                      <a:srgbClr val="0B203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3600" b="1" dirty="0" err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束流运动中的作用</a:t>
                      </a:r>
                      <a:endParaRPr sz="3600" b="1" dirty="0">
                        <a:solidFill>
                          <a:srgbClr val="FFFFFF"/>
                        </a:solidFill>
                        <a:latin typeface="Noto Sans CJK SC"/>
                        <a:ea typeface="Noto Sans CJK SC"/>
                        <a:cs typeface="Noto Sans CJK SC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FD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FDDE5"/>
                      </a:solidFill>
                      <a:prstDash val="solid"/>
                    </a:lnR>
                    <a:lnT w="9525">
                      <a:solidFill>
                        <a:srgbClr val="CFDDE5"/>
                      </a:solidFill>
                      <a:prstDash val="solid"/>
                    </a:lnT>
                    <a:lnB w="9525">
                      <a:solidFill>
                        <a:srgbClr val="CFDDE5"/>
                      </a:solidFill>
                      <a:prstDash val="solid"/>
                    </a:lnB>
                    <a:solidFill>
                      <a:srgbClr val="0B203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29398">
                <a:tc>
                  <a:txBody>
                    <a:bodyPr/>
                    <a:lstStyle/>
                    <a:p>
                      <a:r>
                        <a:rPr sz="3600" b="0">
                          <a:solidFill>
                            <a:srgbClr val="142A40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外部电磁场</a:t>
                      </a:r>
                    </a:p>
                  </a:txBody>
                  <a:tcPr anchor="ctr">
                    <a:lnL w="9525">
                      <a:solidFill>
                        <a:srgbClr val="CFDDE5"/>
                      </a:solidFill>
                      <a:prstDash val="solid"/>
                    </a:lnL>
                    <a:lnR w="9525">
                      <a:solidFill>
                        <a:srgbClr val="CFDDE5"/>
                      </a:solidFill>
                      <a:prstDash val="solid"/>
                    </a:lnR>
                    <a:lnT w="9525" cap="flat" cmpd="sng" algn="ctr">
                      <a:solidFill>
                        <a:srgbClr val="CFD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DD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3600" b="0" dirty="0">
                          <a:solidFill>
                            <a:srgbClr val="142A40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由磁铁、电极和射频系统给定，约束与改变粒子运动</a:t>
                      </a:r>
                    </a:p>
                  </a:txBody>
                  <a:tcPr anchor="ctr">
                    <a:lnL w="9525" cap="flat" cmpd="sng" algn="ctr">
                      <a:solidFill>
                        <a:srgbClr val="CFD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FDDE5"/>
                      </a:solidFill>
                      <a:prstDash val="solid"/>
                    </a:lnR>
                    <a:lnT w="9525" cap="flat" cmpd="sng" algn="ctr">
                      <a:solidFill>
                        <a:srgbClr val="CFD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DD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29398">
                <a:tc>
                  <a:txBody>
                    <a:bodyPr/>
                    <a:lstStyle/>
                    <a:p>
                      <a:r>
                        <a:rPr sz="3600" b="0" dirty="0" err="1">
                          <a:solidFill>
                            <a:srgbClr val="142A40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束流自场</a:t>
                      </a:r>
                      <a:endParaRPr sz="3600" b="0" dirty="0">
                        <a:solidFill>
                          <a:srgbClr val="142A40"/>
                        </a:solidFill>
                        <a:latin typeface="Noto Sans CJK SC"/>
                        <a:ea typeface="Noto Sans CJK SC"/>
                        <a:cs typeface="Noto Sans CJK SC"/>
                      </a:endParaRPr>
                    </a:p>
                  </a:txBody>
                  <a:tcPr anchor="ctr">
                    <a:lnL w="9525">
                      <a:solidFill>
                        <a:srgbClr val="CFDDE5"/>
                      </a:solidFill>
                      <a:prstDash val="solid"/>
                    </a:lnL>
                    <a:lnR w="9525">
                      <a:solidFill>
                        <a:srgbClr val="CFDDE5"/>
                      </a:solidFill>
                      <a:prstDash val="solid"/>
                    </a:lnR>
                    <a:lnT w="9525" cap="flat" cmpd="sng" algn="ctr">
                      <a:solidFill>
                        <a:srgbClr val="CFD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DDE5"/>
                      </a:solidFill>
                      <a:prstDash val="solid"/>
                    </a:lnB>
                    <a:solidFill>
                      <a:srgbClr val="EDF4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3600" b="0" dirty="0">
                          <a:solidFill>
                            <a:srgbClr val="142A40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由束流电荷分布及其运动共同产生，取决于束流状态</a:t>
                      </a:r>
                    </a:p>
                  </a:txBody>
                  <a:tcPr anchor="ctr">
                    <a:lnL w="9525" cap="flat" cmpd="sng" algn="ctr">
                      <a:solidFill>
                        <a:srgbClr val="CFD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FDDE5"/>
                      </a:solidFill>
                      <a:prstDash val="solid"/>
                    </a:lnR>
                    <a:lnT w="9525" cap="flat" cmpd="sng" algn="ctr">
                      <a:solidFill>
                        <a:srgbClr val="CFD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DDE5"/>
                      </a:solidFill>
                      <a:prstDash val="solid"/>
                    </a:lnB>
                    <a:solidFill>
                      <a:srgbClr val="ED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66B3282D-5389-9384-A371-4FA2F094B2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80"/>
          <a:stretch/>
        </p:blipFill>
        <p:spPr bwMode="auto">
          <a:xfrm>
            <a:off x="491122" y="3602962"/>
            <a:ext cx="11138091" cy="6510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revision-3">
            <a:extLst>
              <a:ext uri="{FF2B5EF4-FFF2-40B4-BE49-F238E27FC236}">
                <a16:creationId xmlns:a16="http://schemas.microsoft.com/office/drawing/2014/main" id="{8F2B68AE-D07E-B947-8487-1951AC3FD98B}"/>
              </a:ext>
            </a:extLst>
          </p:cNvPr>
          <p:cNvSpPr>
            <a:spLocks noGrp="1"/>
          </p:cNvSpPr>
          <p:nvPr/>
        </p:nvSpPr>
        <p:spPr>
          <a:xfrm>
            <a:off x="1694393" y="10481989"/>
            <a:ext cx="17760950" cy="157479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100" b="1">
                <a:solidFill>
                  <a:srgbClr val="007E87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defRPr sz="2100" b="1">
                <a:solidFill>
                  <a:srgbClr val="007E8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lang="zh-CN" altLang="en-US" sz="4000" b="1" dirty="0">
                <a:solidFill>
                  <a:srgbClr val="007E87"/>
                </a:solidFill>
                <a:latin typeface="Noto Sans CJK SC"/>
                <a:ea typeface="Noto Sans CJK SC"/>
                <a:cs typeface="Noto Sans CJK SC"/>
              </a:rPr>
              <a:t>当自场作用不可忽略时，束流跟踪需要同时考虑外部场与粒子间相互作用</a:t>
            </a:r>
          </a:p>
        </p:txBody>
      </p:sp>
    </p:spTree>
    <p:extLst>
      <p:ext uri="{BB962C8B-B14F-4D97-AF65-F5344CB8AC3E}">
        <p14:creationId xmlns:p14="http://schemas.microsoft.com/office/powerpoint/2010/main" val="349473700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-title">
            <a:extLst>
              <a:ext uri="{FF2B5EF4-FFF2-40B4-BE49-F238E27FC236}">
                <a16:creationId xmlns:a16="http://schemas.microsoft.com/office/drawing/2014/main" id="{A576D69F-1CA4-38C2-7D29-4297C9EF80FA}"/>
              </a:ext>
            </a:extLst>
          </p:cNvPr>
          <p:cNvSpPr>
            <a:spLocks noGrp="1"/>
          </p:cNvSpPr>
          <p:nvPr/>
        </p:nvSpPr>
        <p:spPr>
          <a:xfrm>
            <a:off x="918591" y="857250"/>
            <a:ext cx="17811750" cy="942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6000" b="1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buNone/>
              <a:defRPr sz="6000" b="1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6000" b="1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rPr>
              <a:t>空间电荷对束流演化的影响</a:t>
            </a:r>
          </a:p>
        </p:txBody>
      </p:sp>
      <p:sp>
        <p:nvSpPr>
          <p:cNvPr id="3" name="rule-1">
            <a:extLst>
              <a:ext uri="{FF2B5EF4-FFF2-40B4-BE49-F238E27FC236}">
                <a16:creationId xmlns:a16="http://schemas.microsoft.com/office/drawing/2014/main" id="{595503A6-0441-8440-787C-BCDE8185250C}"/>
              </a:ext>
            </a:extLst>
          </p:cNvPr>
          <p:cNvSpPr>
            <a:spLocks noGrp="1"/>
          </p:cNvSpPr>
          <p:nvPr/>
        </p:nvSpPr>
        <p:spPr>
          <a:xfrm>
            <a:off x="918578" y="1814864"/>
            <a:ext cx="22744310" cy="0"/>
          </a:xfrm>
          <a:prstGeom prst="line">
            <a:avLst/>
          </a:prstGeom>
          <a:noFill/>
          <a:ln w="76200">
            <a:solidFill>
              <a:srgbClr val="007E87"/>
            </a:solidFill>
            <a:prstDash val="solid"/>
          </a:ln>
        </p:spPr>
        <p:txBody>
          <a:bodyPr/>
          <a:lstStyle/>
          <a:p>
            <a:endParaRPr lang="zh-CN" altLang="en-US" sz="6000"/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C3D7CB98-2FE0-967E-FEED-A036D54C58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19521299"/>
              </p:ext>
            </p:extLst>
          </p:nvPr>
        </p:nvGraphicFramePr>
        <p:xfrm>
          <a:off x="2506662" y="4116036"/>
          <a:ext cx="19370675" cy="7785100"/>
        </p:xfrm>
        <a:graphic>
          <a:graphicData uri="http://schemas.openxmlformats.org/drawingml/2006/table">
            <a:tbl>
              <a:tblPr/>
              <a:tblGrid>
                <a:gridCol w="39652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399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654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946275">
                <a:tc>
                  <a:txBody>
                    <a:bodyPr/>
                    <a:lstStyle/>
                    <a:p>
                      <a:r>
                        <a:rPr lang="zh-CN" altLang="en-US" sz="4000" b="1" dirty="0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自场参与的过程</a:t>
                      </a:r>
                    </a:p>
                  </a:txBody>
                  <a:tcPr anchor="ctr">
                    <a:lnL w="9525">
                      <a:solidFill>
                        <a:srgbClr val="CFDDE5"/>
                      </a:solidFill>
                      <a:prstDash val="solid"/>
                    </a:lnL>
                    <a:lnR w="9525">
                      <a:solidFill>
                        <a:srgbClr val="CFDDE5"/>
                      </a:solidFill>
                      <a:prstDash val="solid"/>
                    </a:lnR>
                    <a:lnT w="9525">
                      <a:solidFill>
                        <a:srgbClr val="CFDDE5"/>
                      </a:solidFill>
                      <a:prstDash val="solid"/>
                    </a:lnT>
                    <a:lnB w="9525">
                      <a:solidFill>
                        <a:srgbClr val="CFDDE5"/>
                      </a:solidFill>
                      <a:prstDash val="solid"/>
                    </a:lnB>
                    <a:solidFill>
                      <a:srgbClr val="0B203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4000" b="1" dirty="0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可能出现的偏差</a:t>
                      </a:r>
                      <a:endParaRPr sz="4000" b="1" dirty="0">
                        <a:solidFill>
                          <a:srgbClr val="FFFFFF"/>
                        </a:solidFill>
                        <a:latin typeface="Noto Sans CJK SC"/>
                        <a:ea typeface="Noto Sans CJK SC"/>
                        <a:cs typeface="Noto Sans CJK SC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FD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FDDE5"/>
                      </a:solidFill>
                      <a:prstDash val="solid"/>
                    </a:lnR>
                    <a:lnT w="9525">
                      <a:solidFill>
                        <a:srgbClr val="CFDDE5"/>
                      </a:solidFill>
                      <a:prstDash val="solid"/>
                    </a:lnT>
                    <a:lnB w="9525">
                      <a:solidFill>
                        <a:srgbClr val="CFDDE5"/>
                      </a:solidFill>
                      <a:prstDash val="solid"/>
                    </a:lnB>
                    <a:solidFill>
                      <a:srgbClr val="0B203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4000" b="1" dirty="0" err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设计风险</a:t>
                      </a:r>
                      <a:endParaRPr sz="4000" b="1" dirty="0">
                        <a:solidFill>
                          <a:srgbClr val="FFFFFF"/>
                        </a:solidFill>
                        <a:latin typeface="Noto Sans CJK SC"/>
                        <a:ea typeface="Noto Sans CJK SC"/>
                        <a:cs typeface="Noto Sans CJK SC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FD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FDDE5"/>
                      </a:solidFill>
                      <a:prstDash val="solid"/>
                    </a:lnR>
                    <a:lnT w="9525">
                      <a:solidFill>
                        <a:srgbClr val="CFDDE5"/>
                      </a:solidFill>
                      <a:prstDash val="solid"/>
                    </a:lnT>
                    <a:lnB w="9525">
                      <a:solidFill>
                        <a:srgbClr val="CFDDE5"/>
                      </a:solidFill>
                      <a:prstDash val="solid"/>
                    </a:lnB>
                    <a:solidFill>
                      <a:srgbClr val="0B203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6275">
                <a:tc>
                  <a:txBody>
                    <a:bodyPr/>
                    <a:lstStyle/>
                    <a:p>
                      <a:r>
                        <a:rPr sz="4000" b="0">
                          <a:solidFill>
                            <a:srgbClr val="142A40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包络与匹配变化</a:t>
                      </a:r>
                    </a:p>
                  </a:txBody>
                  <a:tcPr anchor="ctr">
                    <a:lnL w="9525">
                      <a:solidFill>
                        <a:srgbClr val="CFDDE5"/>
                      </a:solidFill>
                      <a:prstDash val="solid"/>
                    </a:lnL>
                    <a:lnR w="9525">
                      <a:solidFill>
                        <a:srgbClr val="CFDDE5"/>
                      </a:solidFill>
                      <a:prstDash val="solid"/>
                    </a:lnR>
                    <a:lnT w="9525" cap="flat" cmpd="sng" algn="ctr">
                      <a:solidFill>
                        <a:srgbClr val="CFD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DD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4000" b="0" dirty="0">
                          <a:solidFill>
                            <a:srgbClr val="142A40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低估散焦或误判最佳聚焦条件</a:t>
                      </a:r>
                      <a:endParaRPr sz="4000" b="0" dirty="0">
                        <a:solidFill>
                          <a:srgbClr val="142A40"/>
                        </a:solidFill>
                        <a:latin typeface="Noto Sans CJK SC"/>
                        <a:ea typeface="Noto Sans CJK SC"/>
                        <a:cs typeface="Noto Sans CJK SC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FD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FDDE5"/>
                      </a:solidFill>
                      <a:prstDash val="solid"/>
                    </a:lnR>
                    <a:lnT w="9525" cap="flat" cmpd="sng" algn="ctr">
                      <a:solidFill>
                        <a:srgbClr val="CFD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DD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4000" b="0">
                          <a:solidFill>
                            <a:srgbClr val="142A40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孔径裕量不足，传输匹配偏离设计</a:t>
                      </a:r>
                    </a:p>
                  </a:txBody>
                  <a:tcPr anchor="ctr">
                    <a:lnL w="9525" cap="flat" cmpd="sng" algn="ctr">
                      <a:solidFill>
                        <a:srgbClr val="CFD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FDDE5"/>
                      </a:solidFill>
                      <a:prstDash val="solid"/>
                    </a:lnR>
                    <a:lnT w="9525" cap="flat" cmpd="sng" algn="ctr">
                      <a:solidFill>
                        <a:srgbClr val="CFD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DD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46275">
                <a:tc>
                  <a:txBody>
                    <a:bodyPr/>
                    <a:lstStyle/>
                    <a:p>
                      <a:r>
                        <a:rPr sz="4000" b="0">
                          <a:solidFill>
                            <a:srgbClr val="142A40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非线性场与</a:t>
                      </a:r>
                    </a:p>
                    <a:p>
                      <a:r>
                        <a:rPr sz="4000" b="0">
                          <a:solidFill>
                            <a:srgbClr val="142A40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分布尾部</a:t>
                      </a:r>
                    </a:p>
                  </a:txBody>
                  <a:tcPr anchor="ctr">
                    <a:lnL w="9525">
                      <a:solidFill>
                        <a:srgbClr val="CFDDE5"/>
                      </a:solidFill>
                      <a:prstDash val="solid"/>
                    </a:lnL>
                    <a:lnR w="9525">
                      <a:solidFill>
                        <a:srgbClr val="CFDDE5"/>
                      </a:solidFill>
                      <a:prstDash val="solid"/>
                    </a:lnR>
                    <a:lnT w="9525" cap="flat" cmpd="sng" algn="ctr">
                      <a:solidFill>
                        <a:srgbClr val="CFD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DDE5"/>
                      </a:solidFill>
                      <a:prstDash val="solid"/>
                    </a:lnB>
                    <a:solidFill>
                      <a:srgbClr val="EDF4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4000" b="0" dirty="0">
                          <a:solidFill>
                            <a:srgbClr val="142A40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遗漏自场参与的</a:t>
                      </a:r>
                      <a:br/>
                      <a:r>
                        <a:rPr lang="zh-CN" altLang="en-US" sz="4000" b="0" dirty="0">
                          <a:solidFill>
                            <a:srgbClr val="142A40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束晕和相空间演化</a:t>
                      </a:r>
                      <a:endParaRPr sz="4000" b="0" dirty="0">
                        <a:solidFill>
                          <a:srgbClr val="142A40"/>
                        </a:solidFill>
                        <a:latin typeface="Noto Sans CJK SC"/>
                        <a:ea typeface="Noto Sans CJK SC"/>
                        <a:cs typeface="Noto Sans CJK SC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FD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FDDE5"/>
                      </a:solidFill>
                      <a:prstDash val="solid"/>
                    </a:lnR>
                    <a:lnT w="9525" cap="flat" cmpd="sng" algn="ctr">
                      <a:solidFill>
                        <a:srgbClr val="CFD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DDE5"/>
                      </a:solidFill>
                      <a:prstDash val="solid"/>
                    </a:lnB>
                    <a:solidFill>
                      <a:srgbClr val="EDF4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4000" b="0" dirty="0" err="1">
                          <a:solidFill>
                            <a:srgbClr val="142A40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漏判局部截束</a:t>
                      </a:r>
                      <a:r>
                        <a:rPr sz="4000" b="0" dirty="0">
                          <a:solidFill>
                            <a:srgbClr val="142A40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，</a:t>
                      </a:r>
                      <a:r>
                        <a:rPr lang="zh-CN" altLang="en-US" sz="4000" b="0" dirty="0">
                          <a:solidFill>
                            <a:srgbClr val="142A40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高估传输后流强</a:t>
                      </a:r>
                      <a:endParaRPr sz="4000" b="0" dirty="0">
                        <a:solidFill>
                          <a:srgbClr val="142A40"/>
                        </a:solidFill>
                        <a:latin typeface="Noto Sans CJK SC"/>
                        <a:ea typeface="Noto Sans CJK SC"/>
                        <a:cs typeface="Noto Sans CJK SC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FD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FDDE5"/>
                      </a:solidFill>
                      <a:prstDash val="solid"/>
                    </a:lnR>
                    <a:lnT w="9525" cap="flat" cmpd="sng" algn="ctr">
                      <a:solidFill>
                        <a:srgbClr val="CFD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DDE5"/>
                      </a:solidFill>
                      <a:prstDash val="solid"/>
                    </a:lnB>
                    <a:solidFill>
                      <a:srgbClr val="ED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46275">
                <a:tc>
                  <a:txBody>
                    <a:bodyPr/>
                    <a:lstStyle/>
                    <a:p>
                      <a:r>
                        <a:rPr sz="4000" b="0">
                          <a:solidFill>
                            <a:srgbClr val="142A40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出口分布的变化</a:t>
                      </a:r>
                    </a:p>
                  </a:txBody>
                  <a:tcPr anchor="ctr">
                    <a:lnL w="9525">
                      <a:solidFill>
                        <a:srgbClr val="CFDDE5"/>
                      </a:solidFill>
                      <a:prstDash val="solid"/>
                    </a:lnL>
                    <a:lnR w="9525">
                      <a:solidFill>
                        <a:srgbClr val="CFDDE5"/>
                      </a:solidFill>
                      <a:prstDash val="solid"/>
                    </a:lnR>
                    <a:lnT w="9525" cap="flat" cmpd="sng" algn="ctr">
                      <a:solidFill>
                        <a:srgbClr val="CFD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DD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4000" b="0" dirty="0">
                          <a:solidFill>
                            <a:srgbClr val="142A40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对下游输入相空间的预测失准</a:t>
                      </a:r>
                      <a:endParaRPr sz="4000" b="0" dirty="0">
                        <a:solidFill>
                          <a:srgbClr val="142A40"/>
                        </a:solidFill>
                        <a:latin typeface="Noto Sans CJK SC"/>
                        <a:ea typeface="Noto Sans CJK SC"/>
                        <a:cs typeface="Noto Sans CJK SC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FD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FDDE5"/>
                      </a:solidFill>
                      <a:prstDash val="solid"/>
                    </a:lnR>
                    <a:lnT w="9525" cap="flat" cmpd="sng" algn="ctr">
                      <a:solidFill>
                        <a:srgbClr val="CFD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DD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4000" b="0" dirty="0">
                          <a:solidFill>
                            <a:srgbClr val="142A40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下游束斑与功率密度评估偏差</a:t>
                      </a:r>
                      <a:endParaRPr sz="4000" b="0" dirty="0">
                        <a:solidFill>
                          <a:srgbClr val="142A40"/>
                        </a:solidFill>
                        <a:latin typeface="Noto Sans CJK SC"/>
                        <a:ea typeface="Noto Sans CJK SC"/>
                        <a:cs typeface="Noto Sans CJK SC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FD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FDDE5"/>
                      </a:solidFill>
                      <a:prstDash val="solid"/>
                    </a:lnR>
                    <a:lnT w="9525" cap="flat" cmpd="sng" algn="ctr">
                      <a:solidFill>
                        <a:srgbClr val="CFD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DD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revision-19">
            <a:extLst>
              <a:ext uri="{FF2B5EF4-FFF2-40B4-BE49-F238E27FC236}">
                <a16:creationId xmlns:a16="http://schemas.microsoft.com/office/drawing/2014/main" id="{1C3B6AD1-46C5-4C16-07F9-1569F861E3AC}"/>
              </a:ext>
            </a:extLst>
          </p:cNvPr>
          <p:cNvSpPr>
            <a:spLocks noGrp="1"/>
          </p:cNvSpPr>
          <p:nvPr/>
        </p:nvSpPr>
        <p:spPr>
          <a:xfrm>
            <a:off x="918578" y="2409746"/>
            <a:ext cx="15769222" cy="86684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0">
                <a:solidFill>
                  <a:srgbClr val="52697E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buNone/>
              <a:defRPr sz="1725" b="0">
                <a:solidFill>
                  <a:srgbClr val="52697E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lang="zh-CN" altLang="en-US" sz="4000" b="0" dirty="0">
                <a:solidFill>
                  <a:srgbClr val="52697E"/>
                </a:solidFill>
                <a:latin typeface="Noto Sans CJK SC"/>
                <a:ea typeface="Noto Sans CJK SC"/>
                <a:cs typeface="Noto Sans CJK SC"/>
              </a:rPr>
              <a:t>自场参与束流分布演化，可能影响聚焦匹配、孔径裕量与可用流强</a:t>
            </a:r>
          </a:p>
        </p:txBody>
      </p:sp>
    </p:spTree>
    <p:extLst>
      <p:ext uri="{BB962C8B-B14F-4D97-AF65-F5344CB8AC3E}">
        <p14:creationId xmlns:p14="http://schemas.microsoft.com/office/powerpoint/2010/main" val="214722859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-title">
            <a:extLst>
              <a:ext uri="{FF2B5EF4-FFF2-40B4-BE49-F238E27FC236}">
                <a16:creationId xmlns:a16="http://schemas.microsoft.com/office/drawing/2014/main" id="{A576D69F-1CA4-38C2-7D29-4297C9EF80FA}"/>
              </a:ext>
            </a:extLst>
          </p:cNvPr>
          <p:cNvSpPr>
            <a:spLocks noGrp="1"/>
          </p:cNvSpPr>
          <p:nvPr/>
        </p:nvSpPr>
        <p:spPr>
          <a:xfrm>
            <a:off x="918591" y="857250"/>
            <a:ext cx="17811750" cy="942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6000" b="1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buNone/>
              <a:defRPr sz="6000" b="1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6000" b="1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rPr>
              <a:t>从粒子两两作用到 PIC</a:t>
            </a:r>
          </a:p>
        </p:txBody>
      </p:sp>
      <p:sp>
        <p:nvSpPr>
          <p:cNvPr id="3" name="rule-1">
            <a:extLst>
              <a:ext uri="{FF2B5EF4-FFF2-40B4-BE49-F238E27FC236}">
                <a16:creationId xmlns:a16="http://schemas.microsoft.com/office/drawing/2014/main" id="{595503A6-0441-8440-787C-BCDE8185250C}"/>
              </a:ext>
            </a:extLst>
          </p:cNvPr>
          <p:cNvSpPr>
            <a:spLocks noGrp="1"/>
          </p:cNvSpPr>
          <p:nvPr/>
        </p:nvSpPr>
        <p:spPr>
          <a:xfrm>
            <a:off x="918578" y="1814864"/>
            <a:ext cx="22744310" cy="0"/>
          </a:xfrm>
          <a:prstGeom prst="line">
            <a:avLst/>
          </a:prstGeom>
          <a:noFill/>
          <a:ln w="76200">
            <a:solidFill>
              <a:srgbClr val="007E87"/>
            </a:solidFill>
            <a:prstDash val="solid"/>
          </a:ln>
        </p:spPr>
        <p:txBody>
          <a:bodyPr/>
          <a:lstStyle/>
          <a:p>
            <a:endParaRPr lang="zh-CN" altLang="en-US" sz="6000"/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198643FD-5EFB-EAE6-B3EA-10E1840B450D}"/>
              </a:ext>
            </a:extLst>
          </p:cNvPr>
          <p:cNvSpPr/>
          <p:nvPr/>
        </p:nvSpPr>
        <p:spPr>
          <a:xfrm rot="19898663">
            <a:off x="1764829" y="3748965"/>
            <a:ext cx="8494732" cy="4724563"/>
          </a:xfrm>
          <a:prstGeom prst="ellipse">
            <a:avLst/>
          </a:prstGeom>
          <a:noFill/>
          <a:ln w="38100" cap="flat">
            <a:solidFill>
              <a:srgbClr val="85888D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BDD5AC43-43EA-1A52-89C3-6639FB54724B}"/>
              </a:ext>
            </a:extLst>
          </p:cNvPr>
          <p:cNvSpPr/>
          <p:nvPr/>
        </p:nvSpPr>
        <p:spPr>
          <a:xfrm>
            <a:off x="6325296" y="4223564"/>
            <a:ext cx="148871" cy="143169"/>
          </a:xfrm>
          <a:prstGeom prst="ellipse">
            <a:avLst/>
          </a:prstGeom>
          <a:solidFill>
            <a:srgbClr val="CDDEF5"/>
          </a:solidFill>
          <a:ln w="25400" cap="flat">
            <a:solidFill>
              <a:srgbClr val="00B0F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1C10EA28-C08B-9C55-A80F-0CB933D1E16C}"/>
              </a:ext>
            </a:extLst>
          </p:cNvPr>
          <p:cNvSpPr/>
          <p:nvPr/>
        </p:nvSpPr>
        <p:spPr>
          <a:xfrm>
            <a:off x="5980224" y="4553764"/>
            <a:ext cx="148871" cy="143169"/>
          </a:xfrm>
          <a:prstGeom prst="ellipse">
            <a:avLst/>
          </a:prstGeom>
          <a:solidFill>
            <a:srgbClr val="CDDEF5"/>
          </a:solidFill>
          <a:ln w="25400" cap="flat">
            <a:solidFill>
              <a:srgbClr val="00B0F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0A7E606A-E548-3211-48B6-5640DD63A8F0}"/>
              </a:ext>
            </a:extLst>
          </p:cNvPr>
          <p:cNvSpPr/>
          <p:nvPr/>
        </p:nvSpPr>
        <p:spPr>
          <a:xfrm>
            <a:off x="5336361" y="5569764"/>
            <a:ext cx="148871" cy="143169"/>
          </a:xfrm>
          <a:prstGeom prst="ellipse">
            <a:avLst/>
          </a:prstGeom>
          <a:solidFill>
            <a:srgbClr val="CDDEF5"/>
          </a:solidFill>
          <a:ln w="25400" cap="flat">
            <a:solidFill>
              <a:srgbClr val="00B0F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E7C4A6CF-E3D4-6D62-6BBD-7B8BE8C43447}"/>
              </a:ext>
            </a:extLst>
          </p:cNvPr>
          <p:cNvSpPr/>
          <p:nvPr/>
        </p:nvSpPr>
        <p:spPr>
          <a:xfrm>
            <a:off x="6107224" y="5811064"/>
            <a:ext cx="148871" cy="143169"/>
          </a:xfrm>
          <a:prstGeom prst="ellipse">
            <a:avLst/>
          </a:prstGeom>
          <a:solidFill>
            <a:srgbClr val="CDDEF5"/>
          </a:solidFill>
          <a:ln w="25400" cap="flat">
            <a:solidFill>
              <a:srgbClr val="00B0F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B4A095E4-B7D7-A4FC-E83C-4508CAAED7D7}"/>
              </a:ext>
            </a:extLst>
          </p:cNvPr>
          <p:cNvSpPr/>
          <p:nvPr/>
        </p:nvSpPr>
        <p:spPr>
          <a:xfrm>
            <a:off x="6934896" y="4833164"/>
            <a:ext cx="148871" cy="143169"/>
          </a:xfrm>
          <a:prstGeom prst="ellipse">
            <a:avLst/>
          </a:prstGeom>
          <a:solidFill>
            <a:srgbClr val="CDDEF5"/>
          </a:solidFill>
          <a:ln w="25400" cap="flat">
            <a:solidFill>
              <a:srgbClr val="00B0F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24133867-CA47-CF0D-3B28-DAA1547B5E7E}"/>
              </a:ext>
            </a:extLst>
          </p:cNvPr>
          <p:cNvSpPr/>
          <p:nvPr/>
        </p:nvSpPr>
        <p:spPr>
          <a:xfrm>
            <a:off x="4953696" y="5023664"/>
            <a:ext cx="148871" cy="143169"/>
          </a:xfrm>
          <a:prstGeom prst="ellipse">
            <a:avLst/>
          </a:prstGeom>
          <a:solidFill>
            <a:srgbClr val="CDDEF5"/>
          </a:solidFill>
          <a:ln w="25400" cap="flat">
            <a:solidFill>
              <a:srgbClr val="00B0F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44E701C1-EE9C-E117-F67A-D0BA71BE59CA}"/>
              </a:ext>
            </a:extLst>
          </p:cNvPr>
          <p:cNvSpPr/>
          <p:nvPr/>
        </p:nvSpPr>
        <p:spPr>
          <a:xfrm>
            <a:off x="6234224" y="5150664"/>
            <a:ext cx="148871" cy="143169"/>
          </a:xfrm>
          <a:prstGeom prst="ellipse">
            <a:avLst/>
          </a:prstGeom>
          <a:solidFill>
            <a:srgbClr val="CDDEF5"/>
          </a:solidFill>
          <a:ln w="25400" cap="flat">
            <a:solidFill>
              <a:srgbClr val="00B0F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4CAD3462-46E1-C682-A9D6-F7C22BCD3AB8}"/>
              </a:ext>
            </a:extLst>
          </p:cNvPr>
          <p:cNvSpPr/>
          <p:nvPr/>
        </p:nvSpPr>
        <p:spPr>
          <a:xfrm>
            <a:off x="5209361" y="6357165"/>
            <a:ext cx="148871" cy="143169"/>
          </a:xfrm>
          <a:prstGeom prst="ellipse">
            <a:avLst/>
          </a:prstGeom>
          <a:solidFill>
            <a:srgbClr val="CDDEF5"/>
          </a:solidFill>
          <a:ln w="25400" cap="flat">
            <a:solidFill>
              <a:srgbClr val="00B0F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F7AEDD67-8C69-2137-275B-F3BC06D24AE2}"/>
              </a:ext>
            </a:extLst>
          </p:cNvPr>
          <p:cNvSpPr/>
          <p:nvPr/>
        </p:nvSpPr>
        <p:spPr>
          <a:xfrm>
            <a:off x="4521896" y="6039663"/>
            <a:ext cx="148871" cy="143169"/>
          </a:xfrm>
          <a:prstGeom prst="ellipse">
            <a:avLst/>
          </a:prstGeom>
          <a:solidFill>
            <a:srgbClr val="CDDEF5"/>
          </a:solidFill>
          <a:ln w="25400" cap="flat">
            <a:solidFill>
              <a:srgbClr val="00B0F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275E67A7-543A-3A6E-10B1-63D6CEAA757A}"/>
              </a:ext>
            </a:extLst>
          </p:cNvPr>
          <p:cNvSpPr/>
          <p:nvPr/>
        </p:nvSpPr>
        <p:spPr>
          <a:xfrm>
            <a:off x="4521896" y="6814364"/>
            <a:ext cx="148871" cy="143169"/>
          </a:xfrm>
          <a:prstGeom prst="ellipse">
            <a:avLst/>
          </a:prstGeom>
          <a:solidFill>
            <a:srgbClr val="CDDEF5"/>
          </a:solidFill>
          <a:ln w="25400" cap="flat">
            <a:solidFill>
              <a:srgbClr val="00B0F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79B92FA1-E894-73B6-320A-3ABE40BB0CBF}"/>
              </a:ext>
            </a:extLst>
          </p:cNvPr>
          <p:cNvSpPr/>
          <p:nvPr/>
        </p:nvSpPr>
        <p:spPr>
          <a:xfrm>
            <a:off x="4064696" y="5569764"/>
            <a:ext cx="148871" cy="143169"/>
          </a:xfrm>
          <a:prstGeom prst="ellipse">
            <a:avLst/>
          </a:prstGeom>
          <a:solidFill>
            <a:srgbClr val="CDDEF5"/>
          </a:solidFill>
          <a:ln w="25400" cap="flat">
            <a:solidFill>
              <a:srgbClr val="00B0F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6A02C39F-B931-7C0B-69C4-C8782CCA988D}"/>
              </a:ext>
            </a:extLst>
          </p:cNvPr>
          <p:cNvSpPr/>
          <p:nvPr/>
        </p:nvSpPr>
        <p:spPr>
          <a:xfrm>
            <a:off x="5145861" y="7081066"/>
            <a:ext cx="148871" cy="143169"/>
          </a:xfrm>
          <a:prstGeom prst="ellipse">
            <a:avLst/>
          </a:prstGeom>
          <a:solidFill>
            <a:srgbClr val="CDDEF5"/>
          </a:solidFill>
          <a:ln w="25400" cap="flat">
            <a:solidFill>
              <a:srgbClr val="00B0F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40D4505B-25B1-1C21-BD47-C6265A61A795}"/>
              </a:ext>
            </a:extLst>
          </p:cNvPr>
          <p:cNvSpPr/>
          <p:nvPr/>
        </p:nvSpPr>
        <p:spPr>
          <a:xfrm>
            <a:off x="3634561" y="6484165"/>
            <a:ext cx="148871" cy="143169"/>
          </a:xfrm>
          <a:prstGeom prst="ellipse">
            <a:avLst/>
          </a:prstGeom>
          <a:solidFill>
            <a:srgbClr val="CDDEF5"/>
          </a:solidFill>
          <a:ln w="25400" cap="flat">
            <a:solidFill>
              <a:srgbClr val="00B0F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A68F07ED-1076-E5F7-12AE-22929505B322}"/>
              </a:ext>
            </a:extLst>
          </p:cNvPr>
          <p:cNvSpPr/>
          <p:nvPr/>
        </p:nvSpPr>
        <p:spPr>
          <a:xfrm>
            <a:off x="6960296" y="5569764"/>
            <a:ext cx="148871" cy="143169"/>
          </a:xfrm>
          <a:prstGeom prst="ellipse">
            <a:avLst/>
          </a:prstGeom>
          <a:solidFill>
            <a:srgbClr val="CDDEF5"/>
          </a:solidFill>
          <a:ln w="25400" cap="flat">
            <a:solidFill>
              <a:srgbClr val="00B0F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6BDF8F3A-D8AE-A248-8641-FDD520549933}"/>
              </a:ext>
            </a:extLst>
          </p:cNvPr>
          <p:cNvSpPr/>
          <p:nvPr/>
        </p:nvSpPr>
        <p:spPr>
          <a:xfrm>
            <a:off x="5937759" y="7347282"/>
            <a:ext cx="148871" cy="143169"/>
          </a:xfrm>
          <a:prstGeom prst="ellipse">
            <a:avLst/>
          </a:prstGeom>
          <a:solidFill>
            <a:srgbClr val="CDDEF5"/>
          </a:solidFill>
          <a:ln w="25400" cap="flat">
            <a:solidFill>
              <a:srgbClr val="00B0F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84CEEB5F-3AA1-76D4-7AA3-38ED15F4FEC0}"/>
              </a:ext>
            </a:extLst>
          </p:cNvPr>
          <p:cNvSpPr/>
          <p:nvPr/>
        </p:nvSpPr>
        <p:spPr>
          <a:xfrm>
            <a:off x="3485690" y="7431196"/>
            <a:ext cx="148871" cy="143169"/>
          </a:xfrm>
          <a:prstGeom prst="ellipse">
            <a:avLst/>
          </a:prstGeom>
          <a:solidFill>
            <a:srgbClr val="CDDEF5"/>
          </a:solidFill>
          <a:ln w="25400" cap="flat">
            <a:solidFill>
              <a:srgbClr val="00B0F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EAE163B6-98D5-65F9-318A-77421EFEA313}"/>
              </a:ext>
            </a:extLst>
          </p:cNvPr>
          <p:cNvSpPr/>
          <p:nvPr/>
        </p:nvSpPr>
        <p:spPr>
          <a:xfrm>
            <a:off x="4395504" y="7431196"/>
            <a:ext cx="148871" cy="143169"/>
          </a:xfrm>
          <a:prstGeom prst="ellipse">
            <a:avLst/>
          </a:prstGeom>
          <a:solidFill>
            <a:srgbClr val="CDDEF5"/>
          </a:solidFill>
          <a:ln w="25400" cap="flat">
            <a:solidFill>
              <a:srgbClr val="00B0F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A22550AF-9031-8717-A5F2-09597340D8A1}"/>
              </a:ext>
            </a:extLst>
          </p:cNvPr>
          <p:cNvSpPr/>
          <p:nvPr/>
        </p:nvSpPr>
        <p:spPr>
          <a:xfrm>
            <a:off x="4606077" y="8282758"/>
            <a:ext cx="148871" cy="143169"/>
          </a:xfrm>
          <a:prstGeom prst="ellipse">
            <a:avLst/>
          </a:prstGeom>
          <a:solidFill>
            <a:srgbClr val="CDDEF5"/>
          </a:solidFill>
          <a:ln w="25400" cap="flat">
            <a:solidFill>
              <a:srgbClr val="00B0F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C5F7EEA7-14FE-4864-42F7-442645925F7E}"/>
              </a:ext>
            </a:extLst>
          </p:cNvPr>
          <p:cNvSpPr/>
          <p:nvPr/>
        </p:nvSpPr>
        <p:spPr>
          <a:xfrm>
            <a:off x="5758990" y="6725559"/>
            <a:ext cx="148871" cy="143169"/>
          </a:xfrm>
          <a:prstGeom prst="ellipse">
            <a:avLst/>
          </a:prstGeom>
          <a:solidFill>
            <a:srgbClr val="CDDEF5"/>
          </a:solidFill>
          <a:ln w="25400" cap="flat">
            <a:solidFill>
              <a:srgbClr val="00B0F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7599FC82-7084-B263-51EF-09BB988D7923}"/>
              </a:ext>
            </a:extLst>
          </p:cNvPr>
          <p:cNvSpPr/>
          <p:nvPr/>
        </p:nvSpPr>
        <p:spPr>
          <a:xfrm>
            <a:off x="6501947" y="7069928"/>
            <a:ext cx="148871" cy="143169"/>
          </a:xfrm>
          <a:prstGeom prst="ellipse">
            <a:avLst/>
          </a:prstGeom>
          <a:solidFill>
            <a:srgbClr val="CDDEF5"/>
          </a:solidFill>
          <a:ln w="25400" cap="flat">
            <a:solidFill>
              <a:srgbClr val="00B0F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BE7A7090-7058-F2EE-84C9-123081A9106B}"/>
              </a:ext>
            </a:extLst>
          </p:cNvPr>
          <p:cNvSpPr/>
          <p:nvPr/>
        </p:nvSpPr>
        <p:spPr>
          <a:xfrm>
            <a:off x="5690463" y="8137682"/>
            <a:ext cx="148871" cy="143169"/>
          </a:xfrm>
          <a:prstGeom prst="ellipse">
            <a:avLst/>
          </a:prstGeom>
          <a:solidFill>
            <a:srgbClr val="CDDEF5"/>
          </a:solidFill>
          <a:ln w="25400" cap="flat">
            <a:solidFill>
              <a:srgbClr val="00B0F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18C788E2-44AB-D3D2-BEFE-6E9FEEF35B53}"/>
              </a:ext>
            </a:extLst>
          </p:cNvPr>
          <p:cNvSpPr/>
          <p:nvPr/>
        </p:nvSpPr>
        <p:spPr>
          <a:xfrm>
            <a:off x="7149507" y="4016549"/>
            <a:ext cx="148871" cy="143169"/>
          </a:xfrm>
          <a:prstGeom prst="ellipse">
            <a:avLst/>
          </a:prstGeom>
          <a:solidFill>
            <a:srgbClr val="CDDEF5"/>
          </a:solidFill>
          <a:ln w="25400" cap="flat">
            <a:solidFill>
              <a:srgbClr val="00B0F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DFE3E6F7-E289-D02F-D905-A5405493DA18}"/>
              </a:ext>
            </a:extLst>
          </p:cNvPr>
          <p:cNvSpPr/>
          <p:nvPr/>
        </p:nvSpPr>
        <p:spPr>
          <a:xfrm>
            <a:off x="7298378" y="5426595"/>
            <a:ext cx="148871" cy="143169"/>
          </a:xfrm>
          <a:prstGeom prst="ellipse">
            <a:avLst/>
          </a:prstGeom>
          <a:solidFill>
            <a:srgbClr val="CDDEF5"/>
          </a:solidFill>
          <a:ln w="25400" cap="flat">
            <a:solidFill>
              <a:srgbClr val="00B0F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7" name="椭圆 36">
            <a:extLst>
              <a:ext uri="{FF2B5EF4-FFF2-40B4-BE49-F238E27FC236}">
                <a16:creationId xmlns:a16="http://schemas.microsoft.com/office/drawing/2014/main" id="{3386936F-5E00-FC24-04BA-C2F0E7AEF76F}"/>
              </a:ext>
            </a:extLst>
          </p:cNvPr>
          <p:cNvSpPr/>
          <p:nvPr/>
        </p:nvSpPr>
        <p:spPr>
          <a:xfrm>
            <a:off x="5603061" y="7538266"/>
            <a:ext cx="148871" cy="143169"/>
          </a:xfrm>
          <a:prstGeom prst="ellipse">
            <a:avLst/>
          </a:prstGeom>
          <a:solidFill>
            <a:srgbClr val="CDDEF5"/>
          </a:solidFill>
          <a:ln w="25400" cap="flat">
            <a:solidFill>
              <a:srgbClr val="00B0F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8" name="椭圆 37">
            <a:extLst>
              <a:ext uri="{FF2B5EF4-FFF2-40B4-BE49-F238E27FC236}">
                <a16:creationId xmlns:a16="http://schemas.microsoft.com/office/drawing/2014/main" id="{F097D167-3CFA-E5D2-48B5-BA2FA019F529}"/>
              </a:ext>
            </a:extLst>
          </p:cNvPr>
          <p:cNvSpPr/>
          <p:nvPr/>
        </p:nvSpPr>
        <p:spPr>
          <a:xfrm>
            <a:off x="7838261" y="4166241"/>
            <a:ext cx="148871" cy="143169"/>
          </a:xfrm>
          <a:prstGeom prst="ellipse">
            <a:avLst/>
          </a:prstGeom>
          <a:solidFill>
            <a:srgbClr val="CDDEF5"/>
          </a:solidFill>
          <a:ln w="25400" cap="flat">
            <a:solidFill>
              <a:srgbClr val="00B0F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9" name="椭圆 38">
            <a:extLst>
              <a:ext uri="{FF2B5EF4-FFF2-40B4-BE49-F238E27FC236}">
                <a16:creationId xmlns:a16="http://schemas.microsoft.com/office/drawing/2014/main" id="{FD723FA2-592D-F9C4-9EF8-797A9564B76F}"/>
              </a:ext>
            </a:extLst>
          </p:cNvPr>
          <p:cNvSpPr/>
          <p:nvPr/>
        </p:nvSpPr>
        <p:spPr>
          <a:xfrm>
            <a:off x="6934895" y="6258273"/>
            <a:ext cx="148871" cy="143169"/>
          </a:xfrm>
          <a:prstGeom prst="ellipse">
            <a:avLst/>
          </a:prstGeom>
          <a:solidFill>
            <a:srgbClr val="CDDEF5"/>
          </a:solidFill>
          <a:ln w="25400" cap="flat">
            <a:solidFill>
              <a:srgbClr val="00B0F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0" name="椭圆 39">
            <a:extLst>
              <a:ext uri="{FF2B5EF4-FFF2-40B4-BE49-F238E27FC236}">
                <a16:creationId xmlns:a16="http://schemas.microsoft.com/office/drawing/2014/main" id="{BC507173-0BCC-6CBB-E314-4918D5813CC4}"/>
              </a:ext>
            </a:extLst>
          </p:cNvPr>
          <p:cNvSpPr/>
          <p:nvPr/>
        </p:nvSpPr>
        <p:spPr>
          <a:xfrm>
            <a:off x="7666370" y="6519211"/>
            <a:ext cx="148871" cy="143169"/>
          </a:xfrm>
          <a:prstGeom prst="ellipse">
            <a:avLst/>
          </a:prstGeom>
          <a:solidFill>
            <a:srgbClr val="CDDEF5"/>
          </a:solidFill>
          <a:ln w="25400" cap="flat">
            <a:solidFill>
              <a:srgbClr val="00B0F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1" name="椭圆 40">
            <a:extLst>
              <a:ext uri="{FF2B5EF4-FFF2-40B4-BE49-F238E27FC236}">
                <a16:creationId xmlns:a16="http://schemas.microsoft.com/office/drawing/2014/main" id="{8DC38FE0-020F-39F7-85D1-79DA10327BD5}"/>
              </a:ext>
            </a:extLst>
          </p:cNvPr>
          <p:cNvSpPr/>
          <p:nvPr/>
        </p:nvSpPr>
        <p:spPr>
          <a:xfrm>
            <a:off x="3783432" y="7917358"/>
            <a:ext cx="148871" cy="143169"/>
          </a:xfrm>
          <a:prstGeom prst="ellipse">
            <a:avLst/>
          </a:prstGeom>
          <a:solidFill>
            <a:srgbClr val="CDDEF5"/>
          </a:solidFill>
          <a:ln w="25400" cap="flat">
            <a:solidFill>
              <a:srgbClr val="00B0F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2" name="椭圆 41">
            <a:extLst>
              <a:ext uri="{FF2B5EF4-FFF2-40B4-BE49-F238E27FC236}">
                <a16:creationId xmlns:a16="http://schemas.microsoft.com/office/drawing/2014/main" id="{D0B05270-B2EC-42AC-2155-CAD6530F6E50}"/>
              </a:ext>
            </a:extLst>
          </p:cNvPr>
          <p:cNvSpPr/>
          <p:nvPr/>
        </p:nvSpPr>
        <p:spPr>
          <a:xfrm>
            <a:off x="2762759" y="6866821"/>
            <a:ext cx="148871" cy="143169"/>
          </a:xfrm>
          <a:prstGeom prst="ellipse">
            <a:avLst/>
          </a:prstGeom>
          <a:solidFill>
            <a:srgbClr val="CDDEF5"/>
          </a:solidFill>
          <a:ln w="25400" cap="flat">
            <a:solidFill>
              <a:srgbClr val="00B0F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3" name="椭圆 42">
            <a:extLst>
              <a:ext uri="{FF2B5EF4-FFF2-40B4-BE49-F238E27FC236}">
                <a16:creationId xmlns:a16="http://schemas.microsoft.com/office/drawing/2014/main" id="{A1F9AF4D-2AFC-835D-C57E-7E6319B9A029}"/>
              </a:ext>
            </a:extLst>
          </p:cNvPr>
          <p:cNvSpPr/>
          <p:nvPr/>
        </p:nvSpPr>
        <p:spPr>
          <a:xfrm>
            <a:off x="3149144" y="6285580"/>
            <a:ext cx="148871" cy="143169"/>
          </a:xfrm>
          <a:prstGeom prst="ellipse">
            <a:avLst/>
          </a:prstGeom>
          <a:solidFill>
            <a:srgbClr val="CDDEF5"/>
          </a:solidFill>
          <a:ln w="25400" cap="flat">
            <a:solidFill>
              <a:srgbClr val="00B0F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4" name="椭圆 43">
            <a:extLst>
              <a:ext uri="{FF2B5EF4-FFF2-40B4-BE49-F238E27FC236}">
                <a16:creationId xmlns:a16="http://schemas.microsoft.com/office/drawing/2014/main" id="{6DF21EFC-3AFD-B103-D33F-839DE2A45667}"/>
              </a:ext>
            </a:extLst>
          </p:cNvPr>
          <p:cNvSpPr/>
          <p:nvPr/>
        </p:nvSpPr>
        <p:spPr>
          <a:xfrm>
            <a:off x="7814975" y="5381970"/>
            <a:ext cx="148871" cy="143169"/>
          </a:xfrm>
          <a:prstGeom prst="ellipse">
            <a:avLst/>
          </a:prstGeom>
          <a:solidFill>
            <a:srgbClr val="CDDEF5"/>
          </a:solidFill>
          <a:ln w="25400" cap="flat">
            <a:solidFill>
              <a:srgbClr val="00B0F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5" name="椭圆 44">
            <a:extLst>
              <a:ext uri="{FF2B5EF4-FFF2-40B4-BE49-F238E27FC236}">
                <a16:creationId xmlns:a16="http://schemas.microsoft.com/office/drawing/2014/main" id="{AB7D1D2C-6AAC-51CF-4EA5-653F14DF67EB}"/>
              </a:ext>
            </a:extLst>
          </p:cNvPr>
          <p:cNvSpPr/>
          <p:nvPr/>
        </p:nvSpPr>
        <p:spPr>
          <a:xfrm>
            <a:off x="7290089" y="7275697"/>
            <a:ext cx="148871" cy="143169"/>
          </a:xfrm>
          <a:prstGeom prst="ellipse">
            <a:avLst/>
          </a:prstGeom>
          <a:solidFill>
            <a:srgbClr val="CDDEF5"/>
          </a:solidFill>
          <a:ln w="25400" cap="flat">
            <a:solidFill>
              <a:srgbClr val="00B0F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6" name="椭圆 45">
            <a:extLst>
              <a:ext uri="{FF2B5EF4-FFF2-40B4-BE49-F238E27FC236}">
                <a16:creationId xmlns:a16="http://schemas.microsoft.com/office/drawing/2014/main" id="{B7F4D8B5-A1E3-0979-A12D-846BF14CF5D0}"/>
              </a:ext>
            </a:extLst>
          </p:cNvPr>
          <p:cNvSpPr/>
          <p:nvPr/>
        </p:nvSpPr>
        <p:spPr>
          <a:xfrm>
            <a:off x="8129870" y="5141670"/>
            <a:ext cx="148871" cy="143169"/>
          </a:xfrm>
          <a:prstGeom prst="ellipse">
            <a:avLst/>
          </a:prstGeom>
          <a:solidFill>
            <a:srgbClr val="CDDEF5"/>
          </a:solidFill>
          <a:ln w="25400" cap="flat">
            <a:solidFill>
              <a:srgbClr val="00B0F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7" name="椭圆 46">
            <a:extLst>
              <a:ext uri="{FF2B5EF4-FFF2-40B4-BE49-F238E27FC236}">
                <a16:creationId xmlns:a16="http://schemas.microsoft.com/office/drawing/2014/main" id="{C36AB5CF-4F7F-7688-4C3E-024E51F2C09F}"/>
              </a:ext>
            </a:extLst>
          </p:cNvPr>
          <p:cNvSpPr/>
          <p:nvPr/>
        </p:nvSpPr>
        <p:spPr>
          <a:xfrm>
            <a:off x="7814975" y="5811064"/>
            <a:ext cx="148871" cy="143169"/>
          </a:xfrm>
          <a:prstGeom prst="ellipse">
            <a:avLst/>
          </a:prstGeom>
          <a:solidFill>
            <a:srgbClr val="CDDEF5"/>
          </a:solidFill>
          <a:ln w="25400" cap="flat">
            <a:solidFill>
              <a:srgbClr val="00B0F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8" name="椭圆 47">
            <a:extLst>
              <a:ext uri="{FF2B5EF4-FFF2-40B4-BE49-F238E27FC236}">
                <a16:creationId xmlns:a16="http://schemas.microsoft.com/office/drawing/2014/main" id="{C242AF3B-A6AE-B79E-D22C-8952E1385910}"/>
              </a:ext>
            </a:extLst>
          </p:cNvPr>
          <p:cNvSpPr/>
          <p:nvPr/>
        </p:nvSpPr>
        <p:spPr>
          <a:xfrm>
            <a:off x="8272175" y="5839170"/>
            <a:ext cx="148871" cy="143169"/>
          </a:xfrm>
          <a:prstGeom prst="ellipse">
            <a:avLst/>
          </a:prstGeom>
          <a:solidFill>
            <a:srgbClr val="CDDEF5"/>
          </a:solidFill>
          <a:ln w="25400" cap="flat">
            <a:solidFill>
              <a:srgbClr val="00B0F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9" name="椭圆 48">
            <a:extLst>
              <a:ext uri="{FF2B5EF4-FFF2-40B4-BE49-F238E27FC236}">
                <a16:creationId xmlns:a16="http://schemas.microsoft.com/office/drawing/2014/main" id="{2C8E9039-0CBF-0B8E-9B79-C944D20718EA}"/>
              </a:ext>
            </a:extLst>
          </p:cNvPr>
          <p:cNvSpPr/>
          <p:nvPr/>
        </p:nvSpPr>
        <p:spPr>
          <a:xfrm>
            <a:off x="8828960" y="4761579"/>
            <a:ext cx="148871" cy="143169"/>
          </a:xfrm>
          <a:prstGeom prst="ellipse">
            <a:avLst/>
          </a:prstGeom>
          <a:solidFill>
            <a:srgbClr val="CDDEF5"/>
          </a:solidFill>
          <a:ln w="25400" cap="flat">
            <a:solidFill>
              <a:srgbClr val="00B0F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50" name="椭圆 49">
            <a:extLst>
              <a:ext uri="{FF2B5EF4-FFF2-40B4-BE49-F238E27FC236}">
                <a16:creationId xmlns:a16="http://schemas.microsoft.com/office/drawing/2014/main" id="{F17C8AE2-E547-18A5-EB01-680E852735C6}"/>
              </a:ext>
            </a:extLst>
          </p:cNvPr>
          <p:cNvSpPr/>
          <p:nvPr/>
        </p:nvSpPr>
        <p:spPr>
          <a:xfrm>
            <a:off x="8483179" y="3603689"/>
            <a:ext cx="148871" cy="143169"/>
          </a:xfrm>
          <a:prstGeom prst="ellipse">
            <a:avLst/>
          </a:prstGeom>
          <a:solidFill>
            <a:srgbClr val="CDDEF5"/>
          </a:solidFill>
          <a:ln w="25400" cap="flat">
            <a:solidFill>
              <a:srgbClr val="00B0F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51" name="椭圆 50">
            <a:extLst>
              <a:ext uri="{FF2B5EF4-FFF2-40B4-BE49-F238E27FC236}">
                <a16:creationId xmlns:a16="http://schemas.microsoft.com/office/drawing/2014/main" id="{22F63652-363F-D702-7382-F561D5F6A1DC}"/>
              </a:ext>
            </a:extLst>
          </p:cNvPr>
          <p:cNvSpPr/>
          <p:nvPr/>
        </p:nvSpPr>
        <p:spPr>
          <a:xfrm>
            <a:off x="8729375" y="6296370"/>
            <a:ext cx="148871" cy="143169"/>
          </a:xfrm>
          <a:prstGeom prst="ellipse">
            <a:avLst/>
          </a:prstGeom>
          <a:solidFill>
            <a:srgbClr val="CDDEF5"/>
          </a:solidFill>
          <a:ln w="25400" cap="flat">
            <a:solidFill>
              <a:srgbClr val="00B0F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52" name="椭圆 51">
            <a:extLst>
              <a:ext uri="{FF2B5EF4-FFF2-40B4-BE49-F238E27FC236}">
                <a16:creationId xmlns:a16="http://schemas.microsoft.com/office/drawing/2014/main" id="{F2BB6181-C2FE-A2DA-DB24-9D1F41871C90}"/>
              </a:ext>
            </a:extLst>
          </p:cNvPr>
          <p:cNvSpPr/>
          <p:nvPr/>
        </p:nvSpPr>
        <p:spPr>
          <a:xfrm>
            <a:off x="5102567" y="4310555"/>
            <a:ext cx="148871" cy="143169"/>
          </a:xfrm>
          <a:prstGeom prst="ellipse">
            <a:avLst/>
          </a:prstGeom>
          <a:solidFill>
            <a:srgbClr val="CDDEF5"/>
          </a:solidFill>
          <a:ln w="25400" cap="flat">
            <a:solidFill>
              <a:srgbClr val="00B0F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53" name="椭圆 52">
            <a:extLst>
              <a:ext uri="{FF2B5EF4-FFF2-40B4-BE49-F238E27FC236}">
                <a16:creationId xmlns:a16="http://schemas.microsoft.com/office/drawing/2014/main" id="{8D3542C3-2725-F133-1EBC-4F2EFB699C41}"/>
              </a:ext>
            </a:extLst>
          </p:cNvPr>
          <p:cNvSpPr/>
          <p:nvPr/>
        </p:nvSpPr>
        <p:spPr>
          <a:xfrm>
            <a:off x="7988464" y="6826715"/>
            <a:ext cx="148871" cy="143169"/>
          </a:xfrm>
          <a:prstGeom prst="ellipse">
            <a:avLst/>
          </a:prstGeom>
          <a:solidFill>
            <a:srgbClr val="CDDEF5"/>
          </a:solidFill>
          <a:ln w="25400" cap="flat">
            <a:solidFill>
              <a:srgbClr val="00B0F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54" name="椭圆 53">
            <a:extLst>
              <a:ext uri="{FF2B5EF4-FFF2-40B4-BE49-F238E27FC236}">
                <a16:creationId xmlns:a16="http://schemas.microsoft.com/office/drawing/2014/main" id="{C76D5A41-FC05-3FB7-7CF5-FEEACDE5AC65}"/>
              </a:ext>
            </a:extLst>
          </p:cNvPr>
          <p:cNvSpPr/>
          <p:nvPr/>
        </p:nvSpPr>
        <p:spPr>
          <a:xfrm>
            <a:off x="7517499" y="4696933"/>
            <a:ext cx="148871" cy="143169"/>
          </a:xfrm>
          <a:prstGeom prst="ellipse">
            <a:avLst/>
          </a:prstGeom>
          <a:solidFill>
            <a:srgbClr val="CDDEF5"/>
          </a:solidFill>
          <a:ln w="25400" cap="flat">
            <a:solidFill>
              <a:srgbClr val="00B0F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55" name="椭圆 54">
            <a:extLst>
              <a:ext uri="{FF2B5EF4-FFF2-40B4-BE49-F238E27FC236}">
                <a16:creationId xmlns:a16="http://schemas.microsoft.com/office/drawing/2014/main" id="{E1D48906-7B3B-1FD5-EEFD-C0224A23ED54}"/>
              </a:ext>
            </a:extLst>
          </p:cNvPr>
          <p:cNvSpPr/>
          <p:nvPr/>
        </p:nvSpPr>
        <p:spPr>
          <a:xfrm>
            <a:off x="3413559" y="5692047"/>
            <a:ext cx="148871" cy="143169"/>
          </a:xfrm>
          <a:prstGeom prst="ellipse">
            <a:avLst/>
          </a:prstGeom>
          <a:solidFill>
            <a:srgbClr val="CDDEF5"/>
          </a:solidFill>
          <a:ln w="25400" cap="flat">
            <a:solidFill>
              <a:srgbClr val="00B0F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56" name="椭圆 55">
            <a:extLst>
              <a:ext uri="{FF2B5EF4-FFF2-40B4-BE49-F238E27FC236}">
                <a16:creationId xmlns:a16="http://schemas.microsoft.com/office/drawing/2014/main" id="{652C08D2-5237-D828-2551-AC8ED9A67BD2}"/>
              </a:ext>
            </a:extLst>
          </p:cNvPr>
          <p:cNvSpPr/>
          <p:nvPr/>
        </p:nvSpPr>
        <p:spPr>
          <a:xfrm>
            <a:off x="5758989" y="6224785"/>
            <a:ext cx="148871" cy="143169"/>
          </a:xfrm>
          <a:prstGeom prst="ellipse">
            <a:avLst/>
          </a:prstGeom>
          <a:solidFill>
            <a:srgbClr val="CDDEF5"/>
          </a:solidFill>
          <a:ln w="25400" cap="flat">
            <a:solidFill>
              <a:srgbClr val="00B0F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57" name="椭圆 56">
            <a:extLst>
              <a:ext uri="{FF2B5EF4-FFF2-40B4-BE49-F238E27FC236}">
                <a16:creationId xmlns:a16="http://schemas.microsoft.com/office/drawing/2014/main" id="{EB08396E-CA4F-6717-E546-6B3F0EEB2A34}"/>
              </a:ext>
            </a:extLst>
          </p:cNvPr>
          <p:cNvSpPr/>
          <p:nvPr/>
        </p:nvSpPr>
        <p:spPr>
          <a:xfrm>
            <a:off x="7447249" y="3603690"/>
            <a:ext cx="148871" cy="143169"/>
          </a:xfrm>
          <a:prstGeom prst="ellipse">
            <a:avLst/>
          </a:prstGeom>
          <a:solidFill>
            <a:srgbClr val="CDDEF5"/>
          </a:solidFill>
          <a:ln w="25400" cap="flat">
            <a:solidFill>
              <a:srgbClr val="00B0F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58" name="椭圆 57">
            <a:extLst>
              <a:ext uri="{FF2B5EF4-FFF2-40B4-BE49-F238E27FC236}">
                <a16:creationId xmlns:a16="http://schemas.microsoft.com/office/drawing/2014/main" id="{6B7CFA97-D9BB-35A4-CF5E-B6EF18EFAB47}"/>
              </a:ext>
            </a:extLst>
          </p:cNvPr>
          <p:cNvSpPr/>
          <p:nvPr/>
        </p:nvSpPr>
        <p:spPr>
          <a:xfrm>
            <a:off x="4912991" y="7774189"/>
            <a:ext cx="148871" cy="143169"/>
          </a:xfrm>
          <a:prstGeom prst="ellipse">
            <a:avLst/>
          </a:prstGeom>
          <a:solidFill>
            <a:srgbClr val="CDDEF5"/>
          </a:solidFill>
          <a:ln w="25400" cap="flat">
            <a:solidFill>
              <a:srgbClr val="00B0F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cxnSp>
        <p:nvCxnSpPr>
          <p:cNvPr id="61" name="直线连接符 60">
            <a:extLst>
              <a:ext uri="{FF2B5EF4-FFF2-40B4-BE49-F238E27FC236}">
                <a16:creationId xmlns:a16="http://schemas.microsoft.com/office/drawing/2014/main" id="{43EDA195-A0CA-08A2-70FF-A5CFCA0110C9}"/>
              </a:ext>
            </a:extLst>
          </p:cNvPr>
          <p:cNvCxnSpPr>
            <a:cxnSpLocks/>
          </p:cNvCxnSpPr>
          <p:nvPr/>
        </p:nvCxnSpPr>
        <p:spPr>
          <a:xfrm flipV="1">
            <a:off x="7517499" y="2355398"/>
            <a:ext cx="0" cy="1248292"/>
          </a:xfrm>
          <a:prstGeom prst="line">
            <a:avLst/>
          </a:prstGeom>
          <a:noFill/>
          <a:ln w="38100" cap="rnd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4" name="椭圆 63">
            <a:extLst>
              <a:ext uri="{FF2B5EF4-FFF2-40B4-BE49-F238E27FC236}">
                <a16:creationId xmlns:a16="http://schemas.microsoft.com/office/drawing/2014/main" id="{0CC84BD2-F714-F37A-06E6-E49521A5FCF2}"/>
              </a:ext>
            </a:extLst>
          </p:cNvPr>
          <p:cNvSpPr/>
          <p:nvPr/>
        </p:nvSpPr>
        <p:spPr>
          <a:xfrm>
            <a:off x="8654939" y="4366733"/>
            <a:ext cx="148871" cy="143169"/>
          </a:xfrm>
          <a:prstGeom prst="ellipse">
            <a:avLst/>
          </a:prstGeom>
          <a:solidFill>
            <a:srgbClr val="CDDEF5"/>
          </a:solidFill>
          <a:ln w="25400" cap="flat">
            <a:solidFill>
              <a:srgbClr val="00B0F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cxnSp>
        <p:nvCxnSpPr>
          <p:cNvPr id="66" name="直线连接符 65">
            <a:extLst>
              <a:ext uri="{FF2B5EF4-FFF2-40B4-BE49-F238E27FC236}">
                <a16:creationId xmlns:a16="http://schemas.microsoft.com/office/drawing/2014/main" id="{0DD69B8B-0A8D-669A-8112-6A938C4DC0F7}"/>
              </a:ext>
            </a:extLst>
          </p:cNvPr>
          <p:cNvCxnSpPr>
            <a:cxnSpLocks/>
          </p:cNvCxnSpPr>
          <p:nvPr/>
        </p:nvCxnSpPr>
        <p:spPr>
          <a:xfrm flipV="1">
            <a:off x="8557614" y="2355397"/>
            <a:ext cx="0" cy="1248292"/>
          </a:xfrm>
          <a:prstGeom prst="line">
            <a:avLst/>
          </a:prstGeom>
          <a:noFill/>
          <a:ln w="38100" cap="rnd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7" name="直线连接符 66">
            <a:extLst>
              <a:ext uri="{FF2B5EF4-FFF2-40B4-BE49-F238E27FC236}">
                <a16:creationId xmlns:a16="http://schemas.microsoft.com/office/drawing/2014/main" id="{43CE6AB8-B22A-04B4-FDFB-F63018B73014}"/>
              </a:ext>
            </a:extLst>
          </p:cNvPr>
          <p:cNvCxnSpPr>
            <a:cxnSpLocks/>
          </p:cNvCxnSpPr>
          <p:nvPr/>
        </p:nvCxnSpPr>
        <p:spPr>
          <a:xfrm>
            <a:off x="7515595" y="2543823"/>
            <a:ext cx="1042019" cy="0"/>
          </a:xfrm>
          <a:prstGeom prst="line">
            <a:avLst/>
          </a:prstGeom>
          <a:noFill/>
          <a:ln w="38100" cap="rnd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0" name="文本框 69">
            <a:extLst>
              <a:ext uri="{FF2B5EF4-FFF2-40B4-BE49-F238E27FC236}">
                <a16:creationId xmlns:a16="http://schemas.microsoft.com/office/drawing/2014/main" id="{AD6D0DEF-F45A-0084-71A0-74689408F3A8}"/>
              </a:ext>
            </a:extLst>
          </p:cNvPr>
          <p:cNvSpPr txBox="1"/>
          <p:nvPr/>
        </p:nvSpPr>
        <p:spPr>
          <a:xfrm>
            <a:off x="7821363" y="1795762"/>
            <a:ext cx="458460" cy="87203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5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d</a:t>
            </a:r>
            <a:endParaRPr kumimoji="0" lang="zh-CN" altLang="en-US" sz="5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3" name="文本框 72">
                <a:extLst>
                  <a:ext uri="{FF2B5EF4-FFF2-40B4-BE49-F238E27FC236}">
                    <a16:creationId xmlns:a16="http://schemas.microsoft.com/office/drawing/2014/main" id="{F6213BCB-2057-95EE-0D96-AEF5539BC309}"/>
                  </a:ext>
                </a:extLst>
              </p:cNvPr>
              <p:cNvSpPr txBox="1"/>
              <p:nvPr/>
            </p:nvSpPr>
            <p:spPr>
              <a:xfrm>
                <a:off x="12938549" y="2911029"/>
                <a:ext cx="6615272" cy="278101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0" tIns="0" rIns="0" bIns="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96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Cambria Math" panose="02040503050406030204" pitchFamily="18" charset="0"/>
                          <a:sym typeface="Helvetica Light"/>
                        </a:rPr>
                        <m:t>𝐹</m:t>
                      </m:r>
                      <m:r>
                        <a:rPr kumimoji="0" lang="en-US" altLang="zh-CN" sz="96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Cambria Math" panose="02040503050406030204" pitchFamily="18" charset="0"/>
                          <a:sym typeface="Helvetica Light"/>
                        </a:rPr>
                        <m:t>=</m:t>
                      </m:r>
                      <m:f>
                        <m:fPr>
                          <m:ctrlPr>
                            <a:rPr kumimoji="0" lang="en-US" altLang="zh-CN" sz="96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sym typeface="Helvetica Light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0" lang="en-US" altLang="zh-CN" sz="96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sym typeface="Helvetica Light"/>
                                </a:rPr>
                              </m:ctrlPr>
                            </m:sSubPr>
                            <m:e>
                              <m:r>
                                <a:rPr kumimoji="0" lang="en-US" altLang="zh-CN" sz="96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sym typeface="Helvetica Light"/>
                                </a:rPr>
                                <m:t>𝑞</m:t>
                              </m:r>
                            </m:e>
                            <m:sub>
                              <m:r>
                                <a:rPr kumimoji="0" lang="en-US" altLang="zh-CN" sz="96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sym typeface="Helvetica Light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kumimoji="0" lang="en-US" altLang="zh-CN" sz="96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sym typeface="Helvetica Light"/>
                                </a:rPr>
                              </m:ctrlPr>
                            </m:sSubPr>
                            <m:e>
                              <m:r>
                                <a:rPr kumimoji="0" lang="en-US" altLang="zh-CN" sz="96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sym typeface="Helvetica Light"/>
                                </a:rPr>
                                <m:t>𝑞</m:t>
                              </m:r>
                            </m:e>
                            <m:sub>
                              <m:r>
                                <a:rPr kumimoji="0" lang="en-US" altLang="zh-CN" sz="96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sym typeface="Helvetica Light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kumimoji="0" lang="en-US" altLang="zh-CN" sz="96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sym typeface="Helvetica Light"/>
                            </a:rPr>
                            <m:t>4</m:t>
                          </m:r>
                          <m:r>
                            <a:rPr kumimoji="0" lang="en-US" altLang="zh-CN" sz="96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Helvetica Light"/>
                            </a:rPr>
                            <m:t>𝜋</m:t>
                          </m:r>
                          <m:sSub>
                            <m:sSubPr>
                              <m:ctrlPr>
                                <a:rPr kumimoji="0" lang="en-US" altLang="zh-CN" sz="96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Helvetica Light"/>
                                </a:rPr>
                              </m:ctrlPr>
                            </m:sSubPr>
                            <m:e>
                              <m:r>
                                <a:rPr kumimoji="0" lang="en-US" altLang="zh-CN" sz="96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Helvetica Light"/>
                                </a:rPr>
                                <m:t>𝜀</m:t>
                              </m:r>
                            </m:e>
                            <m:sub>
                              <m:r>
                                <a:rPr kumimoji="0" lang="en-US" altLang="zh-CN" sz="96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Helvetica Light"/>
                                </a:rPr>
                                <m:t>0</m:t>
                              </m:r>
                            </m:sub>
                          </m:sSub>
                          <m:sSup>
                            <m:sSupPr>
                              <m:ctrlPr>
                                <a:rPr kumimoji="0" lang="en-US" altLang="zh-CN" sz="96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Helvetica Light"/>
                                </a:rPr>
                              </m:ctrlPr>
                            </m:sSupPr>
                            <m:e>
                              <m:r>
                                <a:rPr kumimoji="0" lang="en-US" altLang="zh-CN" sz="96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Helvetica Light"/>
                                </a:rPr>
                                <m:t>𝑑</m:t>
                              </m:r>
                            </m:e>
                            <m:sup>
                              <m:r>
                                <a:rPr kumimoji="0" lang="en-US" altLang="zh-CN" sz="96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Helvetica Light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kumimoji="0" lang="zh-CN" altLang="en-US" sz="96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sym typeface="Helvetica Light"/>
                </a:endParaRPr>
              </a:p>
            </p:txBody>
          </p:sp>
        </mc:Choice>
        <mc:Fallback xmlns="">
          <p:sp>
            <p:nvSpPr>
              <p:cNvPr id="73" name="文本框 72">
                <a:extLst>
                  <a:ext uri="{FF2B5EF4-FFF2-40B4-BE49-F238E27FC236}">
                    <a16:creationId xmlns:a16="http://schemas.microsoft.com/office/drawing/2014/main" id="{F6213BCB-2057-95EE-0D96-AEF5539BC3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38549" y="2911029"/>
                <a:ext cx="6615272" cy="2781018"/>
              </a:xfrm>
              <a:prstGeom prst="rect">
                <a:avLst/>
              </a:prstGeom>
              <a:blipFill>
                <a:blip r:embed="rId3"/>
                <a:stretch>
                  <a:fillRect l="-5556" t="-909" b="-9545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4" name="文本框 73">
            <a:extLst>
              <a:ext uri="{FF2B5EF4-FFF2-40B4-BE49-F238E27FC236}">
                <a16:creationId xmlns:a16="http://schemas.microsoft.com/office/drawing/2014/main" id="{936431E7-7ACD-B5FC-358B-7F660439472E}"/>
              </a:ext>
            </a:extLst>
          </p:cNvPr>
          <p:cNvSpPr txBox="1"/>
          <p:nvPr/>
        </p:nvSpPr>
        <p:spPr>
          <a:xfrm>
            <a:off x="11508478" y="6627334"/>
            <a:ext cx="11723029" cy="3619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750" b="1" i="0" u="none" strike="noStrike" cap="none" spc="0" baseline="0">
                <a:ln>
                  <a:noFill/>
                </a:ln>
                <a:solidFill>
                  <a:srgbClr val="007E87"/>
                </a:solidFill>
                <a:latin typeface="Noto Sans CJK SC"/>
                <a:ea typeface="Noto Sans CJK SC"/>
                <a:cs typeface="Noto Sans CJK SC"/>
              </a:defRPr>
            </a:defPPr>
            <a:lvl1pPr algn="l">
              <a:buNone/>
              <a:defRPr sz="4000" b="1">
                <a:solidFill>
                  <a:srgbClr val="007E87"/>
                </a:solidFill>
                <a:latin typeface="Noto Sans CJK SC"/>
                <a:ea typeface="Noto Sans CJK SC"/>
                <a:cs typeface="Noto Sans CJK SC"/>
              </a:defRPr>
            </a:lvl1pPr>
          </a:lstStyle>
          <a:p>
            <a:pPr algn="l">
              <a:lnSpc>
                <a:spcPct val="120000"/>
              </a:lnSpc>
              <a:buNone/>
              <a:defRPr sz="3750">
                <a:solidFill>
                  <a:srgbClr val="007E8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lang="en" altLang="zh-CN" sz="4800" dirty="0">
                <a:solidFill>
                  <a:srgbClr val="007E87"/>
                </a:solidFill>
                <a:latin typeface="Noto Sans CJK SC"/>
                <a:ea typeface="Noto Sans CJK SC"/>
                <a:cs typeface="Noto Sans CJK SC"/>
              </a:rPr>
              <a:t>N </a:t>
            </a:r>
            <a:r>
              <a:rPr lang="zh-CN" altLang="en-US" sz="4800" dirty="0">
                <a:solidFill>
                  <a:srgbClr val="007E87"/>
                </a:solidFill>
                <a:latin typeface="Noto Sans CJK SC"/>
                <a:ea typeface="Noto Sans CJK SC"/>
                <a:cs typeface="Noto Sans CJK SC"/>
              </a:rPr>
              <a:t>个粒子直接两两求和，每步约需 </a:t>
            </a:r>
            <a:r>
              <a:rPr lang="en" altLang="zh-CN" sz="4800" dirty="0">
                <a:solidFill>
                  <a:srgbClr val="007E87"/>
                </a:solidFill>
                <a:latin typeface="Noto Sans CJK SC"/>
                <a:ea typeface="Noto Sans CJK SC"/>
                <a:cs typeface="Noto Sans CJK SC"/>
              </a:rPr>
              <a:t>N(N−1)/2 </a:t>
            </a:r>
            <a:r>
              <a:rPr lang="zh-CN" altLang="en-US" sz="4800" dirty="0">
                <a:solidFill>
                  <a:srgbClr val="007E87"/>
                </a:solidFill>
                <a:latin typeface="Noto Sans CJK SC"/>
                <a:ea typeface="Noto Sans CJK SC"/>
                <a:cs typeface="Noto Sans CJK SC"/>
              </a:rPr>
              <a:t>对相互作用，计算量随 </a:t>
            </a:r>
            <a:r>
              <a:rPr lang="en" altLang="zh-CN" sz="4800" dirty="0">
                <a:solidFill>
                  <a:srgbClr val="007E87"/>
                </a:solidFill>
                <a:latin typeface="Noto Sans CJK SC"/>
                <a:ea typeface="Noto Sans CJK SC"/>
                <a:cs typeface="Noto Sans CJK SC"/>
              </a:rPr>
              <a:t>N² </a:t>
            </a:r>
            <a:r>
              <a:rPr lang="zh-CN" altLang="en-US" sz="4800" dirty="0">
                <a:solidFill>
                  <a:srgbClr val="007E87"/>
                </a:solidFill>
                <a:latin typeface="Noto Sans CJK SC"/>
                <a:ea typeface="Noto Sans CJK SC"/>
                <a:cs typeface="Noto Sans CJK SC"/>
              </a:rPr>
              <a:t>增长。</a:t>
            </a:r>
            <a:endParaRPr lang="zh-CN" altLang="en-US" sz="4800" dirty="0"/>
          </a:p>
          <a:p>
            <a:pPr algn="l">
              <a:lnSpc>
                <a:spcPct val="120000"/>
              </a:lnSpc>
              <a:buNone/>
              <a:defRPr sz="3750">
                <a:solidFill>
                  <a:srgbClr val="007E8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lang="zh-CN" altLang="en-US" sz="4800" dirty="0">
                <a:solidFill>
                  <a:srgbClr val="007E87"/>
                </a:solidFill>
                <a:latin typeface="Noto Sans CJK SC"/>
                <a:ea typeface="Noto Sans CJK SC"/>
                <a:cs typeface="Noto Sans CJK SC"/>
              </a:rPr>
              <a:t>采用 </a:t>
            </a:r>
            <a:r>
              <a:rPr lang="en" altLang="zh-CN" sz="4800" dirty="0">
                <a:solidFill>
                  <a:srgbClr val="007E87"/>
                </a:solidFill>
                <a:latin typeface="Noto Sans CJK SC"/>
                <a:ea typeface="Noto Sans CJK SC"/>
                <a:cs typeface="Noto Sans CJK SC"/>
              </a:rPr>
              <a:t>PIC </a:t>
            </a:r>
            <a:r>
              <a:rPr lang="zh-CN" altLang="en-US" sz="4800" dirty="0">
                <a:solidFill>
                  <a:srgbClr val="007E87"/>
                </a:solidFill>
                <a:latin typeface="Noto Sans CJK SC"/>
                <a:ea typeface="Noto Sans CJK SC"/>
                <a:cs typeface="Noto Sans CJK SC"/>
              </a:rPr>
              <a:t>网格求场降低计算成本。</a:t>
            </a:r>
            <a:endParaRPr lang="zh-CN" altLang="en-US" sz="4800" dirty="0"/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6FDEDC2F-1AB5-44B6-0EBA-EFEC00B6C38C}"/>
              </a:ext>
            </a:extLst>
          </p:cNvPr>
          <p:cNvSpPr txBox="1"/>
          <p:nvPr/>
        </p:nvSpPr>
        <p:spPr>
          <a:xfrm>
            <a:off x="2385724" y="10251209"/>
            <a:ext cx="20598942" cy="1631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en" altLang="zh-CN" dirty="0"/>
              <a:t>PIC</a:t>
            </a:r>
            <a:r>
              <a:rPr lang="zh-CN" altLang="en" dirty="0"/>
              <a:t>（</a:t>
            </a:r>
            <a:r>
              <a:rPr lang="en" altLang="zh-CN" dirty="0"/>
              <a:t>Particle-in-Cell</a:t>
            </a:r>
            <a:r>
              <a:rPr lang="zh-CN" altLang="en" dirty="0"/>
              <a:t>，</a:t>
            </a:r>
            <a:r>
              <a:rPr lang="zh-CN" altLang="en-US" dirty="0"/>
              <a:t>粒子网格法）是一种模拟带电粒子与自场相互作用的数值方法，核心思想是“用粒子描述束流，用网格计算场”。 </a:t>
            </a:r>
          </a:p>
        </p:txBody>
      </p:sp>
    </p:spTree>
    <p:extLst>
      <p:ext uri="{BB962C8B-B14F-4D97-AF65-F5344CB8AC3E}">
        <p14:creationId xmlns:p14="http://schemas.microsoft.com/office/powerpoint/2010/main" val="165285227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-title">
            <a:extLst>
              <a:ext uri="{FF2B5EF4-FFF2-40B4-BE49-F238E27FC236}">
                <a16:creationId xmlns:a16="http://schemas.microsoft.com/office/drawing/2014/main" id="{A576D69F-1CA4-38C2-7D29-4297C9EF80FA}"/>
              </a:ext>
            </a:extLst>
          </p:cNvPr>
          <p:cNvSpPr>
            <a:spLocks noGrp="1"/>
          </p:cNvSpPr>
          <p:nvPr/>
        </p:nvSpPr>
        <p:spPr>
          <a:xfrm>
            <a:off x="918591" y="857250"/>
            <a:ext cx="17811750" cy="942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6000" b="1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buNone/>
              <a:defRPr sz="6000" b="1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6000" b="1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rPr>
              <a:t>电荷沉积与网格场求解</a:t>
            </a:r>
          </a:p>
        </p:txBody>
      </p:sp>
      <p:sp>
        <p:nvSpPr>
          <p:cNvPr id="3" name="rule-1">
            <a:extLst>
              <a:ext uri="{FF2B5EF4-FFF2-40B4-BE49-F238E27FC236}">
                <a16:creationId xmlns:a16="http://schemas.microsoft.com/office/drawing/2014/main" id="{595503A6-0441-8440-787C-BCDE8185250C}"/>
              </a:ext>
            </a:extLst>
          </p:cNvPr>
          <p:cNvSpPr>
            <a:spLocks noGrp="1"/>
          </p:cNvSpPr>
          <p:nvPr/>
        </p:nvSpPr>
        <p:spPr>
          <a:xfrm>
            <a:off x="918578" y="1814864"/>
            <a:ext cx="22744310" cy="0"/>
          </a:xfrm>
          <a:prstGeom prst="line">
            <a:avLst/>
          </a:prstGeom>
          <a:noFill/>
          <a:ln w="76200">
            <a:solidFill>
              <a:srgbClr val="007E87"/>
            </a:solidFill>
            <a:prstDash val="solid"/>
          </a:ln>
        </p:spPr>
        <p:txBody>
          <a:bodyPr/>
          <a:lstStyle/>
          <a:p>
            <a:endParaRPr lang="zh-CN" altLang="en-US" sz="6000"/>
          </a:p>
        </p:txBody>
      </p:sp>
      <p:pic>
        <p:nvPicPr>
          <p:cNvPr id="25" name="Picture 2">
            <a:extLst>
              <a:ext uri="{FF2B5EF4-FFF2-40B4-BE49-F238E27FC236}">
                <a16:creationId xmlns:a16="http://schemas.microsoft.com/office/drawing/2014/main" id="{8FFB4FB5-9A04-0435-7678-F8CE009A89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4841" y="2653282"/>
            <a:ext cx="9729078" cy="8698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AA748047-18BF-DA05-1BE5-41EAF377FC73}"/>
                  </a:ext>
                </a:extLst>
              </p:cNvPr>
              <p:cNvSpPr txBox="1"/>
              <p:nvPr/>
            </p:nvSpPr>
            <p:spPr>
              <a:xfrm>
                <a:off x="12192001" y="4392881"/>
                <a:ext cx="9831422" cy="396621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5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56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altLang="zh-CN" sz="56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56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CN" sz="5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5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5600" i="1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altLang="zh-CN" sz="5600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altLang="zh-CN" sz="5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CN" sz="56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5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5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5600" i="1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altLang="zh-CN" sz="5600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altLang="zh-CN" sz="56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</m:e>
                    </m:d>
                  </m:oMath>
                </a14:m>
                <a:endParaRPr lang="en-US" altLang="zh-CN" sz="56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5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56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altLang="zh-CN" sz="56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sz="56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CN" sz="5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5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5600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altLang="zh-CN" sz="5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CN" sz="56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5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5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5600" i="1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altLang="zh-CN" sz="5600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altLang="zh-CN" sz="56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</m:e>
                    </m:d>
                  </m:oMath>
                </a14:m>
                <a:endParaRPr lang="en-US" altLang="zh-CN" sz="56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5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56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altLang="zh-CN" sz="5600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altLang="zh-CN" sz="56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CN" sz="5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5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5600" i="1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altLang="zh-CN" sz="5600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altLang="zh-CN" sz="5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CN" sz="56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5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5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5600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altLang="zh-CN" sz="56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</m:e>
                    </m:d>
                  </m:oMath>
                </a14:m>
                <a:endParaRPr lang="en-US" altLang="zh-CN" sz="56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5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56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altLang="zh-CN" sz="5600" i="1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altLang="zh-CN" sz="56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CN" sz="5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5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5600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altLang="zh-CN" sz="5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CN" sz="56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5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5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5600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altLang="zh-CN" sz="56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</m:e>
                    </m:d>
                  </m:oMath>
                </a14:m>
                <a:endParaRPr lang="zh-CN" altLang="en-US" sz="5600" dirty="0"/>
              </a:p>
            </p:txBody>
          </p:sp>
        </mc:Choice>
        <mc:Fallback xmlns="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AA748047-18BF-DA05-1BE5-41EAF377FC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92001" y="4392881"/>
                <a:ext cx="9831422" cy="3966214"/>
              </a:xfrm>
              <a:prstGeom prst="rect">
                <a:avLst/>
              </a:prstGeom>
              <a:blipFill>
                <a:blip r:embed="rId4"/>
                <a:stretch>
                  <a:fillRect b="-319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9A0A1C04-7481-1525-405B-5D0CDDA88C00}"/>
                  </a:ext>
                </a:extLst>
              </p:cNvPr>
              <p:cNvSpPr txBox="1"/>
              <p:nvPr/>
            </p:nvSpPr>
            <p:spPr>
              <a:xfrm>
                <a:off x="1804322" y="7002752"/>
                <a:ext cx="1154348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4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4000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altLang="zh-CN" sz="4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zh-CN" altLang="en-US" sz="4000" dirty="0"/>
              </a:p>
            </p:txBody>
          </p:sp>
        </mc:Choice>
        <mc:Fallback xmlns="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9A0A1C04-7481-1525-405B-5D0CDDA88C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4322" y="7002752"/>
                <a:ext cx="1154348" cy="707886"/>
              </a:xfrm>
              <a:prstGeom prst="rect">
                <a:avLst/>
              </a:prstGeom>
              <a:blipFill>
                <a:blip r:embed="rId5"/>
                <a:stretch>
                  <a:fillRect b="-701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5DD62329-1DA5-2AAF-79D1-36E284431F42}"/>
                  </a:ext>
                </a:extLst>
              </p:cNvPr>
              <p:cNvSpPr txBox="1"/>
              <p:nvPr/>
            </p:nvSpPr>
            <p:spPr>
              <a:xfrm>
                <a:off x="6078006" y="7002752"/>
                <a:ext cx="1154348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4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4000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altLang="zh-CN" sz="40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zh-CN" altLang="en-US" sz="4000" dirty="0"/>
              </a:p>
            </p:txBody>
          </p:sp>
        </mc:Choice>
        <mc:Fallback xmlns="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5DD62329-1DA5-2AAF-79D1-36E284431F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8006" y="7002752"/>
                <a:ext cx="1154348" cy="707886"/>
              </a:xfrm>
              <a:prstGeom prst="rect">
                <a:avLst/>
              </a:prstGeom>
              <a:blipFill>
                <a:blip r:embed="rId6"/>
                <a:stretch>
                  <a:fillRect b="-701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78747FA9-829A-90F1-6720-F2355EB05A49}"/>
                  </a:ext>
                </a:extLst>
              </p:cNvPr>
              <p:cNvSpPr txBox="1"/>
              <p:nvPr/>
            </p:nvSpPr>
            <p:spPr>
              <a:xfrm>
                <a:off x="1863418" y="3053392"/>
                <a:ext cx="1154348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4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4000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altLang="zh-CN" sz="4000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zh-CN" altLang="en-US" sz="4000" dirty="0"/>
              </a:p>
            </p:txBody>
          </p:sp>
        </mc:Choice>
        <mc:Fallback xmlns="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78747FA9-829A-90F1-6720-F2355EB05A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3418" y="3053392"/>
                <a:ext cx="1154348" cy="707886"/>
              </a:xfrm>
              <a:prstGeom prst="rect">
                <a:avLst/>
              </a:prstGeom>
              <a:blipFill>
                <a:blip r:embed="rId7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CCDC767F-145C-B5EB-EB20-90A229AFB854}"/>
                  </a:ext>
                </a:extLst>
              </p:cNvPr>
              <p:cNvSpPr txBox="1"/>
              <p:nvPr/>
            </p:nvSpPr>
            <p:spPr>
              <a:xfrm>
                <a:off x="5915878" y="3000616"/>
                <a:ext cx="1154348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4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4000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altLang="zh-CN" sz="4000" i="1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zh-CN" altLang="en-US" sz="4000" dirty="0"/>
              </a:p>
            </p:txBody>
          </p:sp>
        </mc:Choice>
        <mc:Fallback xmlns=""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CCDC767F-145C-B5EB-EB20-90A229AFB8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5878" y="3000616"/>
                <a:ext cx="1154348" cy="707886"/>
              </a:xfrm>
              <a:prstGeom prst="rect">
                <a:avLst/>
              </a:prstGeom>
              <a:blipFill>
                <a:blip r:embed="rId8"/>
                <a:stretch>
                  <a:fillRect b="-701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文本框 30">
            <a:extLst>
              <a:ext uri="{FF2B5EF4-FFF2-40B4-BE49-F238E27FC236}">
                <a16:creationId xmlns:a16="http://schemas.microsoft.com/office/drawing/2014/main" id="{33F7BB5E-E274-3A38-4E8C-6AAFEF337E5E}"/>
              </a:ext>
            </a:extLst>
          </p:cNvPr>
          <p:cNvSpPr txBox="1"/>
          <p:nvPr/>
        </p:nvSpPr>
        <p:spPr>
          <a:xfrm>
            <a:off x="12050756" y="3453503"/>
            <a:ext cx="952055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计算宏粒子沉积在节点的权重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1F259BC5-8D05-0747-4E4B-8B2E8A378356}"/>
                  </a:ext>
                </a:extLst>
              </p:cNvPr>
              <p:cNvSpPr txBox="1"/>
              <p:nvPr/>
            </p:nvSpPr>
            <p:spPr>
              <a:xfrm>
                <a:off x="13672128" y="10349631"/>
                <a:ext cx="6277809" cy="147732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0" tIns="0" rIns="0" bIns="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zh-CN" altLang="en-US" sz="9600" b="1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Cambria Math" panose="02040503050406030204" pitchFamily="18" charset="0"/>
                          <a:sym typeface="Helvetica Light"/>
                        </a:rPr>
                        <m:t>𝝆</m:t>
                      </m:r>
                      <m:r>
                        <a:rPr kumimoji="0" lang="zh-CN" altLang="en-US" sz="9600" b="1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Cambria Math" panose="02040503050406030204" pitchFamily="18" charset="0"/>
                          <a:sym typeface="Helvetica Light"/>
                        </a:rPr>
                        <m:t>→</m:t>
                      </m:r>
                      <m:r>
                        <a:rPr kumimoji="0" lang="zh-CN" altLang="en-US" sz="9600" b="1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Cambria Math" panose="02040503050406030204" pitchFamily="18" charset="0"/>
                          <a:sym typeface="Helvetica Light"/>
                        </a:rPr>
                        <m:t>𝝋</m:t>
                      </m:r>
                      <m:r>
                        <a:rPr kumimoji="0" lang="zh-CN" altLang="en-US" sz="9600" b="1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Cambria Math" panose="02040503050406030204" pitchFamily="18" charset="0"/>
                          <a:sym typeface="Helvetica Light"/>
                        </a:rPr>
                        <m:t>→</m:t>
                      </m:r>
                      <m:r>
                        <a:rPr kumimoji="0" lang="en-US" altLang="zh-CN" sz="9600" b="1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Cambria Math" panose="02040503050406030204" pitchFamily="18" charset="0"/>
                          <a:sym typeface="Helvetica Light"/>
                        </a:rPr>
                        <m:t>𝑬</m:t>
                      </m:r>
                    </m:oMath>
                  </m:oMathPara>
                </a14:m>
                <a:endParaRPr kumimoji="0" lang="zh-CN" altLang="en-US" sz="9600" b="1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sym typeface="Helvetica Light"/>
                </a:endParaRPr>
              </a:p>
            </p:txBody>
          </p:sp>
        </mc:Choice>
        <mc:Fallback xmlns=""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1F259BC5-8D05-0747-4E4B-8B2E8A3783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72128" y="10349631"/>
                <a:ext cx="6277809" cy="1477328"/>
              </a:xfrm>
              <a:prstGeom prst="rect">
                <a:avLst/>
              </a:prstGeom>
              <a:blipFill>
                <a:blip r:embed="rId9"/>
                <a:stretch>
                  <a:fillRect l="-6452" r="-403" b="-26496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58FB4F6B-FE82-A386-8FBA-99748068D232}"/>
                  </a:ext>
                </a:extLst>
              </p:cNvPr>
              <p:cNvSpPr txBox="1"/>
              <p:nvPr/>
            </p:nvSpPr>
            <p:spPr>
              <a:xfrm>
                <a:off x="3835576" y="7030124"/>
                <a:ext cx="1154348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4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40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altLang="zh-CN" sz="4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zh-CN" altLang="en-US" sz="4000" dirty="0"/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58FB4F6B-FE82-A386-8FBA-99748068D2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5576" y="7030124"/>
                <a:ext cx="1154348" cy="707886"/>
              </a:xfrm>
              <a:prstGeom prst="rect">
                <a:avLst/>
              </a:prstGeom>
              <a:blipFill>
                <a:blip r:embed="rId10"/>
                <a:stretch>
                  <a:fillRect b="-350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74090B51-8E20-9F5E-3814-DB6A08F88D0E}"/>
                  </a:ext>
                </a:extLst>
              </p:cNvPr>
              <p:cNvSpPr txBox="1"/>
              <p:nvPr/>
            </p:nvSpPr>
            <p:spPr>
              <a:xfrm>
                <a:off x="1804322" y="5019901"/>
                <a:ext cx="1154348" cy="756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4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40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altLang="zh-CN" sz="4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</m:oMath>
                  </m:oMathPara>
                </a14:m>
                <a:endParaRPr lang="zh-CN" altLang="en-US" sz="4000" dirty="0"/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74090B51-8E20-9F5E-3814-DB6A08F88D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4322" y="5019901"/>
                <a:ext cx="1154348" cy="756554"/>
              </a:xfrm>
              <a:prstGeom prst="rect">
                <a:avLst/>
              </a:prstGeom>
              <a:blipFill>
                <a:blip r:embed="rId11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BECFBC9B-9C60-C0CA-E887-862A44F3235E}"/>
                  </a:ext>
                </a:extLst>
              </p:cNvPr>
              <p:cNvSpPr txBox="1"/>
              <p:nvPr/>
            </p:nvSpPr>
            <p:spPr>
              <a:xfrm>
                <a:off x="13418932" y="8883022"/>
                <a:ext cx="3304879" cy="144808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0" tIns="0" rIns="0" bIns="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altLang="zh-CN" sz="50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Light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kumimoji="0" lang="en-US" altLang="zh-CN" sz="50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Helvetica Light"/>
                            </a:rPr>
                            <m:t>∇</m:t>
                          </m:r>
                        </m:e>
                        <m:sup>
                          <m:r>
                            <a:rPr kumimoji="0" lang="en-US" altLang="zh-CN" sz="50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Light"/>
                            </a:rPr>
                            <m:t>2</m:t>
                          </m:r>
                        </m:sup>
                      </m:sSup>
                      <m:r>
                        <a:rPr kumimoji="0" lang="en-US" altLang="zh-CN" sz="50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Helvetica Light"/>
                        </a:rPr>
                        <m:t>𝜑</m:t>
                      </m:r>
                      <m:r>
                        <a:rPr kumimoji="0" lang="en-US" altLang="zh-CN" sz="50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Helvetica Light"/>
                        </a:rPr>
                        <m:t>=−</m:t>
                      </m:r>
                      <m:f>
                        <m:fPr>
                          <m:ctrlPr>
                            <a:rPr kumimoji="0" lang="en-US" altLang="zh-CN" sz="50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Helvetica Light"/>
                            </a:rPr>
                          </m:ctrlPr>
                        </m:fPr>
                        <m:num>
                          <m:r>
                            <a:rPr kumimoji="0" lang="en-US" altLang="zh-CN" sz="50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Helvetica Light"/>
                            </a:rPr>
                            <m:t>𝜌</m:t>
                          </m:r>
                        </m:num>
                        <m:den>
                          <m:sSub>
                            <m:sSubPr>
                              <m:ctrlPr>
                                <a:rPr kumimoji="0" lang="en-US" altLang="zh-CN" sz="50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Helvetica Light"/>
                                </a:rPr>
                              </m:ctrlPr>
                            </m:sSubPr>
                            <m:e>
                              <m:r>
                                <a:rPr kumimoji="0" lang="en-US" altLang="zh-CN" sz="50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Helvetica Light"/>
                                </a:rPr>
                                <m:t>𝜀</m:t>
                              </m:r>
                            </m:e>
                            <m:sub>
                              <m:r>
                                <a:rPr kumimoji="0" lang="en-US" altLang="zh-CN" sz="50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Helvetica Light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kumimoji="0" lang="zh-CN" altLang="en-US" sz="50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BECFBC9B-9C60-C0CA-E887-862A44F323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18932" y="8883022"/>
                <a:ext cx="3304879" cy="1448089"/>
              </a:xfrm>
              <a:prstGeom prst="rect">
                <a:avLst/>
              </a:prstGeom>
              <a:blipFill>
                <a:blip r:embed="rId12"/>
                <a:stretch>
                  <a:fillRect l="-5747" t="-870" b="-11304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068F1CF9-2C2F-393C-3C3A-BD6F66702C14}"/>
                  </a:ext>
                </a:extLst>
              </p:cNvPr>
              <p:cNvSpPr txBox="1"/>
              <p:nvPr/>
            </p:nvSpPr>
            <p:spPr>
              <a:xfrm>
                <a:off x="17716500" y="9191711"/>
                <a:ext cx="2748316" cy="7694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0" tIns="0" rIns="0" bIns="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50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  <a:sym typeface="Helvetica Light"/>
                        </a:rPr>
                        <m:t>𝐸</m:t>
                      </m:r>
                      <m:r>
                        <a:rPr kumimoji="0" lang="en-US" altLang="zh-CN" sz="50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  <a:sym typeface="Helvetica Light"/>
                        </a:rPr>
                        <m:t>=−</m:t>
                      </m:r>
                      <m:r>
                        <m:rPr>
                          <m:sty m:val="p"/>
                        </m:rPr>
                        <a:rPr kumimoji="0" lang="en-US" altLang="zh-CN" sz="50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Helvetica Light"/>
                        </a:rPr>
                        <m:t>∇</m:t>
                      </m:r>
                      <m:r>
                        <a:rPr kumimoji="0" lang="en-US" altLang="zh-CN" sz="50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Helvetica Light"/>
                        </a:rPr>
                        <m:t>𝜑</m:t>
                      </m:r>
                    </m:oMath>
                  </m:oMathPara>
                </a14:m>
                <a:endParaRPr kumimoji="0" lang="zh-CN" altLang="en-US" sz="50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endParaRP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068F1CF9-2C2F-393C-3C3A-BD6F66702C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16500" y="9191711"/>
                <a:ext cx="2748316" cy="769441"/>
              </a:xfrm>
              <a:prstGeom prst="rect">
                <a:avLst/>
              </a:prstGeom>
              <a:blipFill>
                <a:blip r:embed="rId13"/>
                <a:stretch>
                  <a:fillRect l="-6881" r="-917" b="-27419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7582866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-title">
            <a:extLst>
              <a:ext uri="{FF2B5EF4-FFF2-40B4-BE49-F238E27FC236}">
                <a16:creationId xmlns:a16="http://schemas.microsoft.com/office/drawing/2014/main" id="{A576D69F-1CA4-38C2-7D29-4297C9EF80FA}"/>
              </a:ext>
            </a:extLst>
          </p:cNvPr>
          <p:cNvSpPr>
            <a:spLocks noGrp="1"/>
          </p:cNvSpPr>
          <p:nvPr/>
        </p:nvSpPr>
        <p:spPr>
          <a:xfrm>
            <a:off x="918591" y="857250"/>
            <a:ext cx="17811750" cy="942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6000" b="1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buNone/>
              <a:defRPr sz="6000" b="1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6000" b="1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rPr>
              <a:t>PIC 自洽计算流程</a:t>
            </a:r>
          </a:p>
        </p:txBody>
      </p:sp>
      <p:sp>
        <p:nvSpPr>
          <p:cNvPr id="3" name="rule-1">
            <a:extLst>
              <a:ext uri="{FF2B5EF4-FFF2-40B4-BE49-F238E27FC236}">
                <a16:creationId xmlns:a16="http://schemas.microsoft.com/office/drawing/2014/main" id="{595503A6-0441-8440-787C-BCDE8185250C}"/>
              </a:ext>
            </a:extLst>
          </p:cNvPr>
          <p:cNvSpPr>
            <a:spLocks noGrp="1"/>
          </p:cNvSpPr>
          <p:nvPr/>
        </p:nvSpPr>
        <p:spPr>
          <a:xfrm>
            <a:off x="918578" y="1814864"/>
            <a:ext cx="22744310" cy="0"/>
          </a:xfrm>
          <a:prstGeom prst="line">
            <a:avLst/>
          </a:prstGeom>
          <a:noFill/>
          <a:ln w="76200">
            <a:solidFill>
              <a:srgbClr val="007E87"/>
            </a:solidFill>
            <a:prstDash val="solid"/>
          </a:ln>
        </p:spPr>
        <p:txBody>
          <a:bodyPr/>
          <a:lstStyle/>
          <a:p>
            <a:endParaRPr lang="zh-CN" altLang="en-US" sz="6000"/>
          </a:p>
        </p:txBody>
      </p:sp>
      <p:grpSp>
        <p:nvGrpSpPr>
          <p:cNvPr id="4" name="PIC计算流程图_整体组合">
            <a:extLst>
              <a:ext uri="{FF2B5EF4-FFF2-40B4-BE49-F238E27FC236}">
                <a16:creationId xmlns:a16="http://schemas.microsoft.com/office/drawing/2014/main" id="{203A741B-AF28-0A60-848F-8EF04FCA6557}"/>
              </a:ext>
            </a:extLst>
          </p:cNvPr>
          <p:cNvGrpSpPr/>
          <p:nvPr/>
        </p:nvGrpSpPr>
        <p:grpSpPr>
          <a:xfrm>
            <a:off x="1238250" y="2955472"/>
            <a:ext cx="21907500" cy="9505950"/>
            <a:chOff x="571500" y="1657350"/>
            <a:chExt cx="10953750" cy="4752975"/>
          </a:xfrm>
        </p:grpSpPr>
        <p:cxnSp>
          <p:nvCxnSpPr>
            <p:cNvPr id="5" name="直线箭头连接符 4">
              <a:extLst>
                <a:ext uri="{FF2B5EF4-FFF2-40B4-BE49-F238E27FC236}">
                  <a16:creationId xmlns:a16="http://schemas.microsoft.com/office/drawing/2014/main" id="{CE0544B1-C67E-8FE4-9D1D-9987CC32803F}"/>
                </a:ext>
              </a:extLst>
            </p:cNvPr>
            <p:cNvCxnSpPr>
              <a:stCxn id="20" idx="0"/>
              <a:endCxn id="17" idx="2"/>
            </p:cNvCxnSpPr>
            <p:nvPr/>
          </p:nvCxnSpPr>
          <p:spPr>
            <a:xfrm flipV="1">
              <a:off x="5286375" y="5048250"/>
              <a:ext cx="0" cy="619125"/>
            </a:xfrm>
            <a:prstGeom prst="straightConnector1">
              <a:avLst/>
            </a:prstGeom>
            <a:ln w="76200">
              <a:solidFill>
                <a:srgbClr val="647482"/>
              </a:solidFill>
              <a:prstDash val="solid"/>
              <a:tailEnd type="triangle" w="med" len="med"/>
            </a:ln>
          </p:spPr>
        </p:cxnSp>
        <p:cxnSp>
          <p:nvCxnSpPr>
            <p:cNvPr id="6" name="直线箭头连接符 5">
              <a:extLst>
                <a:ext uri="{FF2B5EF4-FFF2-40B4-BE49-F238E27FC236}">
                  <a16:creationId xmlns:a16="http://schemas.microsoft.com/office/drawing/2014/main" id="{DB616E0C-5E18-A985-8768-EB1525DD2BCD}"/>
                </a:ext>
              </a:extLst>
            </p:cNvPr>
            <p:cNvCxnSpPr>
              <a:cxnSpLocks/>
              <a:stCxn id="18" idx="2"/>
              <a:endCxn id="19" idx="0"/>
            </p:cNvCxnSpPr>
            <p:nvPr/>
          </p:nvCxnSpPr>
          <p:spPr>
            <a:xfrm>
              <a:off x="1762125" y="5162550"/>
              <a:ext cx="0" cy="504825"/>
            </a:xfrm>
            <a:prstGeom prst="straightConnector1">
              <a:avLst/>
            </a:prstGeom>
            <a:ln w="76200">
              <a:solidFill>
                <a:srgbClr val="647482"/>
              </a:solidFill>
              <a:prstDash val="solid"/>
              <a:tailEnd type="triangle" w="med" len="med"/>
            </a:ln>
          </p:spPr>
        </p:cxnSp>
        <p:cxnSp>
          <p:nvCxnSpPr>
            <p:cNvPr id="7" name="肘形连接符 6">
              <a:extLst>
                <a:ext uri="{FF2B5EF4-FFF2-40B4-BE49-F238E27FC236}">
                  <a16:creationId xmlns:a16="http://schemas.microsoft.com/office/drawing/2014/main" id="{35058E93-E744-22CC-05F5-8BD7285FBB97}"/>
                </a:ext>
              </a:extLst>
            </p:cNvPr>
            <p:cNvCxnSpPr>
              <a:cxnSpLocks/>
              <a:stCxn id="18" idx="0"/>
              <a:endCxn id="14" idx="2"/>
            </p:cNvCxnSpPr>
            <p:nvPr/>
          </p:nvCxnSpPr>
          <p:spPr>
            <a:xfrm flipV="1">
              <a:off x="1762125" y="2762250"/>
              <a:ext cx="3524250" cy="1066800"/>
            </a:xfrm>
            <a:prstGeom prst="bentConnector4">
              <a:avLst>
                <a:gd name="adj1" fmla="val 0"/>
                <a:gd name="adj2" fmla="val 50000"/>
              </a:avLst>
            </a:prstGeom>
            <a:ln w="76200">
              <a:solidFill>
                <a:srgbClr val="167D86"/>
              </a:solidFill>
              <a:prstDash val="solid"/>
              <a:tailEnd type="triangle" w="med" len="med"/>
            </a:ln>
          </p:spPr>
        </p:cxnSp>
        <p:cxnSp>
          <p:nvCxnSpPr>
            <p:cNvPr id="8" name="直线箭头连接符 7">
              <a:extLst>
                <a:ext uri="{FF2B5EF4-FFF2-40B4-BE49-F238E27FC236}">
                  <a16:creationId xmlns:a16="http://schemas.microsoft.com/office/drawing/2014/main" id="{433A99EB-4823-BC56-94B6-16089DC535E5}"/>
                </a:ext>
              </a:extLst>
            </p:cNvPr>
            <p:cNvCxnSpPr>
              <a:cxnSpLocks/>
              <a:stCxn id="17" idx="1"/>
              <a:endCxn id="18" idx="3"/>
            </p:cNvCxnSpPr>
            <p:nvPr/>
          </p:nvCxnSpPr>
          <p:spPr>
            <a:xfrm flipH="1">
              <a:off x="2762250" y="4495800"/>
              <a:ext cx="1047750" cy="0"/>
            </a:xfrm>
            <a:prstGeom prst="straightConnector1">
              <a:avLst/>
            </a:prstGeom>
            <a:ln w="76200">
              <a:solidFill>
                <a:srgbClr val="167D86"/>
              </a:solidFill>
              <a:prstDash val="solid"/>
              <a:tailEnd type="triangle" w="med" len="med"/>
            </a:ln>
          </p:spPr>
        </p:cxnSp>
        <p:cxnSp>
          <p:nvCxnSpPr>
            <p:cNvPr id="9" name="直线箭头连接符 8">
              <a:extLst>
                <a:ext uri="{FF2B5EF4-FFF2-40B4-BE49-F238E27FC236}">
                  <a16:creationId xmlns:a16="http://schemas.microsoft.com/office/drawing/2014/main" id="{0882C2A1-1159-9929-1462-2E7075E70C51}"/>
                </a:ext>
              </a:extLst>
            </p:cNvPr>
            <p:cNvCxnSpPr>
              <a:stCxn id="16" idx="1"/>
              <a:endCxn id="17" idx="3"/>
            </p:cNvCxnSpPr>
            <p:nvPr/>
          </p:nvCxnSpPr>
          <p:spPr>
            <a:xfrm flipH="1">
              <a:off x="6762750" y="4495800"/>
              <a:ext cx="1809750" cy="0"/>
            </a:xfrm>
            <a:prstGeom prst="straightConnector1">
              <a:avLst/>
            </a:prstGeom>
            <a:ln w="76200">
              <a:solidFill>
                <a:srgbClr val="167D86"/>
              </a:solidFill>
              <a:prstDash val="solid"/>
              <a:tailEnd type="triangle" w="med" len="med"/>
            </a:ln>
          </p:spPr>
        </p:cxnSp>
        <p:cxnSp>
          <p:nvCxnSpPr>
            <p:cNvPr id="10" name="直线箭头连接符 9">
              <a:extLst>
                <a:ext uri="{FF2B5EF4-FFF2-40B4-BE49-F238E27FC236}">
                  <a16:creationId xmlns:a16="http://schemas.microsoft.com/office/drawing/2014/main" id="{8F2431D7-8D40-0F6F-3889-3C720D88C49E}"/>
                </a:ext>
              </a:extLst>
            </p:cNvPr>
            <p:cNvCxnSpPr>
              <a:stCxn id="15" idx="2"/>
              <a:endCxn id="16" idx="0"/>
            </p:cNvCxnSpPr>
            <p:nvPr/>
          </p:nvCxnSpPr>
          <p:spPr>
            <a:xfrm>
              <a:off x="10048875" y="2762250"/>
              <a:ext cx="0" cy="1181100"/>
            </a:xfrm>
            <a:prstGeom prst="straightConnector1">
              <a:avLst/>
            </a:prstGeom>
            <a:ln w="76200">
              <a:solidFill>
                <a:srgbClr val="246C9C"/>
              </a:solidFill>
              <a:prstDash val="solid"/>
              <a:tailEnd type="triangle" w="med" len="med"/>
            </a:ln>
          </p:spPr>
        </p:cxnSp>
        <p:cxnSp>
          <p:nvCxnSpPr>
            <p:cNvPr id="11" name="直线箭头连接符 10">
              <a:extLst>
                <a:ext uri="{FF2B5EF4-FFF2-40B4-BE49-F238E27FC236}">
                  <a16:creationId xmlns:a16="http://schemas.microsoft.com/office/drawing/2014/main" id="{BAA8D562-F1F7-3142-DA36-641D5B31B04E}"/>
                </a:ext>
              </a:extLst>
            </p:cNvPr>
            <p:cNvCxnSpPr>
              <a:stCxn id="14" idx="3"/>
              <a:endCxn id="15" idx="1"/>
            </p:cNvCxnSpPr>
            <p:nvPr/>
          </p:nvCxnSpPr>
          <p:spPr>
            <a:xfrm>
              <a:off x="6762750" y="2209800"/>
              <a:ext cx="1809750" cy="0"/>
            </a:xfrm>
            <a:prstGeom prst="straightConnector1">
              <a:avLst/>
            </a:prstGeom>
            <a:ln w="76200">
              <a:solidFill>
                <a:srgbClr val="246C9C"/>
              </a:solidFill>
              <a:prstDash val="solid"/>
              <a:tailEnd type="triangle" w="med" len="med"/>
            </a:ln>
          </p:spPr>
        </p:cxnSp>
        <p:cxnSp>
          <p:nvCxnSpPr>
            <p:cNvPr id="12" name="直线箭头连接符 11">
              <a:extLst>
                <a:ext uri="{FF2B5EF4-FFF2-40B4-BE49-F238E27FC236}">
                  <a16:creationId xmlns:a16="http://schemas.microsoft.com/office/drawing/2014/main" id="{36E3F685-8D17-EBAF-CA2A-599F348B7B6B}"/>
                </a:ext>
              </a:extLst>
            </p:cNvPr>
            <p:cNvCxnSpPr>
              <a:stCxn id="13" idx="3"/>
              <a:endCxn id="14" idx="1"/>
            </p:cNvCxnSpPr>
            <p:nvPr/>
          </p:nvCxnSpPr>
          <p:spPr>
            <a:xfrm>
              <a:off x="2952750" y="2209800"/>
              <a:ext cx="857250" cy="0"/>
            </a:xfrm>
            <a:prstGeom prst="straightConnector1">
              <a:avLst/>
            </a:prstGeom>
            <a:ln w="76200">
              <a:solidFill>
                <a:srgbClr val="647482"/>
              </a:solidFill>
              <a:prstDash val="solid"/>
              <a:tailEnd type="triangle" w="med" len="med"/>
            </a:ln>
          </p:spPr>
        </p:cxnSp>
        <p:sp>
          <p:nvSpPr>
            <p:cNvPr id="13" name="initialization">
              <a:extLst>
                <a:ext uri="{FF2B5EF4-FFF2-40B4-BE49-F238E27FC236}">
                  <a16:creationId xmlns:a16="http://schemas.microsoft.com/office/drawing/2014/main" id="{9AEC1760-19FF-2C2B-A384-DA2F13D79286}"/>
                </a:ext>
              </a:extLst>
            </p:cNvPr>
            <p:cNvSpPr>
              <a:spLocks noGrp="1"/>
            </p:cNvSpPr>
            <p:nvPr/>
          </p:nvSpPr>
          <p:spPr>
            <a:xfrm>
              <a:off x="571500" y="1657350"/>
              <a:ext cx="2381250" cy="1104900"/>
            </a:xfrm>
            <a:prstGeom prst="roundRect">
              <a:avLst>
                <a:gd name="adj" fmla="val 6897"/>
              </a:avLst>
            </a:prstGeom>
            <a:solidFill>
              <a:srgbClr val="F5F7F8"/>
            </a:solidFill>
            <a:ln w="19050">
              <a:solidFill>
                <a:srgbClr val="647482"/>
              </a:solidFill>
              <a:prstDash val="solid"/>
            </a:ln>
          </p:spPr>
          <p:txBody>
            <a:bodyPr lIns="190500" tIns="152400" rIns="190500" bIns="152400" anchor="ctr">
              <a:noAutofit/>
            </a:bodyPr>
            <a:lstStyle>
              <a:defPPr algn="ctr">
                <a:defRPr sz="1725">
                  <a:solidFill>
                    <a:srgbClr val="173650"/>
                  </a:solidFill>
                  <a:latin typeface="Noto Sans CJK SC"/>
                  <a:ea typeface="Noto Sans CJK SC"/>
                  <a:cs typeface="Noto Sans CJK SC"/>
                </a:defRPr>
              </a:defPPr>
            </a:lstStyle>
            <a:p>
              <a:pPr>
                <a:spcAft>
                  <a:spcPts val="12"/>
                </a:spcAft>
                <a:defRPr sz="1725">
                  <a:solidFill>
                    <a:srgbClr val="173650"/>
                  </a:solidFill>
                  <a:latin typeface="Noto Sans CJK SC"/>
                  <a:ea typeface="Noto Sans CJK SC"/>
                  <a:cs typeface="Noto Sans CJK SC"/>
                </a:defRPr>
              </a:pPr>
              <a:r>
                <a:rPr sz="3450" b="1">
                  <a:solidFill>
                    <a:srgbClr val="173650"/>
                  </a:solidFill>
                  <a:latin typeface="Noto Sans CJK SC"/>
                  <a:ea typeface="Noto Sans CJK SC"/>
                  <a:cs typeface="Noto Sans CJK SC"/>
                </a:rPr>
                <a:t>初始化</a:t>
              </a:r>
            </a:p>
            <a:p>
              <a:pPr algn="ctr">
                <a:defRPr sz="1725">
                  <a:solidFill>
                    <a:srgbClr val="173650"/>
                  </a:solidFill>
                  <a:latin typeface="Noto Sans CJK SC"/>
                  <a:ea typeface="Noto Sans CJK SC"/>
                  <a:cs typeface="Noto Sans CJK SC"/>
                </a:defRPr>
              </a:pPr>
              <a:r>
                <a:rPr sz="3450">
                  <a:solidFill>
                    <a:srgbClr val="173650"/>
                  </a:solidFill>
                  <a:latin typeface="Noto Sans CJK SC"/>
                  <a:ea typeface="Noto Sans CJK SC"/>
                  <a:cs typeface="Noto Sans CJK SC"/>
                </a:rPr>
                <a:t>宏粒子分布与权重</a:t>
              </a:r>
            </a:p>
            <a:p>
              <a:pPr algn="ctr">
                <a:defRPr sz="1725">
                  <a:solidFill>
                    <a:srgbClr val="173650"/>
                  </a:solidFill>
                  <a:latin typeface="Noto Sans CJK SC"/>
                  <a:ea typeface="Noto Sans CJK SC"/>
                  <a:cs typeface="Noto Sans CJK SC"/>
                </a:defRPr>
              </a:pPr>
              <a:r>
                <a:rPr sz="3450">
                  <a:solidFill>
                    <a:srgbClr val="173650"/>
                  </a:solidFill>
                  <a:latin typeface="Noto Sans CJK SC"/>
                  <a:ea typeface="Noto Sans CJK SC"/>
                  <a:cs typeface="Noto Sans CJK SC"/>
                </a:rPr>
                <a:t>网格、边界与步长</a:t>
              </a:r>
            </a:p>
          </p:txBody>
        </p:sp>
        <p:sp>
          <p:nvSpPr>
            <p:cNvPr id="14" name="charge-deposition">
              <a:extLst>
                <a:ext uri="{FF2B5EF4-FFF2-40B4-BE49-F238E27FC236}">
                  <a16:creationId xmlns:a16="http://schemas.microsoft.com/office/drawing/2014/main" id="{1AF4B1C3-A1FE-8C7F-C668-1D471BF67CBA}"/>
                </a:ext>
              </a:extLst>
            </p:cNvPr>
            <p:cNvSpPr>
              <a:spLocks noGrp="1"/>
            </p:cNvSpPr>
            <p:nvPr/>
          </p:nvSpPr>
          <p:spPr>
            <a:xfrm>
              <a:off x="3810000" y="1657350"/>
              <a:ext cx="2952750" cy="1104900"/>
            </a:xfrm>
            <a:prstGeom prst="rect">
              <a:avLst/>
            </a:prstGeom>
            <a:solidFill>
              <a:srgbClr val="F1F7FB"/>
            </a:solidFill>
            <a:ln w="19050">
              <a:solidFill>
                <a:srgbClr val="246C9C"/>
              </a:solidFill>
              <a:prstDash val="solid"/>
            </a:ln>
          </p:spPr>
          <p:txBody>
            <a:bodyPr lIns="190500" tIns="152400" rIns="190500" bIns="152400" anchor="ctr">
              <a:noAutofit/>
            </a:bodyPr>
            <a:lstStyle>
              <a:defPPr algn="ctr">
                <a:defRPr sz="1725">
                  <a:solidFill>
                    <a:srgbClr val="173650"/>
                  </a:solidFill>
                  <a:latin typeface="Noto Sans CJK SC"/>
                  <a:ea typeface="Noto Sans CJK SC"/>
                  <a:cs typeface="Noto Sans CJK SC"/>
                </a:defRPr>
              </a:defPPr>
            </a:lstStyle>
            <a:p>
              <a:pPr>
                <a:spcAft>
                  <a:spcPts val="12"/>
                </a:spcAft>
                <a:defRPr sz="1725">
                  <a:solidFill>
                    <a:srgbClr val="173650"/>
                  </a:solidFill>
                  <a:latin typeface="Noto Sans CJK SC"/>
                  <a:ea typeface="Noto Sans CJK SC"/>
                  <a:cs typeface="Noto Sans CJK SC"/>
                </a:defRPr>
              </a:pPr>
              <a:r>
                <a:rPr sz="3450" b="1">
                  <a:solidFill>
                    <a:srgbClr val="173650"/>
                  </a:solidFill>
                  <a:latin typeface="Noto Sans CJK SC"/>
                  <a:ea typeface="Noto Sans CJK SC"/>
                  <a:cs typeface="Noto Sans CJK SC"/>
                </a:rPr>
                <a:t>① 电荷沉积</a:t>
              </a:r>
            </a:p>
            <a:p>
              <a:pPr algn="ctr">
                <a:defRPr sz="1725">
                  <a:solidFill>
                    <a:srgbClr val="173650"/>
                  </a:solidFill>
                  <a:latin typeface="Noto Sans CJK SC"/>
                  <a:ea typeface="Noto Sans CJK SC"/>
                  <a:cs typeface="Noto Sans CJK SC"/>
                </a:defRPr>
              </a:pPr>
              <a:r>
                <a:rPr sz="3450">
                  <a:solidFill>
                    <a:srgbClr val="173650"/>
                  </a:solidFill>
                  <a:latin typeface="Noto Sans CJK SC"/>
                  <a:ea typeface="Noto Sans CJK SC"/>
                  <a:cs typeface="Noto Sans CJK SC"/>
                </a:rPr>
                <a:t>由宏粒子位置与权重</a:t>
              </a:r>
            </a:p>
            <a:p>
              <a:pPr algn="ctr">
                <a:defRPr sz="1725">
                  <a:solidFill>
                    <a:srgbClr val="173650"/>
                  </a:solidFill>
                  <a:latin typeface="Noto Sans CJK SC"/>
                  <a:ea typeface="Noto Sans CJK SC"/>
                  <a:cs typeface="Noto Sans CJK SC"/>
                </a:defRPr>
              </a:pPr>
              <a:r>
                <a:rPr sz="3450">
                  <a:solidFill>
                    <a:srgbClr val="173650"/>
                  </a:solidFill>
                  <a:latin typeface="Noto Sans CJK SC"/>
                  <a:ea typeface="Noto Sans CJK SC"/>
                  <a:cs typeface="Noto Sans CJK SC"/>
                </a:rPr>
                <a:t>得到网格电荷密度</a:t>
              </a:r>
            </a:p>
          </p:txBody>
        </p:sp>
        <p:sp>
          <p:nvSpPr>
            <p:cNvPr id="15" name="field-solve">
              <a:extLst>
                <a:ext uri="{FF2B5EF4-FFF2-40B4-BE49-F238E27FC236}">
                  <a16:creationId xmlns:a16="http://schemas.microsoft.com/office/drawing/2014/main" id="{BEA8757E-1017-7034-6BF2-1D8E252D2E09}"/>
                </a:ext>
              </a:extLst>
            </p:cNvPr>
            <p:cNvSpPr>
              <a:spLocks noGrp="1"/>
            </p:cNvSpPr>
            <p:nvPr/>
          </p:nvSpPr>
          <p:spPr>
            <a:xfrm>
              <a:off x="8572500" y="1657350"/>
              <a:ext cx="2952750" cy="1104900"/>
            </a:xfrm>
            <a:prstGeom prst="rect">
              <a:avLst/>
            </a:prstGeom>
            <a:solidFill>
              <a:srgbClr val="F1F7FB"/>
            </a:solidFill>
            <a:ln w="19050">
              <a:solidFill>
                <a:srgbClr val="246C9C"/>
              </a:solidFill>
              <a:prstDash val="solid"/>
            </a:ln>
          </p:spPr>
          <p:txBody>
            <a:bodyPr lIns="190500" tIns="152400" rIns="190500" bIns="152400" anchor="ctr">
              <a:noAutofit/>
            </a:bodyPr>
            <a:lstStyle>
              <a:defPPr algn="ctr">
                <a:defRPr sz="1725">
                  <a:solidFill>
                    <a:srgbClr val="173650"/>
                  </a:solidFill>
                  <a:latin typeface="Noto Sans CJK SC"/>
                  <a:ea typeface="Noto Sans CJK SC"/>
                  <a:cs typeface="Noto Sans CJK SC"/>
                </a:defRPr>
              </a:defPPr>
            </a:lstStyle>
            <a:p>
              <a:pPr>
                <a:spcAft>
                  <a:spcPts val="12"/>
                </a:spcAft>
                <a:defRPr sz="1725">
                  <a:solidFill>
                    <a:srgbClr val="173650"/>
                  </a:solidFill>
                  <a:latin typeface="Noto Sans CJK SC"/>
                  <a:ea typeface="Noto Sans CJK SC"/>
                  <a:cs typeface="Noto Sans CJK SC"/>
                </a:defRPr>
              </a:pPr>
              <a:r>
                <a:rPr sz="3450" b="1">
                  <a:solidFill>
                    <a:srgbClr val="173650"/>
                  </a:solidFill>
                  <a:latin typeface="Noto Sans CJK SC"/>
                  <a:ea typeface="Noto Sans CJK SC"/>
                  <a:cs typeface="Noto Sans CJK SC"/>
                </a:rPr>
                <a:t>② 自场求解</a:t>
              </a:r>
            </a:p>
            <a:p>
              <a:pPr algn="ctr">
                <a:defRPr sz="1725">
                  <a:solidFill>
                    <a:srgbClr val="173650"/>
                  </a:solidFill>
                  <a:latin typeface="Noto Sans CJK SC"/>
                  <a:ea typeface="Noto Sans CJK SC"/>
                  <a:cs typeface="Noto Sans CJK SC"/>
                </a:defRPr>
              </a:pPr>
              <a:r>
                <a:rPr sz="3450">
                  <a:solidFill>
                    <a:srgbClr val="173650"/>
                  </a:solidFill>
                  <a:latin typeface="Noto Sans CJK SC"/>
                  <a:ea typeface="Noto Sans CJK SC"/>
                  <a:cs typeface="Noto Sans CJK SC"/>
                </a:rPr>
                <a:t>结合边界条件求解</a:t>
              </a:r>
            </a:p>
            <a:p>
              <a:pPr algn="ctr">
                <a:defRPr sz="1725">
                  <a:solidFill>
                    <a:srgbClr val="173650"/>
                  </a:solidFill>
                  <a:latin typeface="Noto Sans CJK SC"/>
                  <a:ea typeface="Noto Sans CJK SC"/>
                  <a:cs typeface="Noto Sans CJK SC"/>
                </a:defRPr>
              </a:pPr>
              <a:r>
                <a:rPr sz="3450">
                  <a:solidFill>
                    <a:srgbClr val="173650"/>
                  </a:solidFill>
                  <a:latin typeface="Noto Sans CJK SC"/>
                  <a:ea typeface="Noto Sans CJK SC"/>
                  <a:cs typeface="Noto Sans CJK SC"/>
                </a:rPr>
                <a:t>泊松方程，得到自场</a:t>
              </a:r>
            </a:p>
          </p:txBody>
        </p:sp>
        <p:sp>
          <p:nvSpPr>
            <p:cNvPr id="16" name="field-gather">
              <a:extLst>
                <a:ext uri="{FF2B5EF4-FFF2-40B4-BE49-F238E27FC236}">
                  <a16:creationId xmlns:a16="http://schemas.microsoft.com/office/drawing/2014/main" id="{790F8FD1-D433-F59F-DB8C-501A74BAB6B8}"/>
                </a:ext>
              </a:extLst>
            </p:cNvPr>
            <p:cNvSpPr>
              <a:spLocks noGrp="1"/>
            </p:cNvSpPr>
            <p:nvPr/>
          </p:nvSpPr>
          <p:spPr>
            <a:xfrm>
              <a:off x="8572500" y="3943350"/>
              <a:ext cx="2952750" cy="1104900"/>
            </a:xfrm>
            <a:prstGeom prst="rect">
              <a:avLst/>
            </a:prstGeom>
            <a:solidFill>
              <a:srgbClr val="F0F8F7"/>
            </a:solidFill>
            <a:ln w="19050">
              <a:solidFill>
                <a:srgbClr val="167D86"/>
              </a:solidFill>
              <a:prstDash val="solid"/>
            </a:ln>
          </p:spPr>
          <p:txBody>
            <a:bodyPr lIns="190500" tIns="152400" rIns="190500" bIns="152400" anchor="ctr">
              <a:noAutofit/>
            </a:bodyPr>
            <a:lstStyle>
              <a:defPPr algn="ctr">
                <a:defRPr sz="1725">
                  <a:solidFill>
                    <a:srgbClr val="173650"/>
                  </a:solidFill>
                  <a:latin typeface="Noto Sans CJK SC"/>
                  <a:ea typeface="Noto Sans CJK SC"/>
                  <a:cs typeface="Noto Sans CJK SC"/>
                </a:defRPr>
              </a:defPPr>
            </a:lstStyle>
            <a:p>
              <a:pPr>
                <a:spcAft>
                  <a:spcPts val="12"/>
                </a:spcAft>
                <a:defRPr sz="1725">
                  <a:solidFill>
                    <a:srgbClr val="173650"/>
                  </a:solidFill>
                  <a:latin typeface="Noto Sans CJK SC"/>
                  <a:ea typeface="Noto Sans CJK SC"/>
                  <a:cs typeface="Noto Sans CJK SC"/>
                </a:defRPr>
              </a:pPr>
              <a:r>
                <a:rPr lang="en-US" altLang="zh-CN" sz="3450" b="1" dirty="0">
                  <a:solidFill>
                    <a:srgbClr val="173650"/>
                  </a:solidFill>
                  <a:latin typeface="Noto Sans CJK SC"/>
                  <a:ea typeface="Noto Sans CJK SC"/>
                  <a:cs typeface="Noto Sans CJK SC"/>
                </a:rPr>
                <a:t>③ </a:t>
              </a:r>
              <a:r>
                <a:rPr lang="zh-CN" altLang="en-US" sz="3450" b="1" dirty="0">
                  <a:solidFill>
                    <a:srgbClr val="173650"/>
                  </a:solidFill>
                  <a:latin typeface="Noto Sans CJK SC"/>
                  <a:ea typeface="Noto Sans CJK SC"/>
                  <a:cs typeface="Noto Sans CJK SC"/>
                </a:rPr>
                <a:t>插值求场</a:t>
              </a:r>
            </a:p>
            <a:p>
              <a:pPr algn="ctr">
                <a:defRPr sz="1725">
                  <a:solidFill>
                    <a:srgbClr val="173650"/>
                  </a:solidFill>
                  <a:latin typeface="Noto Sans CJK SC"/>
                  <a:ea typeface="Noto Sans CJK SC"/>
                  <a:cs typeface="Noto Sans CJK SC"/>
                </a:defRPr>
              </a:pPr>
              <a:r>
                <a:rPr lang="zh-CN" altLang="en-US" sz="3450" dirty="0">
                  <a:solidFill>
                    <a:srgbClr val="173650"/>
                  </a:solidFill>
                  <a:latin typeface="Noto Sans CJK SC"/>
                  <a:ea typeface="Noto Sans CJK SC"/>
                  <a:cs typeface="Noto Sans CJK SC"/>
                </a:rPr>
                <a:t>将网格自场插值至</a:t>
              </a:r>
            </a:p>
            <a:p>
              <a:pPr algn="ctr">
                <a:defRPr sz="1725">
                  <a:solidFill>
                    <a:srgbClr val="173650"/>
                  </a:solidFill>
                  <a:latin typeface="Noto Sans CJK SC"/>
                  <a:ea typeface="Noto Sans CJK SC"/>
                  <a:cs typeface="Noto Sans CJK SC"/>
                </a:defRPr>
              </a:pPr>
              <a:r>
                <a:rPr lang="zh-CN" altLang="en-US" sz="3450" dirty="0">
                  <a:solidFill>
                    <a:srgbClr val="173650"/>
                  </a:solidFill>
                  <a:latin typeface="Noto Sans CJK SC"/>
                  <a:ea typeface="Noto Sans CJK SC"/>
                  <a:cs typeface="Noto Sans CJK SC"/>
                </a:rPr>
                <a:t>各宏粒子的位置</a:t>
              </a:r>
            </a:p>
          </p:txBody>
        </p:sp>
        <p:sp>
          <p:nvSpPr>
            <p:cNvPr id="17" name="particle-push">
              <a:extLst>
                <a:ext uri="{FF2B5EF4-FFF2-40B4-BE49-F238E27FC236}">
                  <a16:creationId xmlns:a16="http://schemas.microsoft.com/office/drawing/2014/main" id="{26AC3E69-3379-3E17-CD3E-AB5D823B8FF8}"/>
                </a:ext>
              </a:extLst>
            </p:cNvPr>
            <p:cNvSpPr>
              <a:spLocks noGrp="1"/>
            </p:cNvSpPr>
            <p:nvPr/>
          </p:nvSpPr>
          <p:spPr>
            <a:xfrm>
              <a:off x="3810000" y="3943350"/>
              <a:ext cx="2952750" cy="1104900"/>
            </a:xfrm>
            <a:prstGeom prst="rect">
              <a:avLst/>
            </a:prstGeom>
            <a:solidFill>
              <a:srgbClr val="F0F8F7"/>
            </a:solidFill>
            <a:ln w="19050">
              <a:solidFill>
                <a:srgbClr val="167D86"/>
              </a:solidFill>
              <a:prstDash val="solid"/>
            </a:ln>
          </p:spPr>
          <p:txBody>
            <a:bodyPr lIns="190500" tIns="152400" rIns="190500" bIns="152400" anchor="ctr">
              <a:noAutofit/>
            </a:bodyPr>
            <a:lstStyle>
              <a:defPPr algn="ctr">
                <a:defRPr sz="1725">
                  <a:solidFill>
                    <a:srgbClr val="173650"/>
                  </a:solidFill>
                  <a:latin typeface="Noto Sans CJK SC"/>
                  <a:ea typeface="Noto Sans CJK SC"/>
                  <a:cs typeface="Noto Sans CJK SC"/>
                </a:defRPr>
              </a:defPPr>
            </a:lstStyle>
            <a:p>
              <a:pPr>
                <a:spcAft>
                  <a:spcPts val="12"/>
                </a:spcAft>
                <a:defRPr sz="1725">
                  <a:solidFill>
                    <a:srgbClr val="173650"/>
                  </a:solidFill>
                  <a:latin typeface="Noto Sans CJK SC"/>
                  <a:ea typeface="Noto Sans CJK SC"/>
                  <a:cs typeface="Noto Sans CJK SC"/>
                </a:defRPr>
              </a:pPr>
              <a:r>
                <a:rPr lang="en-US" altLang="zh-CN" sz="3450" b="1" dirty="0">
                  <a:solidFill>
                    <a:srgbClr val="173650"/>
                  </a:solidFill>
                  <a:latin typeface="Noto Sans CJK SC"/>
                  <a:ea typeface="Noto Sans CJK SC"/>
                  <a:cs typeface="Noto Sans CJK SC"/>
                </a:rPr>
                <a:t>④ </a:t>
              </a:r>
              <a:r>
                <a:rPr lang="zh-CN" altLang="en-US" sz="3450" b="1" dirty="0">
                  <a:solidFill>
                    <a:srgbClr val="173650"/>
                  </a:solidFill>
                  <a:latin typeface="Noto Sans CJK SC"/>
                  <a:ea typeface="Noto Sans CJK SC"/>
                  <a:cs typeface="Noto Sans CJK SC"/>
                </a:rPr>
                <a:t>粒子推进</a:t>
              </a:r>
              <a:r>
                <a:rPr lang="en-US" altLang="zh-CN" sz="3450" b="1" dirty="0">
                  <a:solidFill>
                    <a:srgbClr val="173650"/>
                  </a:solidFill>
                  <a:latin typeface="Noto Sans CJK SC"/>
                  <a:ea typeface="Noto Sans CJK SC"/>
                  <a:cs typeface="Noto Sans CJK SC"/>
                </a:rPr>
                <a:t>(</a:t>
              </a:r>
              <a:r>
                <a:rPr lang="en" altLang="zh-CN" sz="3450" b="1" dirty="0">
                  <a:solidFill>
                    <a:srgbClr val="173650"/>
                  </a:solidFill>
                  <a:latin typeface="Noto Sans CJK SC"/>
                  <a:ea typeface="Noto Sans CJK SC"/>
                  <a:cs typeface="Noto Sans CJK SC"/>
                </a:rPr>
                <a:t>Boris</a:t>
              </a:r>
              <a:r>
                <a:rPr lang="zh-CN" altLang="en-US" sz="3450" b="1" dirty="0">
                  <a:solidFill>
                    <a:srgbClr val="173650"/>
                  </a:solidFill>
                  <a:latin typeface="Noto Sans CJK SC"/>
                  <a:ea typeface="Noto Sans CJK SC"/>
                  <a:cs typeface="Noto Sans CJK SC"/>
                </a:rPr>
                <a:t>算法</a:t>
              </a:r>
              <a:r>
                <a:rPr lang="en-US" altLang="zh-CN" sz="3450" b="1" dirty="0">
                  <a:solidFill>
                    <a:srgbClr val="173650"/>
                  </a:solidFill>
                  <a:latin typeface="Noto Sans CJK SC"/>
                  <a:ea typeface="Noto Sans CJK SC"/>
                  <a:cs typeface="Noto Sans CJK SC"/>
                </a:rPr>
                <a:t>)</a:t>
              </a:r>
              <a:endParaRPr lang="zh-CN" altLang="en-US" sz="3450" b="1" dirty="0">
                <a:solidFill>
                  <a:srgbClr val="173650"/>
                </a:solidFill>
                <a:latin typeface="Noto Sans CJK SC"/>
                <a:ea typeface="Noto Sans CJK SC"/>
                <a:cs typeface="Noto Sans CJK SC"/>
              </a:endParaRPr>
            </a:p>
            <a:p>
              <a:pPr algn="ctr">
                <a:defRPr sz="1725">
                  <a:solidFill>
                    <a:srgbClr val="173650"/>
                  </a:solidFill>
                  <a:latin typeface="Noto Sans CJK SC"/>
                  <a:ea typeface="Noto Sans CJK SC"/>
                  <a:cs typeface="Noto Sans CJK SC"/>
                </a:defRPr>
              </a:pPr>
              <a:r>
                <a:rPr lang="zh-CN" altLang="en-US" sz="3450" dirty="0">
                  <a:solidFill>
                    <a:srgbClr val="173650"/>
                  </a:solidFill>
                  <a:latin typeface="Noto Sans CJK SC"/>
                  <a:ea typeface="Noto Sans CJK SC"/>
                  <a:cs typeface="Noto Sans CJK SC"/>
                </a:rPr>
                <a:t>叠加自场与外部场</a:t>
              </a:r>
            </a:p>
            <a:p>
              <a:pPr algn="ctr">
                <a:defRPr sz="1725">
                  <a:solidFill>
                    <a:srgbClr val="173650"/>
                  </a:solidFill>
                  <a:latin typeface="Noto Sans CJK SC"/>
                  <a:ea typeface="Noto Sans CJK SC"/>
                  <a:cs typeface="Noto Sans CJK SC"/>
                </a:defRPr>
              </a:pPr>
              <a:r>
                <a:rPr lang="zh-CN" altLang="en-US" sz="3450" dirty="0">
                  <a:solidFill>
                    <a:srgbClr val="173650"/>
                  </a:solidFill>
                  <a:latin typeface="Noto Sans CJK SC"/>
                  <a:ea typeface="Noto Sans CJK SC"/>
                  <a:cs typeface="Noto Sans CJK SC"/>
                </a:rPr>
                <a:t>更新粒子位置和动量</a:t>
              </a:r>
            </a:p>
          </p:txBody>
        </p:sp>
        <p:sp>
          <p:nvSpPr>
            <p:cNvPr id="18" name="termination-condition">
              <a:extLst>
                <a:ext uri="{FF2B5EF4-FFF2-40B4-BE49-F238E27FC236}">
                  <a16:creationId xmlns:a16="http://schemas.microsoft.com/office/drawing/2014/main" id="{8E294FB0-B96C-8EFE-EA5F-37D9D33BB72B}"/>
                </a:ext>
              </a:extLst>
            </p:cNvPr>
            <p:cNvSpPr>
              <a:spLocks noGrp="1"/>
            </p:cNvSpPr>
            <p:nvPr/>
          </p:nvSpPr>
          <p:spPr>
            <a:xfrm>
              <a:off x="762000" y="3829050"/>
              <a:ext cx="2000250" cy="1333500"/>
            </a:xfrm>
            <a:prstGeom prst="diamond">
              <a:avLst/>
            </a:prstGeom>
            <a:solidFill>
              <a:srgbClr val="FFF8EB"/>
            </a:solidFill>
            <a:ln w="19050">
              <a:solidFill>
                <a:srgbClr val="B18439"/>
              </a:solidFill>
              <a:prstDash val="solid"/>
            </a:ln>
          </p:spPr>
          <p:txBody>
            <a:bodyPr wrap="square" lIns="0" tIns="0" rIns="0" bIns="0" anchor="ctr">
              <a:noAutofit/>
            </a:bodyPr>
            <a:lstStyle>
              <a:defPPr algn="ctr">
                <a:defRPr sz="3600" b="1">
                  <a:solidFill>
                    <a:srgbClr val="0B2038"/>
                  </a:solidFill>
                  <a:latin typeface="Noto Sans CJK SC"/>
                  <a:ea typeface="Noto Sans CJK SC"/>
                  <a:cs typeface="Noto Sans CJK SC"/>
                </a:defRPr>
              </a:defPPr>
            </a:lstStyle>
            <a:p>
              <a:pPr algn="ctr">
                <a:buNone/>
                <a:defRPr sz="3600" b="1">
                  <a:solidFill>
                    <a:srgbClr val="0B2038"/>
                  </a:solidFill>
                  <a:latin typeface="Noto Sans CJK SC"/>
                  <a:ea typeface="Noto Sans CJK SC"/>
                  <a:cs typeface="Noto Sans CJK SC"/>
                </a:defRPr>
              </a:pPr>
              <a:r>
                <a:rPr sz="3600" b="1">
                  <a:solidFill>
                    <a:srgbClr val="0B2038"/>
                  </a:solidFill>
                  <a:latin typeface="Noto Sans CJK SC"/>
                  <a:ea typeface="Noto Sans CJK SC"/>
                  <a:cs typeface="Noto Sans CJK SC"/>
                </a:rPr>
                <a:t>达到结束</a:t>
              </a:r>
              <a:endParaRPr sz="3900" b="1">
                <a:solidFill>
                  <a:srgbClr val="173650"/>
                </a:solidFill>
                <a:latin typeface="Noto Sans CJK SC"/>
                <a:ea typeface="Noto Sans CJK SC"/>
                <a:cs typeface="Noto Sans CJK SC"/>
              </a:endParaRPr>
            </a:p>
            <a:p>
              <a:pPr algn="ctr">
                <a:buNone/>
                <a:defRPr sz="3600" b="1">
                  <a:solidFill>
                    <a:srgbClr val="0B2038"/>
                  </a:solidFill>
                  <a:latin typeface="Noto Sans CJK SC"/>
                  <a:ea typeface="Noto Sans CJK SC"/>
                  <a:cs typeface="Noto Sans CJK SC"/>
                </a:defRPr>
              </a:pPr>
              <a:r>
                <a:rPr sz="3600" b="1">
                  <a:solidFill>
                    <a:srgbClr val="0B2038"/>
                  </a:solidFill>
                  <a:latin typeface="Noto Sans CJK SC"/>
                  <a:ea typeface="Noto Sans CJK SC"/>
                  <a:cs typeface="Noto Sans CJK SC"/>
                </a:rPr>
                <a:t>条件？</a:t>
              </a:r>
              <a:endParaRPr sz="3900" b="1">
                <a:solidFill>
                  <a:srgbClr val="173650"/>
                </a:solidFill>
                <a:latin typeface="Noto Sans CJK SC"/>
                <a:ea typeface="Noto Sans CJK SC"/>
                <a:cs typeface="Noto Sans CJK SC"/>
              </a:endParaRPr>
            </a:p>
          </p:txBody>
        </p:sp>
        <p:sp>
          <p:nvSpPr>
            <p:cNvPr id="19" name="output">
              <a:extLst>
                <a:ext uri="{FF2B5EF4-FFF2-40B4-BE49-F238E27FC236}">
                  <a16:creationId xmlns:a16="http://schemas.microsoft.com/office/drawing/2014/main" id="{CC8D6EC9-C338-3F95-A556-4A6F71429E26}"/>
                </a:ext>
              </a:extLst>
            </p:cNvPr>
            <p:cNvSpPr>
              <a:spLocks noGrp="1"/>
            </p:cNvSpPr>
            <p:nvPr/>
          </p:nvSpPr>
          <p:spPr>
            <a:xfrm>
              <a:off x="571500" y="5667375"/>
              <a:ext cx="2381250" cy="742950"/>
            </a:xfrm>
            <a:prstGeom prst="roundRect">
              <a:avLst>
                <a:gd name="adj" fmla="val 10256"/>
              </a:avLst>
            </a:prstGeom>
            <a:solidFill>
              <a:srgbClr val="F5F7F8"/>
            </a:solidFill>
            <a:ln w="19050">
              <a:solidFill>
                <a:srgbClr val="647482"/>
              </a:solidFill>
              <a:prstDash val="solid"/>
            </a:ln>
          </p:spPr>
          <p:txBody>
            <a:bodyPr lIns="190500" tIns="152400" rIns="190500" bIns="152400" anchor="ctr">
              <a:noAutofit/>
            </a:bodyPr>
            <a:lstStyle>
              <a:defPPr algn="ctr">
                <a:defRPr sz="1725">
                  <a:solidFill>
                    <a:srgbClr val="173650"/>
                  </a:solidFill>
                  <a:latin typeface="Noto Sans CJK SC"/>
                  <a:ea typeface="Noto Sans CJK SC"/>
                  <a:cs typeface="Noto Sans CJK SC"/>
                </a:defRPr>
              </a:defPPr>
            </a:lstStyle>
            <a:p>
              <a:pPr>
                <a:spcAft>
                  <a:spcPts val="12"/>
                </a:spcAft>
                <a:defRPr sz="1725">
                  <a:solidFill>
                    <a:srgbClr val="173650"/>
                  </a:solidFill>
                  <a:latin typeface="Noto Sans CJK SC"/>
                  <a:ea typeface="Noto Sans CJK SC"/>
                  <a:cs typeface="Noto Sans CJK SC"/>
                </a:defRPr>
              </a:pPr>
              <a:r>
                <a:rPr sz="3450" b="1">
                  <a:solidFill>
                    <a:srgbClr val="173650"/>
                  </a:solidFill>
                  <a:latin typeface="Noto Sans CJK SC"/>
                  <a:ea typeface="Noto Sans CJK SC"/>
                  <a:cs typeface="Noto Sans CJK SC"/>
                </a:rPr>
                <a:t>输出结果</a:t>
              </a:r>
            </a:p>
            <a:p>
              <a:pPr algn="ctr">
                <a:defRPr sz="1725">
                  <a:solidFill>
                    <a:srgbClr val="173650"/>
                  </a:solidFill>
                  <a:latin typeface="Noto Sans CJK SC"/>
                  <a:ea typeface="Noto Sans CJK SC"/>
                  <a:cs typeface="Noto Sans CJK SC"/>
                </a:defRPr>
              </a:pPr>
              <a:r>
                <a:rPr sz="3450">
                  <a:solidFill>
                    <a:srgbClr val="173650"/>
                  </a:solidFill>
                  <a:latin typeface="Noto Sans CJK SC"/>
                  <a:ea typeface="Noto Sans CJK SC"/>
                  <a:cs typeface="Noto Sans CJK SC"/>
                </a:rPr>
                <a:t>束流分布与统计量</a:t>
              </a:r>
            </a:p>
          </p:txBody>
        </p:sp>
        <p:sp>
          <p:nvSpPr>
            <p:cNvPr id="20" name="external-fields">
              <a:extLst>
                <a:ext uri="{FF2B5EF4-FFF2-40B4-BE49-F238E27FC236}">
                  <a16:creationId xmlns:a16="http://schemas.microsoft.com/office/drawing/2014/main" id="{E4511F54-C487-00CA-8FA0-87D97300D50B}"/>
                </a:ext>
              </a:extLst>
            </p:cNvPr>
            <p:cNvSpPr>
              <a:spLocks noGrp="1"/>
            </p:cNvSpPr>
            <p:nvPr/>
          </p:nvSpPr>
          <p:spPr>
            <a:xfrm>
              <a:off x="3810000" y="5667375"/>
              <a:ext cx="2952750" cy="742950"/>
            </a:xfrm>
            <a:prstGeom prst="rect">
              <a:avLst/>
            </a:prstGeom>
            <a:solidFill>
              <a:srgbClr val="F5F7F8"/>
            </a:solidFill>
            <a:ln w="19050">
              <a:solidFill>
                <a:srgbClr val="647482"/>
              </a:solidFill>
              <a:prstDash val="solid"/>
            </a:ln>
          </p:spPr>
          <p:txBody>
            <a:bodyPr lIns="190500" tIns="152400" rIns="190500" bIns="152400" anchor="ctr">
              <a:noAutofit/>
            </a:bodyPr>
            <a:lstStyle>
              <a:defPPr algn="ctr">
                <a:defRPr sz="1725">
                  <a:solidFill>
                    <a:srgbClr val="173650"/>
                  </a:solidFill>
                  <a:latin typeface="Noto Sans CJK SC"/>
                  <a:ea typeface="Noto Sans CJK SC"/>
                  <a:cs typeface="Noto Sans CJK SC"/>
                </a:defRPr>
              </a:defPPr>
            </a:lstStyle>
            <a:p>
              <a:pPr>
                <a:spcAft>
                  <a:spcPts val="12"/>
                </a:spcAft>
                <a:defRPr sz="1725">
                  <a:solidFill>
                    <a:srgbClr val="173650"/>
                  </a:solidFill>
                  <a:latin typeface="Noto Sans CJK SC"/>
                  <a:ea typeface="Noto Sans CJK SC"/>
                  <a:cs typeface="Noto Sans CJK SC"/>
                </a:defRPr>
              </a:pPr>
              <a:r>
                <a:rPr lang="zh-CN" altLang="en-US" sz="3450" b="1" dirty="0">
                  <a:solidFill>
                    <a:srgbClr val="173650"/>
                  </a:solidFill>
                  <a:latin typeface="Noto Sans CJK SC"/>
                  <a:ea typeface="Noto Sans CJK SC"/>
                  <a:cs typeface="Noto Sans CJK SC"/>
                </a:rPr>
                <a:t>外部电磁场</a:t>
              </a:r>
            </a:p>
            <a:p>
              <a:pPr algn="ctr">
                <a:defRPr sz="1725">
                  <a:solidFill>
                    <a:srgbClr val="173650"/>
                  </a:solidFill>
                  <a:latin typeface="Noto Sans CJK SC"/>
                  <a:ea typeface="Noto Sans CJK SC"/>
                  <a:cs typeface="Noto Sans CJK SC"/>
                </a:defRPr>
              </a:pPr>
              <a:r>
                <a:rPr lang="zh-CN" altLang="en-US" sz="3450" dirty="0">
                  <a:solidFill>
                    <a:srgbClr val="173650"/>
                  </a:solidFill>
                  <a:latin typeface="Noto Sans CJK SC"/>
                  <a:ea typeface="Noto Sans CJK SC"/>
                  <a:cs typeface="Noto Sans CJK SC"/>
                </a:rPr>
                <a:t>参与粒子受力计算</a:t>
              </a:r>
            </a:p>
          </p:txBody>
        </p:sp>
        <p:sp>
          <p:nvSpPr>
            <p:cNvPr id="21" name="density-label">
              <a:extLst>
                <a:ext uri="{FF2B5EF4-FFF2-40B4-BE49-F238E27FC236}">
                  <a16:creationId xmlns:a16="http://schemas.microsoft.com/office/drawing/2014/main" id="{2A486AC9-E437-29CA-86EB-6BDC43B56C6C}"/>
                </a:ext>
              </a:extLst>
            </p:cNvPr>
            <p:cNvSpPr>
              <a:spLocks noGrp="1"/>
            </p:cNvSpPr>
            <p:nvPr/>
          </p:nvSpPr>
          <p:spPr>
            <a:xfrm>
              <a:off x="7029450" y="1809750"/>
              <a:ext cx="1314450" cy="285750"/>
            </a:xfrm>
            <a:prstGeom prst="rect">
              <a:avLst/>
            </a:prstGeom>
            <a:noFill/>
            <a:ln w="0">
              <a:noFill/>
              <a:prstDash val="solid"/>
            </a:ln>
          </p:spPr>
          <p:txBody>
            <a:bodyPr wrap="none" lIns="0" tIns="0" rIns="0" bIns="0" anchor="ctr">
              <a:noAutofit/>
            </a:bodyPr>
            <a:lstStyle>
              <a:defPPr algn="ctr">
                <a:defRPr sz="1725" b="0">
                  <a:solidFill>
                    <a:srgbClr val="246C9C"/>
                  </a:solidFill>
                  <a:latin typeface="Noto Sans CJK SC"/>
                  <a:ea typeface="Noto Sans CJK SC"/>
                  <a:cs typeface="Noto Sans CJK SC"/>
                </a:defRPr>
              </a:defPPr>
            </a:lstStyle>
            <a:p>
              <a:pPr algn="ctr">
                <a:defRPr sz="1725" b="0">
                  <a:solidFill>
                    <a:srgbClr val="246C9C"/>
                  </a:solidFill>
                  <a:latin typeface="Noto Sans CJK SC"/>
                  <a:ea typeface="Noto Sans CJK SC"/>
                  <a:cs typeface="Noto Sans CJK SC"/>
                </a:defRPr>
              </a:pPr>
              <a:r>
                <a:rPr sz="3450">
                  <a:solidFill>
                    <a:srgbClr val="246C9C"/>
                  </a:solidFill>
                  <a:latin typeface="Noto Sans CJK SC"/>
                  <a:ea typeface="Noto Sans CJK SC"/>
                  <a:cs typeface="Noto Sans CJK SC"/>
                </a:rPr>
                <a:t>电荷密度</a:t>
              </a:r>
            </a:p>
          </p:txBody>
        </p:sp>
        <p:sp>
          <p:nvSpPr>
            <p:cNvPr id="22" name="mesh-field-label">
              <a:extLst>
                <a:ext uri="{FF2B5EF4-FFF2-40B4-BE49-F238E27FC236}">
                  <a16:creationId xmlns:a16="http://schemas.microsoft.com/office/drawing/2014/main" id="{0A4C65F5-A6C5-616E-1789-4B6D5A136F01}"/>
                </a:ext>
              </a:extLst>
            </p:cNvPr>
            <p:cNvSpPr>
              <a:spLocks noGrp="1"/>
            </p:cNvSpPr>
            <p:nvPr/>
          </p:nvSpPr>
          <p:spPr>
            <a:xfrm>
              <a:off x="10229850" y="3190875"/>
              <a:ext cx="1276350" cy="323850"/>
            </a:xfrm>
            <a:prstGeom prst="rect">
              <a:avLst/>
            </a:prstGeom>
            <a:noFill/>
            <a:ln w="0">
              <a:noFill/>
              <a:prstDash val="solid"/>
            </a:ln>
          </p:spPr>
          <p:txBody>
            <a:bodyPr wrap="none" lIns="0" tIns="0" rIns="0" bIns="0" anchor="ctr">
              <a:noAutofit/>
            </a:bodyPr>
            <a:lstStyle>
              <a:defPPr algn="l">
                <a:defRPr sz="1725" b="0">
                  <a:solidFill>
                    <a:srgbClr val="246C9C"/>
                  </a:solidFill>
                  <a:latin typeface="Noto Sans CJK SC"/>
                  <a:ea typeface="Noto Sans CJK SC"/>
                  <a:cs typeface="Noto Sans CJK SC"/>
                </a:defRPr>
              </a:defPPr>
            </a:lstStyle>
            <a:p>
              <a:pPr algn="l">
                <a:defRPr sz="1725" b="0">
                  <a:solidFill>
                    <a:srgbClr val="246C9C"/>
                  </a:solidFill>
                  <a:latin typeface="Noto Sans CJK SC"/>
                  <a:ea typeface="Noto Sans CJK SC"/>
                  <a:cs typeface="Noto Sans CJK SC"/>
                </a:defRPr>
              </a:pPr>
              <a:r>
                <a:rPr sz="3450">
                  <a:solidFill>
                    <a:srgbClr val="246C9C"/>
                  </a:solidFill>
                  <a:latin typeface="Noto Sans CJK SC"/>
                  <a:ea typeface="Noto Sans CJK SC"/>
                  <a:cs typeface="Noto Sans CJK SC"/>
                </a:rPr>
                <a:t>网格自场</a:t>
              </a:r>
            </a:p>
          </p:txBody>
        </p:sp>
        <p:sp>
          <p:nvSpPr>
            <p:cNvPr id="23" name="particle-field-label">
              <a:extLst>
                <a:ext uri="{FF2B5EF4-FFF2-40B4-BE49-F238E27FC236}">
                  <a16:creationId xmlns:a16="http://schemas.microsoft.com/office/drawing/2014/main" id="{FF10056B-00A1-6996-0418-6783FEA1AD24}"/>
                </a:ext>
              </a:extLst>
            </p:cNvPr>
            <p:cNvSpPr>
              <a:spLocks noGrp="1"/>
            </p:cNvSpPr>
            <p:nvPr/>
          </p:nvSpPr>
          <p:spPr>
            <a:xfrm>
              <a:off x="6829425" y="4095750"/>
              <a:ext cx="1714500" cy="285750"/>
            </a:xfrm>
            <a:prstGeom prst="rect">
              <a:avLst/>
            </a:prstGeom>
            <a:noFill/>
            <a:ln w="0">
              <a:noFill/>
              <a:prstDash val="solid"/>
            </a:ln>
          </p:spPr>
          <p:txBody>
            <a:bodyPr wrap="none" lIns="0" tIns="0" rIns="0" bIns="0" anchor="ctr">
              <a:noAutofit/>
            </a:bodyPr>
            <a:lstStyle>
              <a:defPPr algn="ctr">
                <a:defRPr sz="1575" b="0">
                  <a:solidFill>
                    <a:srgbClr val="167D86"/>
                  </a:solidFill>
                  <a:latin typeface="Noto Sans CJK SC"/>
                  <a:ea typeface="Noto Sans CJK SC"/>
                  <a:cs typeface="Noto Sans CJK SC"/>
                </a:defRPr>
              </a:defPPr>
            </a:lstStyle>
            <a:p>
              <a:pPr algn="ctr">
                <a:defRPr sz="1575" b="0">
                  <a:solidFill>
                    <a:srgbClr val="167D86"/>
                  </a:solidFill>
                  <a:latin typeface="Noto Sans CJK SC"/>
                  <a:ea typeface="Noto Sans CJK SC"/>
                  <a:cs typeface="Noto Sans CJK SC"/>
                </a:defRPr>
              </a:pPr>
              <a:r>
                <a:rPr sz="3150">
                  <a:solidFill>
                    <a:srgbClr val="167D86"/>
                  </a:solidFill>
                  <a:latin typeface="Noto Sans CJK SC"/>
                  <a:ea typeface="Noto Sans CJK SC"/>
                  <a:cs typeface="Noto Sans CJK SC"/>
                </a:rPr>
                <a:t>粒子位置处的自场</a:t>
              </a:r>
            </a:p>
          </p:txBody>
        </p:sp>
        <p:sp>
          <p:nvSpPr>
            <p:cNvPr id="24" name="repeat-label">
              <a:extLst>
                <a:ext uri="{FF2B5EF4-FFF2-40B4-BE49-F238E27FC236}">
                  <a16:creationId xmlns:a16="http://schemas.microsoft.com/office/drawing/2014/main" id="{13178F98-1E6C-FEF9-447A-70FA51D8C93E}"/>
                </a:ext>
              </a:extLst>
            </p:cNvPr>
            <p:cNvSpPr>
              <a:spLocks noGrp="1"/>
            </p:cNvSpPr>
            <p:nvPr/>
          </p:nvSpPr>
          <p:spPr>
            <a:xfrm>
              <a:off x="2200275" y="3429000"/>
              <a:ext cx="2857500" cy="285750"/>
            </a:xfrm>
            <a:prstGeom prst="rect">
              <a:avLst/>
            </a:prstGeom>
            <a:noFill/>
            <a:ln w="0">
              <a:noFill/>
              <a:prstDash val="solid"/>
            </a:ln>
          </p:spPr>
          <p:txBody>
            <a:bodyPr wrap="none" lIns="0" tIns="0" rIns="0" bIns="0" anchor="ctr">
              <a:noAutofit/>
            </a:bodyPr>
            <a:lstStyle>
              <a:defPPr algn="ctr">
                <a:defRPr sz="1725" b="0">
                  <a:solidFill>
                    <a:srgbClr val="167D86"/>
                  </a:solidFill>
                  <a:latin typeface="Noto Sans CJK SC"/>
                  <a:ea typeface="Noto Sans CJK SC"/>
                  <a:cs typeface="Noto Sans CJK SC"/>
                </a:defRPr>
              </a:defPPr>
            </a:lstStyle>
            <a:p>
              <a:pPr algn="ctr">
                <a:defRPr sz="1725" b="0">
                  <a:solidFill>
                    <a:srgbClr val="167D86"/>
                  </a:solidFill>
                  <a:latin typeface="Noto Sans CJK SC"/>
                  <a:ea typeface="Noto Sans CJK SC"/>
                  <a:cs typeface="Noto Sans CJK SC"/>
                </a:defRPr>
              </a:pPr>
              <a:r>
                <a:rPr sz="3450" dirty="0" err="1">
                  <a:solidFill>
                    <a:srgbClr val="167D86"/>
                  </a:solidFill>
                  <a:latin typeface="Noto Sans CJK SC"/>
                  <a:ea typeface="Noto Sans CJK SC"/>
                  <a:cs typeface="Noto Sans CJK SC"/>
                </a:rPr>
                <a:t>否，进入下一步</a:t>
              </a:r>
              <a:endParaRPr sz="3450" dirty="0">
                <a:solidFill>
                  <a:srgbClr val="167D86"/>
                </a:solidFill>
                <a:latin typeface="Noto Sans CJK SC"/>
                <a:ea typeface="Noto Sans CJK SC"/>
                <a:cs typeface="Noto Sans CJK SC"/>
              </a:endParaRPr>
            </a:p>
          </p:txBody>
        </p:sp>
        <p:sp>
          <p:nvSpPr>
            <p:cNvPr id="25" name="yes-label">
              <a:extLst>
                <a:ext uri="{FF2B5EF4-FFF2-40B4-BE49-F238E27FC236}">
                  <a16:creationId xmlns:a16="http://schemas.microsoft.com/office/drawing/2014/main" id="{72561415-DAB3-A76E-F67F-480FE73D0EF6}"/>
                </a:ext>
              </a:extLst>
            </p:cNvPr>
            <p:cNvSpPr>
              <a:spLocks noGrp="1"/>
            </p:cNvSpPr>
            <p:nvPr/>
          </p:nvSpPr>
          <p:spPr>
            <a:xfrm>
              <a:off x="1895475" y="5248275"/>
              <a:ext cx="571500" cy="323850"/>
            </a:xfrm>
            <a:prstGeom prst="rect">
              <a:avLst/>
            </a:prstGeom>
            <a:noFill/>
            <a:ln w="0">
              <a:noFill/>
              <a:prstDash val="solid"/>
            </a:ln>
          </p:spPr>
          <p:txBody>
            <a:bodyPr wrap="none" lIns="0" tIns="0" rIns="0" bIns="0" anchor="ctr">
              <a:noAutofit/>
            </a:bodyPr>
            <a:lstStyle>
              <a:defPPr algn="l">
                <a:defRPr sz="1725" b="0">
                  <a:solidFill>
                    <a:srgbClr val="647482"/>
                  </a:solidFill>
                  <a:latin typeface="Noto Sans CJK SC"/>
                  <a:ea typeface="Noto Sans CJK SC"/>
                  <a:cs typeface="Noto Sans CJK SC"/>
                </a:defRPr>
              </a:defPPr>
            </a:lstStyle>
            <a:p>
              <a:pPr algn="l">
                <a:defRPr sz="1725" b="0">
                  <a:solidFill>
                    <a:srgbClr val="647482"/>
                  </a:solidFill>
                  <a:latin typeface="Noto Sans CJK SC"/>
                  <a:ea typeface="Noto Sans CJK SC"/>
                  <a:cs typeface="Noto Sans CJK SC"/>
                </a:defRPr>
              </a:pPr>
              <a:r>
                <a:rPr sz="3450">
                  <a:solidFill>
                    <a:srgbClr val="647482"/>
                  </a:solidFill>
                  <a:latin typeface="Noto Sans CJK SC"/>
                  <a:ea typeface="Noto Sans CJK SC"/>
                  <a:cs typeface="Noto Sans CJK SC"/>
                </a:rPr>
                <a:t>是</a:t>
              </a:r>
            </a:p>
          </p:txBody>
        </p:sp>
        <p:sp>
          <p:nvSpPr>
            <p:cNvPr id="26" name="feedback-note">
              <a:extLst>
                <a:ext uri="{FF2B5EF4-FFF2-40B4-BE49-F238E27FC236}">
                  <a16:creationId xmlns:a16="http://schemas.microsoft.com/office/drawing/2014/main" id="{F3014640-A1E8-8B84-19A9-756631F9446F}"/>
                </a:ext>
              </a:extLst>
            </p:cNvPr>
            <p:cNvSpPr>
              <a:spLocks noGrp="1"/>
            </p:cNvSpPr>
            <p:nvPr/>
          </p:nvSpPr>
          <p:spPr>
            <a:xfrm>
              <a:off x="8572500" y="5715000"/>
              <a:ext cx="2952750" cy="628650"/>
            </a:xfrm>
            <a:prstGeom prst="rect">
              <a:avLst/>
            </a:prstGeom>
            <a:noFill/>
            <a:ln w="0">
              <a:noFill/>
              <a:prstDash val="solid"/>
            </a:ln>
          </p:spPr>
          <p:txBody>
            <a:bodyPr wrap="none" lIns="0" tIns="0" rIns="0" bIns="0" anchor="ctr">
              <a:noAutofit/>
            </a:bodyPr>
            <a:lstStyle>
              <a:defPPr algn="l">
                <a:defRPr sz="1800" b="0">
                  <a:solidFill>
                    <a:srgbClr val="173650"/>
                  </a:solidFill>
                  <a:latin typeface="Noto Sans CJK SC"/>
                  <a:ea typeface="Noto Sans CJK SC"/>
                  <a:cs typeface="Noto Sans CJK SC"/>
                </a:defRPr>
              </a:defPPr>
            </a:lstStyle>
            <a:p>
              <a:pPr algn="l">
                <a:defRPr sz="1800" b="0">
                  <a:solidFill>
                    <a:srgbClr val="173650"/>
                  </a:solidFill>
                  <a:latin typeface="Noto Sans CJK SC"/>
                  <a:ea typeface="Noto Sans CJK SC"/>
                  <a:cs typeface="Noto Sans CJK SC"/>
                </a:defRPr>
              </a:pPr>
              <a:r>
                <a:rPr lang="zh-CN" altLang="en-US" sz="3600" dirty="0">
                  <a:solidFill>
                    <a:srgbClr val="173650"/>
                  </a:solidFill>
                  <a:latin typeface="Noto Sans CJK SC"/>
                  <a:ea typeface="Noto Sans CJK SC"/>
                  <a:cs typeface="Noto Sans CJK SC"/>
                </a:rPr>
                <a:t>粒子分布决定自场</a:t>
              </a:r>
            </a:p>
            <a:p>
              <a:pPr algn="l">
                <a:defRPr sz="1800" b="0">
                  <a:solidFill>
                    <a:srgbClr val="173650"/>
                  </a:solidFill>
                  <a:latin typeface="Noto Sans CJK SC"/>
                  <a:ea typeface="Noto Sans CJK SC"/>
                  <a:cs typeface="Noto Sans CJK SC"/>
                </a:defRPr>
              </a:pPr>
              <a:r>
                <a:rPr lang="zh-CN" altLang="en-US" sz="3600" dirty="0">
                  <a:solidFill>
                    <a:srgbClr val="173650"/>
                  </a:solidFill>
                  <a:latin typeface="Noto Sans CJK SC"/>
                  <a:ea typeface="Noto Sans CJK SC"/>
                  <a:cs typeface="Noto Sans CJK SC"/>
                </a:rPr>
                <a:t>自场改变粒子运动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29269430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-title">
            <a:extLst>
              <a:ext uri="{FF2B5EF4-FFF2-40B4-BE49-F238E27FC236}">
                <a16:creationId xmlns:a16="http://schemas.microsoft.com/office/drawing/2014/main" id="{A576D69F-1CA4-38C2-7D29-4297C9EF80FA}"/>
              </a:ext>
            </a:extLst>
          </p:cNvPr>
          <p:cNvSpPr>
            <a:spLocks noGrp="1"/>
          </p:cNvSpPr>
          <p:nvPr/>
        </p:nvSpPr>
        <p:spPr>
          <a:xfrm>
            <a:off x="918591" y="857250"/>
            <a:ext cx="17811750" cy="942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6000" b="1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buNone/>
              <a:defRPr sz="6000" b="1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6000" b="1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rPr>
              <a:t>Boris 粒子推进</a:t>
            </a:r>
          </a:p>
        </p:txBody>
      </p:sp>
      <p:sp>
        <p:nvSpPr>
          <p:cNvPr id="3" name="rule-1">
            <a:extLst>
              <a:ext uri="{FF2B5EF4-FFF2-40B4-BE49-F238E27FC236}">
                <a16:creationId xmlns:a16="http://schemas.microsoft.com/office/drawing/2014/main" id="{595503A6-0441-8440-787C-BCDE8185250C}"/>
              </a:ext>
            </a:extLst>
          </p:cNvPr>
          <p:cNvSpPr>
            <a:spLocks noGrp="1"/>
          </p:cNvSpPr>
          <p:nvPr/>
        </p:nvSpPr>
        <p:spPr>
          <a:xfrm>
            <a:off x="918578" y="1814864"/>
            <a:ext cx="22744310" cy="0"/>
          </a:xfrm>
          <a:prstGeom prst="line">
            <a:avLst/>
          </a:prstGeom>
          <a:noFill/>
          <a:ln w="76200">
            <a:solidFill>
              <a:srgbClr val="007E87"/>
            </a:solidFill>
            <a:prstDash val="solid"/>
          </a:ln>
        </p:spPr>
        <p:txBody>
          <a:bodyPr/>
          <a:lstStyle/>
          <a:p>
            <a:endParaRPr lang="zh-CN" altLang="en-US" sz="6000"/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C55F1B6A-0A04-A549-BCA4-37B4E1A848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71827982"/>
              </p:ext>
            </p:extLst>
          </p:nvPr>
        </p:nvGraphicFramePr>
        <p:xfrm>
          <a:off x="1143000" y="6155666"/>
          <a:ext cx="22098000" cy="4450080"/>
        </p:xfrm>
        <a:graphic>
          <a:graphicData uri="http://schemas.openxmlformats.org/drawingml/2006/table">
            <a:tbl>
              <a:tblPr firstRow="1"/>
              <a:tblGrid>
                <a:gridCol w="3905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67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25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12520">
                <a:tc>
                  <a:txBody>
                    <a:bodyPr/>
                    <a:lstStyle/>
                    <a:p>
                      <a:endParaRPr sz="3500" b="1" dirty="0">
                        <a:solidFill>
                          <a:srgbClr val="FFFFFF"/>
                        </a:solidFill>
                        <a:latin typeface="Noto Sans CJK SC"/>
                        <a:ea typeface="Noto Sans CJK SC"/>
                        <a:cs typeface="Noto Sans CJK SC"/>
                      </a:endParaRPr>
                    </a:p>
                  </a:txBody>
                  <a:tcPr marL="182880" marR="182880" marT="91440" marB="91440" anchor="ctr">
                    <a:lnL w="9525">
                      <a:solidFill>
                        <a:srgbClr val="D7E0E6"/>
                      </a:solidFill>
                      <a:prstDash val="solid"/>
                    </a:lnL>
                    <a:lnR w="9525">
                      <a:solidFill>
                        <a:srgbClr val="D7E0E6"/>
                      </a:solidFill>
                      <a:prstDash val="solid"/>
                    </a:lnR>
                    <a:lnT w="9525">
                      <a:solidFill>
                        <a:srgbClr val="D7E0E6"/>
                      </a:solidFill>
                      <a:prstDash val="solid"/>
                    </a:lnT>
                    <a:lnB w="9525">
                      <a:solidFill>
                        <a:srgbClr val="D7E0E6"/>
                      </a:solidFill>
                      <a:prstDash val="solid"/>
                    </a:lnB>
                    <a:solidFill>
                      <a:srgbClr val="1736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3500" b="1" dirty="0" err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标准</a:t>
                      </a:r>
                      <a:r>
                        <a:rPr sz="3500" b="1" dirty="0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 Boris </a:t>
                      </a:r>
                      <a:r>
                        <a:rPr sz="3500" b="1" dirty="0" err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推进</a:t>
                      </a:r>
                      <a:endParaRPr sz="3500" b="1" dirty="0">
                        <a:solidFill>
                          <a:srgbClr val="FFFFFF"/>
                        </a:solidFill>
                        <a:latin typeface="Noto Sans CJK SC"/>
                        <a:ea typeface="Noto Sans CJK SC"/>
                        <a:cs typeface="Noto Sans CJK SC"/>
                      </a:endParaRPr>
                    </a:p>
                  </a:txBody>
                  <a:tcPr marL="182880" marR="182880" marT="91440" marB="91440" anchor="ctr">
                    <a:lnL w="9525" cap="flat" cmpd="sng" algn="ctr">
                      <a:solidFill>
                        <a:srgbClr val="D7E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D7E0E6"/>
                      </a:solidFill>
                      <a:prstDash val="solid"/>
                    </a:lnR>
                    <a:lnT w="9525">
                      <a:solidFill>
                        <a:srgbClr val="D7E0E6"/>
                      </a:solidFill>
                      <a:prstDash val="solid"/>
                    </a:lnT>
                    <a:lnB w="9525">
                      <a:solidFill>
                        <a:srgbClr val="D7E0E6"/>
                      </a:solidFill>
                      <a:prstDash val="solid"/>
                    </a:lnB>
                    <a:solidFill>
                      <a:srgbClr val="1736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350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经典 RK4</a:t>
                      </a:r>
                    </a:p>
                  </a:txBody>
                  <a:tcPr marL="182880" marR="182880" marT="91440" marB="91440" anchor="ctr">
                    <a:lnL w="9525" cap="flat" cmpd="sng" algn="ctr">
                      <a:solidFill>
                        <a:srgbClr val="D7E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D7E0E6"/>
                      </a:solidFill>
                      <a:prstDash val="solid"/>
                    </a:lnR>
                    <a:lnT w="9525">
                      <a:solidFill>
                        <a:srgbClr val="D7E0E6"/>
                      </a:solidFill>
                      <a:prstDash val="solid"/>
                    </a:lnT>
                    <a:lnB w="9525">
                      <a:solidFill>
                        <a:srgbClr val="D7E0E6"/>
                      </a:solidFill>
                      <a:prstDash val="solid"/>
                    </a:lnB>
                    <a:solidFill>
                      <a:srgbClr val="1736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2520">
                <a:tc>
                  <a:txBody>
                    <a:bodyPr/>
                    <a:lstStyle/>
                    <a:p>
                      <a:r>
                        <a:rPr sz="3500" b="0">
                          <a:solidFill>
                            <a:srgbClr val="173650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时间精度</a:t>
                      </a:r>
                    </a:p>
                  </a:txBody>
                  <a:tcPr marL="182880" marR="182880" marT="91440" marB="91440" anchor="ctr">
                    <a:lnL w="9525">
                      <a:solidFill>
                        <a:srgbClr val="D7E0E6"/>
                      </a:solidFill>
                      <a:prstDash val="solid"/>
                    </a:lnL>
                    <a:lnR w="9525">
                      <a:solidFill>
                        <a:srgbClr val="D7E0E6"/>
                      </a:solidFill>
                      <a:prstDash val="solid"/>
                    </a:lnR>
                    <a:lnT w="9525" cap="flat" cmpd="sng" algn="ctr">
                      <a:solidFill>
                        <a:srgbClr val="D7E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7E0E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3500" b="0">
                          <a:solidFill>
                            <a:srgbClr val="173650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二阶</a:t>
                      </a:r>
                    </a:p>
                  </a:txBody>
                  <a:tcPr marL="182880" marR="182880" marT="91440" marB="91440" anchor="ctr">
                    <a:lnL w="9525" cap="flat" cmpd="sng" algn="ctr">
                      <a:solidFill>
                        <a:srgbClr val="D7E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D7E0E6"/>
                      </a:solidFill>
                      <a:prstDash val="solid"/>
                    </a:lnR>
                    <a:lnT w="9525" cap="flat" cmpd="sng" algn="ctr">
                      <a:solidFill>
                        <a:srgbClr val="D7E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7E0E6"/>
                      </a:solidFill>
                      <a:prstDash val="solid"/>
                    </a:lnB>
                    <a:solidFill>
                      <a:srgbClr val="F1F7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3500" b="0">
                          <a:solidFill>
                            <a:srgbClr val="173650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四阶，需各阶段右端评估保持一致精度</a:t>
                      </a:r>
                    </a:p>
                  </a:txBody>
                  <a:tcPr marL="182880" marR="182880" marT="91440" marB="91440" anchor="ctr">
                    <a:lnL w="9525" cap="flat" cmpd="sng" algn="ctr">
                      <a:solidFill>
                        <a:srgbClr val="D7E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D7E0E6"/>
                      </a:solidFill>
                      <a:prstDash val="solid"/>
                    </a:lnR>
                    <a:lnT w="9525" cap="flat" cmpd="sng" algn="ctr">
                      <a:solidFill>
                        <a:srgbClr val="D7E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7E0E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12520">
                <a:tc>
                  <a:txBody>
                    <a:bodyPr/>
                    <a:lstStyle/>
                    <a:p>
                      <a:r>
                        <a:rPr sz="3500" b="0">
                          <a:solidFill>
                            <a:srgbClr val="173650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纯磁场运动</a:t>
                      </a:r>
                    </a:p>
                  </a:txBody>
                  <a:tcPr marL="182880" marR="182880" marT="91440" marB="91440" anchor="ctr">
                    <a:lnL w="9525">
                      <a:solidFill>
                        <a:srgbClr val="D7E0E6"/>
                      </a:solidFill>
                      <a:prstDash val="solid"/>
                    </a:lnL>
                    <a:lnR w="9525">
                      <a:solidFill>
                        <a:srgbClr val="D7E0E6"/>
                      </a:solidFill>
                      <a:prstDash val="solid"/>
                    </a:lnR>
                    <a:lnT w="9525" cap="flat" cmpd="sng" algn="ctr">
                      <a:solidFill>
                        <a:srgbClr val="D7E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7E0E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3500" b="0">
                          <a:solidFill>
                            <a:srgbClr val="173650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速度旋转保持模长</a:t>
                      </a:r>
                    </a:p>
                  </a:txBody>
                  <a:tcPr marL="182880" marR="182880" marT="91440" marB="91440" anchor="ctr">
                    <a:lnL w="9525" cap="flat" cmpd="sng" algn="ctr">
                      <a:solidFill>
                        <a:srgbClr val="D7E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D7E0E6"/>
                      </a:solidFill>
                      <a:prstDash val="solid"/>
                    </a:lnR>
                    <a:lnT w="9525" cap="flat" cmpd="sng" algn="ctr">
                      <a:solidFill>
                        <a:srgbClr val="D7E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7E0E6"/>
                      </a:solidFill>
                      <a:prstDash val="solid"/>
                    </a:lnB>
                    <a:solidFill>
                      <a:srgbClr val="F1F7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3500" b="0">
                          <a:solidFill>
                            <a:srgbClr val="173650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一般不严格保持速度模长</a:t>
                      </a:r>
                    </a:p>
                  </a:txBody>
                  <a:tcPr marL="182880" marR="182880" marT="91440" marB="91440" anchor="ctr">
                    <a:lnL w="9525" cap="flat" cmpd="sng" algn="ctr">
                      <a:solidFill>
                        <a:srgbClr val="D7E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D7E0E6"/>
                      </a:solidFill>
                      <a:prstDash val="solid"/>
                    </a:lnR>
                    <a:lnT w="9525" cap="flat" cmpd="sng" algn="ctr">
                      <a:solidFill>
                        <a:srgbClr val="D7E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7E0E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12520">
                <a:tc>
                  <a:txBody>
                    <a:bodyPr/>
                    <a:lstStyle/>
                    <a:p>
                      <a:r>
                        <a:rPr sz="3500" b="0">
                          <a:solidFill>
                            <a:srgbClr val="173650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几何性质</a:t>
                      </a:r>
                    </a:p>
                  </a:txBody>
                  <a:tcPr marL="182880" marR="182880" marT="91440" marB="91440" anchor="ctr">
                    <a:lnL w="9525">
                      <a:solidFill>
                        <a:srgbClr val="D7E0E6"/>
                      </a:solidFill>
                      <a:prstDash val="solid"/>
                    </a:lnL>
                    <a:lnR w="9525">
                      <a:solidFill>
                        <a:srgbClr val="D7E0E6"/>
                      </a:solidFill>
                      <a:prstDash val="solid"/>
                    </a:lnR>
                    <a:lnT w="9525" cap="flat" cmpd="sng" algn="ctr">
                      <a:solidFill>
                        <a:srgbClr val="D7E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7E0E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3500" b="0" dirty="0">
                          <a:solidFill>
                            <a:srgbClr val="173650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标准非相对论形式保相空间体积</a:t>
                      </a:r>
                      <a:endParaRPr sz="3500" b="0" dirty="0">
                        <a:solidFill>
                          <a:srgbClr val="173650"/>
                        </a:solidFill>
                        <a:latin typeface="Noto Sans CJK SC"/>
                        <a:ea typeface="Noto Sans CJK SC"/>
                        <a:cs typeface="Noto Sans CJK SC"/>
                      </a:endParaRPr>
                    </a:p>
                  </a:txBody>
                  <a:tcPr marL="182880" marR="182880" marT="91440" marB="91440" anchor="ctr">
                    <a:lnL w="9525" cap="flat" cmpd="sng" algn="ctr">
                      <a:solidFill>
                        <a:srgbClr val="D7E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D7E0E6"/>
                      </a:solidFill>
                      <a:prstDash val="solid"/>
                    </a:lnR>
                    <a:lnT w="9525" cap="flat" cmpd="sng" algn="ctr">
                      <a:solidFill>
                        <a:srgbClr val="D7E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7E0E6"/>
                      </a:solidFill>
                      <a:prstDash val="solid"/>
                    </a:lnB>
                    <a:solidFill>
                      <a:srgbClr val="F1F7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3500" b="0" dirty="0">
                          <a:solidFill>
                            <a:srgbClr val="173650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一般不保相空间体积</a:t>
                      </a:r>
                      <a:endParaRPr sz="3500" b="0" dirty="0">
                        <a:solidFill>
                          <a:srgbClr val="173650"/>
                        </a:solidFill>
                        <a:latin typeface="Noto Sans CJK SC"/>
                        <a:ea typeface="Noto Sans CJK SC"/>
                        <a:cs typeface="Noto Sans CJK SC"/>
                      </a:endParaRPr>
                    </a:p>
                  </a:txBody>
                  <a:tcPr marL="182880" marR="182880" marT="91440" marB="91440" anchor="ctr">
                    <a:lnL w="9525" cap="flat" cmpd="sng" algn="ctr">
                      <a:solidFill>
                        <a:srgbClr val="D7E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D7E0E6"/>
                      </a:solidFill>
                      <a:prstDash val="solid"/>
                    </a:lnR>
                    <a:lnT w="9525" cap="flat" cmpd="sng" algn="ctr">
                      <a:solidFill>
                        <a:srgbClr val="D7E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7E0E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revision-19">
            <a:extLst>
              <a:ext uri="{FF2B5EF4-FFF2-40B4-BE49-F238E27FC236}">
                <a16:creationId xmlns:a16="http://schemas.microsoft.com/office/drawing/2014/main" id="{0FD1534A-D6CB-B931-CC2D-5770CB6115CA}"/>
              </a:ext>
            </a:extLst>
          </p:cNvPr>
          <p:cNvSpPr>
            <a:spLocks noGrp="1"/>
          </p:cNvSpPr>
          <p:nvPr/>
        </p:nvSpPr>
        <p:spPr>
          <a:xfrm>
            <a:off x="918578" y="2409746"/>
            <a:ext cx="15769222" cy="86684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0">
                <a:solidFill>
                  <a:srgbClr val="52697E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buNone/>
              <a:defRPr sz="1725" b="0">
                <a:solidFill>
                  <a:srgbClr val="52697E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lang="en-US" altLang="zh-CN" sz="4000" dirty="0">
                <a:solidFill>
                  <a:srgbClr val="52697E"/>
                </a:solidFill>
                <a:latin typeface="Noto Sans CJK SC"/>
                <a:ea typeface="Noto Sans CJK SC"/>
                <a:cs typeface="Noto Sans CJK SC"/>
              </a:rPr>
              <a:t>B</a:t>
            </a:r>
            <a:r>
              <a:rPr lang="en-US" altLang="zh-CN" sz="4000" b="0" dirty="0">
                <a:solidFill>
                  <a:srgbClr val="52697E"/>
                </a:solidFill>
                <a:latin typeface="Noto Sans CJK SC"/>
                <a:ea typeface="Noto Sans CJK SC"/>
                <a:cs typeface="Noto Sans CJK SC"/>
              </a:rPr>
              <a:t>oris</a:t>
            </a:r>
            <a:r>
              <a:rPr lang="zh-CN" altLang="en-US" sz="4000" dirty="0">
                <a:solidFill>
                  <a:srgbClr val="52697E"/>
                </a:solidFill>
                <a:latin typeface="Noto Sans CJK SC"/>
                <a:ea typeface="Noto Sans CJK SC"/>
                <a:cs typeface="Noto Sans CJK SC"/>
              </a:rPr>
              <a:t>算法</a:t>
            </a:r>
            <a:endParaRPr lang="zh-CN" altLang="en-US" sz="4000" b="0" dirty="0">
              <a:solidFill>
                <a:srgbClr val="52697E"/>
              </a:solidFill>
              <a:latin typeface="Noto Sans CJK SC"/>
              <a:ea typeface="Noto Sans CJK SC"/>
              <a:cs typeface="Noto Sans CJK SC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180F481-7974-2572-4850-8973B6E8F5E5}"/>
              </a:ext>
            </a:extLst>
          </p:cNvPr>
          <p:cNvSpPr txBox="1"/>
          <p:nvPr/>
        </p:nvSpPr>
        <p:spPr>
          <a:xfrm>
            <a:off x="1143000" y="3645366"/>
            <a:ext cx="21054487" cy="1631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en" altLang="zh-CN" dirty="0"/>
              <a:t>Boris </a:t>
            </a:r>
            <a:r>
              <a:rPr lang="zh-CN" altLang="en-US" dirty="0"/>
              <a:t>算法是一种将粒子运动分解为“半步电场加速</a:t>
            </a:r>
            <a:r>
              <a:rPr lang="en-US" altLang="zh-CN" dirty="0"/>
              <a:t>—</a:t>
            </a:r>
            <a:r>
              <a:rPr lang="zh-CN" altLang="en-US" dirty="0"/>
              <a:t>磁场旋转</a:t>
            </a:r>
            <a:r>
              <a:rPr lang="en-US" altLang="zh-CN" dirty="0"/>
              <a:t>—</a:t>
            </a:r>
            <a:r>
              <a:rPr lang="zh-CN" altLang="en-US" dirty="0"/>
              <a:t>半步电场加速”的二阶推进方法，具有计算高效、纯磁场下保持粒子动能的特点。 </a:t>
            </a:r>
          </a:p>
        </p:txBody>
      </p:sp>
    </p:spTree>
    <p:extLst>
      <p:ext uri="{BB962C8B-B14F-4D97-AF65-F5344CB8AC3E}">
        <p14:creationId xmlns:p14="http://schemas.microsoft.com/office/powerpoint/2010/main" val="1697591213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-title">
            <a:extLst>
              <a:ext uri="{FF2B5EF4-FFF2-40B4-BE49-F238E27FC236}">
                <a16:creationId xmlns:a16="http://schemas.microsoft.com/office/drawing/2014/main" id="{A576D69F-1CA4-38C2-7D29-4297C9EF80FA}"/>
              </a:ext>
            </a:extLst>
          </p:cNvPr>
          <p:cNvSpPr>
            <a:spLocks noGrp="1"/>
          </p:cNvSpPr>
          <p:nvPr/>
        </p:nvSpPr>
        <p:spPr>
          <a:xfrm>
            <a:off x="918591" y="857250"/>
            <a:ext cx="17811750" cy="942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6000" b="1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buNone/>
              <a:defRPr sz="6000" b="1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lang="zh-CN" altLang="en-US" sz="6000" b="1" dirty="0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rPr>
              <a:t>注入线模型</a:t>
            </a:r>
            <a:endParaRPr sz="6000" b="1" dirty="0">
              <a:solidFill>
                <a:srgbClr val="0B2038"/>
              </a:solidFill>
              <a:latin typeface="Noto Sans CJK SC"/>
              <a:ea typeface="Noto Sans CJK SC"/>
              <a:cs typeface="Noto Sans CJK SC"/>
            </a:endParaRPr>
          </a:p>
        </p:txBody>
      </p:sp>
      <p:sp>
        <p:nvSpPr>
          <p:cNvPr id="3" name="rule-1">
            <a:extLst>
              <a:ext uri="{FF2B5EF4-FFF2-40B4-BE49-F238E27FC236}">
                <a16:creationId xmlns:a16="http://schemas.microsoft.com/office/drawing/2014/main" id="{595503A6-0441-8440-787C-BCDE8185250C}"/>
              </a:ext>
            </a:extLst>
          </p:cNvPr>
          <p:cNvSpPr>
            <a:spLocks noGrp="1"/>
          </p:cNvSpPr>
          <p:nvPr/>
        </p:nvSpPr>
        <p:spPr>
          <a:xfrm>
            <a:off x="918578" y="1814864"/>
            <a:ext cx="22744310" cy="0"/>
          </a:xfrm>
          <a:prstGeom prst="line">
            <a:avLst/>
          </a:prstGeom>
          <a:noFill/>
          <a:ln w="76200">
            <a:solidFill>
              <a:srgbClr val="007E87"/>
            </a:solidFill>
            <a:prstDash val="solid"/>
          </a:ln>
        </p:spPr>
        <p:txBody>
          <a:bodyPr/>
          <a:lstStyle/>
          <a:p>
            <a:endParaRPr lang="zh-CN" altLang="en-US" sz="600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F122A1E-421B-44D6-4B23-FF945EBE23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57007" y="2295874"/>
            <a:ext cx="8200103" cy="1022959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397D2DEB-25DB-DAB8-48B2-6A8F6813E5EB}"/>
              </a:ext>
            </a:extLst>
          </p:cNvPr>
          <p:cNvSpPr txBox="1"/>
          <p:nvPr/>
        </p:nvSpPr>
        <p:spPr>
          <a:xfrm>
            <a:off x="1655507" y="3673384"/>
            <a:ext cx="12001500" cy="68813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lIns="0" tIns="0" rIns="0" bIns="0" anchor="t">
            <a:noAutofit/>
          </a:bodyPr>
          <a:lstStyle>
            <a:defPPr algn="l">
              <a:defRPr sz="3600" b="0" i="0" u="none" strike="noStrike" cap="none" spc="0" baseline="0">
                <a:ln>
                  <a:noFill/>
                </a:ln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defRPr>
            </a:defPPr>
            <a:lvl1pPr algn="l">
              <a:buNone/>
              <a:defRPr/>
            </a:lvl1pPr>
          </a:lstStyle>
          <a:p>
            <a:pPr algn="l">
              <a:lnSpc>
                <a:spcPct val="112000"/>
              </a:lnSpc>
              <a:buNone/>
              <a:defRPr sz="3600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lang="zh-CN" altLang="en-US" sz="4000" b="1" dirty="0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rPr>
              <a:t>研究对象</a:t>
            </a:r>
          </a:p>
          <a:p>
            <a:pPr algn="l">
              <a:lnSpc>
                <a:spcPct val="112000"/>
              </a:lnSpc>
              <a:buNone/>
              <a:defRPr sz="3600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lang="en-US" altLang="zh-CN" sz="4000" dirty="0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rPr>
              <a:t>30 </a:t>
            </a:r>
            <a:r>
              <a:rPr lang="en" altLang="zh-CN" sz="4000" dirty="0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rPr>
              <a:t>MeV </a:t>
            </a:r>
            <a:r>
              <a:rPr lang="zh-CN" altLang="en-US" sz="4000" dirty="0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rPr>
              <a:t>强流回旋加速器注入线</a:t>
            </a:r>
            <a:endParaRPr lang="zh-CN" altLang="en-US" sz="4000" dirty="0"/>
          </a:p>
          <a:p>
            <a:endParaRPr lang="zh-CN" altLang="en-US" sz="4000" dirty="0"/>
          </a:p>
          <a:p>
            <a:pPr algn="l">
              <a:lnSpc>
                <a:spcPct val="112000"/>
              </a:lnSpc>
              <a:buNone/>
              <a:defRPr sz="3600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lang="zh-CN" altLang="en-US" sz="4000" b="1" dirty="0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rPr>
              <a:t>比较内容</a:t>
            </a:r>
          </a:p>
          <a:p>
            <a:pPr algn="l">
              <a:lnSpc>
                <a:spcPct val="112000"/>
              </a:lnSpc>
              <a:buNone/>
              <a:defRPr sz="3600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lang="zh-CN" altLang="en-US" sz="4000" dirty="0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rPr>
              <a:t>有、无空间电荷时的束流包络与注入效率</a:t>
            </a:r>
            <a:endParaRPr lang="zh-CN" altLang="en-US" sz="4000" dirty="0"/>
          </a:p>
          <a:p>
            <a:endParaRPr lang="zh-CN" altLang="en-US" sz="4000" dirty="0"/>
          </a:p>
          <a:p>
            <a:pPr algn="l">
              <a:lnSpc>
                <a:spcPct val="112000"/>
              </a:lnSpc>
              <a:buNone/>
              <a:defRPr sz="3600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lang="zh-CN" altLang="en-US" sz="4000" b="1" dirty="0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rPr>
              <a:t>空间电荷补偿</a:t>
            </a:r>
          </a:p>
          <a:p>
            <a:pPr algn="l">
              <a:lnSpc>
                <a:spcPct val="112000"/>
              </a:lnSpc>
              <a:buNone/>
              <a:defRPr sz="3600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lang="zh-CN" altLang="en-US" sz="4000" dirty="0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rPr>
              <a:t>离子源至螺旋偏转板入口为</a:t>
            </a:r>
            <a:r>
              <a:rPr lang="en-US" altLang="zh-CN" sz="4000" dirty="0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rPr>
              <a:t>95%</a:t>
            </a:r>
            <a:r>
              <a:rPr lang="zh-CN" altLang="en-US" sz="4000" dirty="0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rPr>
              <a:t>；</a:t>
            </a:r>
          </a:p>
          <a:p>
            <a:pPr algn="l">
              <a:lnSpc>
                <a:spcPct val="112000"/>
              </a:lnSpc>
              <a:buNone/>
              <a:defRPr sz="3600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lang="zh-CN" altLang="en-US" sz="4000" dirty="0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rPr>
              <a:t>偏转板区域不考虑补偿</a:t>
            </a:r>
            <a:endParaRPr lang="zh-CN" altLang="en-US" sz="4000" dirty="0"/>
          </a:p>
        </p:txBody>
      </p:sp>
    </p:spTree>
    <p:extLst>
      <p:ext uri="{BB962C8B-B14F-4D97-AF65-F5344CB8AC3E}">
        <p14:creationId xmlns:p14="http://schemas.microsoft.com/office/powerpoint/2010/main" val="3981581127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-title">
            <a:extLst>
              <a:ext uri="{FF2B5EF4-FFF2-40B4-BE49-F238E27FC236}">
                <a16:creationId xmlns:a16="http://schemas.microsoft.com/office/drawing/2014/main" id="{A576D69F-1CA4-38C2-7D29-4297C9EF80FA}"/>
              </a:ext>
            </a:extLst>
          </p:cNvPr>
          <p:cNvSpPr>
            <a:spLocks noGrp="1"/>
          </p:cNvSpPr>
          <p:nvPr/>
        </p:nvSpPr>
        <p:spPr>
          <a:xfrm>
            <a:off x="918591" y="857250"/>
            <a:ext cx="17811750" cy="942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6000" b="1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buNone/>
              <a:defRPr sz="6000" b="1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6000" b="1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rPr>
              <a:t>包络变化与注入效率</a:t>
            </a:r>
          </a:p>
        </p:txBody>
      </p:sp>
      <p:sp>
        <p:nvSpPr>
          <p:cNvPr id="3" name="rule-1">
            <a:extLst>
              <a:ext uri="{FF2B5EF4-FFF2-40B4-BE49-F238E27FC236}">
                <a16:creationId xmlns:a16="http://schemas.microsoft.com/office/drawing/2014/main" id="{595503A6-0441-8440-787C-BCDE8185250C}"/>
              </a:ext>
            </a:extLst>
          </p:cNvPr>
          <p:cNvSpPr>
            <a:spLocks noGrp="1"/>
          </p:cNvSpPr>
          <p:nvPr/>
        </p:nvSpPr>
        <p:spPr>
          <a:xfrm>
            <a:off x="918578" y="1814864"/>
            <a:ext cx="22744310" cy="0"/>
          </a:xfrm>
          <a:prstGeom prst="line">
            <a:avLst/>
          </a:prstGeom>
          <a:noFill/>
          <a:ln w="76200">
            <a:solidFill>
              <a:srgbClr val="007E87"/>
            </a:solidFill>
            <a:prstDash val="solid"/>
          </a:ln>
        </p:spPr>
        <p:txBody>
          <a:bodyPr/>
          <a:lstStyle/>
          <a:p>
            <a:endParaRPr lang="zh-CN" altLang="en-US" sz="600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859949B-907F-CA5D-6561-030648C304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7886" y="2831794"/>
            <a:ext cx="15210784" cy="6671434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B73B462C-1847-4EC9-8E7C-44DD05A8745D}"/>
              </a:ext>
            </a:extLst>
          </p:cNvPr>
          <p:cNvSpPr txBox="1"/>
          <p:nvPr/>
        </p:nvSpPr>
        <p:spPr>
          <a:xfrm>
            <a:off x="3110579" y="10191750"/>
            <a:ext cx="18573750" cy="13533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lIns="0" tIns="0" rIns="0" bIns="0" anchor="t">
            <a:noAutofit/>
          </a:bodyPr>
          <a:lstStyle>
            <a:defPPr algn="l">
              <a:defRPr sz="3600" b="0" i="0" u="none" strike="noStrike" cap="none" spc="0" baseline="0">
                <a:ln>
                  <a:noFill/>
                </a:ln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defRPr>
            </a:defPPr>
            <a:lvl1pPr algn="l">
              <a:buNone/>
              <a:defRPr/>
            </a:lvl1pPr>
          </a:lstStyle>
          <a:p>
            <a:pPr algn="l">
              <a:lnSpc>
                <a:spcPct val="115000"/>
              </a:lnSpc>
              <a:buNone/>
              <a:defRPr sz="3600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lang="zh-CN" altLang="en-US" sz="4000" dirty="0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rPr>
              <a:t>包络整体趋势相近，考虑空间电荷后横向尺寸略有增大。</a:t>
            </a:r>
          </a:p>
          <a:p>
            <a:pPr algn="l">
              <a:lnSpc>
                <a:spcPct val="115000"/>
              </a:lnSpc>
              <a:buNone/>
              <a:defRPr sz="3600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lang="zh-CN" altLang="en-US" sz="4000" dirty="0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rPr>
              <a:t>注入效率由</a:t>
            </a:r>
            <a:r>
              <a:rPr lang="en-US" altLang="zh-CN" sz="4000" dirty="0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rPr>
              <a:t>13%</a:t>
            </a:r>
            <a:r>
              <a:rPr lang="zh-CN" altLang="en-US" sz="4000" dirty="0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rPr>
              <a:t>降至</a:t>
            </a:r>
            <a:r>
              <a:rPr lang="en-US" altLang="zh-CN" sz="4000" dirty="0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rPr>
              <a:t>11%</a:t>
            </a:r>
            <a:r>
              <a:rPr lang="zh-CN" altLang="en-US" sz="4000" dirty="0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rPr>
              <a:t>，大约下降</a:t>
            </a:r>
            <a:r>
              <a:rPr lang="en-US" altLang="zh-CN" sz="4000" dirty="0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rPr>
              <a:t>2%</a:t>
            </a:r>
            <a:r>
              <a:rPr lang="zh-CN" altLang="en-US" sz="4000" dirty="0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7098484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-title">
            <a:extLst>
              <a:ext uri="{FF2B5EF4-FFF2-40B4-BE49-F238E27FC236}">
                <a16:creationId xmlns:a16="http://schemas.microsoft.com/office/drawing/2014/main" id="{A576D69F-1CA4-38C2-7D29-4297C9EF80FA}"/>
              </a:ext>
            </a:extLst>
          </p:cNvPr>
          <p:cNvSpPr>
            <a:spLocks noGrp="1"/>
          </p:cNvSpPr>
          <p:nvPr/>
        </p:nvSpPr>
        <p:spPr>
          <a:xfrm>
            <a:off x="918591" y="857250"/>
            <a:ext cx="17811750" cy="942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6000" b="1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buNone/>
              <a:defRPr sz="6000" b="1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6000" b="1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rPr>
              <a:t>相位失配与注入损失</a:t>
            </a:r>
          </a:p>
        </p:txBody>
      </p:sp>
      <p:sp>
        <p:nvSpPr>
          <p:cNvPr id="3" name="rule-1">
            <a:extLst>
              <a:ext uri="{FF2B5EF4-FFF2-40B4-BE49-F238E27FC236}">
                <a16:creationId xmlns:a16="http://schemas.microsoft.com/office/drawing/2014/main" id="{595503A6-0441-8440-787C-BCDE8185250C}"/>
              </a:ext>
            </a:extLst>
          </p:cNvPr>
          <p:cNvSpPr>
            <a:spLocks noGrp="1"/>
          </p:cNvSpPr>
          <p:nvPr/>
        </p:nvSpPr>
        <p:spPr>
          <a:xfrm>
            <a:off x="918578" y="1814864"/>
            <a:ext cx="22744310" cy="0"/>
          </a:xfrm>
          <a:prstGeom prst="line">
            <a:avLst/>
          </a:prstGeom>
          <a:noFill/>
          <a:ln w="76200">
            <a:solidFill>
              <a:srgbClr val="007E87"/>
            </a:solidFill>
            <a:prstDash val="solid"/>
          </a:ln>
        </p:spPr>
        <p:txBody>
          <a:bodyPr/>
          <a:lstStyle/>
          <a:p>
            <a:endParaRPr lang="zh-CN" altLang="en-US" sz="600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A93C2AE-D426-1DE4-1FDF-A0EA0A0DE7C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655" r="32299"/>
          <a:stretch/>
        </p:blipFill>
        <p:spPr>
          <a:xfrm>
            <a:off x="9764486" y="1970517"/>
            <a:ext cx="13393868" cy="11411908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7AD0F864-1090-7F91-1030-0F001A1BAEEE}"/>
              </a:ext>
            </a:extLst>
          </p:cNvPr>
          <p:cNvSpPr txBox="1"/>
          <p:nvPr/>
        </p:nvSpPr>
        <p:spPr>
          <a:xfrm>
            <a:off x="1480402" y="4452843"/>
            <a:ext cx="8572500" cy="481031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lIns="0" tIns="0" rIns="0" bIns="0" anchor="t">
            <a:noAutofit/>
          </a:bodyPr>
          <a:lstStyle>
            <a:defPPr algn="l">
              <a:defRPr sz="3600" b="0" i="0" u="none" strike="noStrike" cap="none" spc="0" baseline="0">
                <a:ln>
                  <a:noFill/>
                </a:ln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defRPr>
            </a:defPPr>
            <a:lvl1pPr algn="l">
              <a:buNone/>
              <a:defRPr/>
            </a:lvl1pPr>
          </a:lstStyle>
          <a:p>
            <a:pPr algn="l">
              <a:lnSpc>
                <a:spcPct val="118000"/>
              </a:lnSpc>
              <a:buNone/>
              <a:defRPr sz="3600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lang="zh-CN" altLang="en-US" sz="4000" b="1" dirty="0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rPr>
              <a:t>主要损失机制</a:t>
            </a:r>
          </a:p>
          <a:p>
            <a:pPr algn="l">
              <a:lnSpc>
                <a:spcPct val="118000"/>
              </a:lnSpc>
              <a:buNone/>
              <a:defRPr sz="3600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lang="zh-CN" altLang="en-US" sz="4000" dirty="0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rPr>
              <a:t>加速相位失配</a:t>
            </a:r>
          </a:p>
          <a:p>
            <a:endParaRPr lang="zh-CN" altLang="en-US" sz="4000" dirty="0">
              <a:solidFill>
                <a:srgbClr val="0B2038"/>
              </a:solidFill>
              <a:latin typeface="Noto Sans CJK SC"/>
              <a:ea typeface="Noto Sans CJK SC"/>
              <a:cs typeface="Noto Sans CJK SC"/>
            </a:endParaRPr>
          </a:p>
          <a:p>
            <a:pPr algn="l">
              <a:lnSpc>
                <a:spcPct val="118000"/>
              </a:lnSpc>
              <a:buNone/>
              <a:defRPr sz="3600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lang="zh-CN" altLang="en-US" sz="4000" dirty="0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rPr>
              <a:t>空间电荷改变粒子到达中心区时的相位分布，使部分粒子无法继续稳定加速。</a:t>
            </a:r>
          </a:p>
        </p:txBody>
      </p:sp>
    </p:spTree>
    <p:extLst>
      <p:ext uri="{BB962C8B-B14F-4D97-AF65-F5344CB8AC3E}">
        <p14:creationId xmlns:p14="http://schemas.microsoft.com/office/powerpoint/2010/main" val="16970021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-title">
            <a:extLst>
              <a:ext uri="{FF2B5EF4-FFF2-40B4-BE49-F238E27FC236}">
                <a16:creationId xmlns:a16="http://schemas.microsoft.com/office/drawing/2014/main" id="{A576D69F-1CA4-38C2-7D29-4297C9EF80FA}"/>
              </a:ext>
            </a:extLst>
          </p:cNvPr>
          <p:cNvSpPr>
            <a:spLocks noGrp="1"/>
          </p:cNvSpPr>
          <p:nvPr/>
        </p:nvSpPr>
        <p:spPr>
          <a:xfrm>
            <a:off x="918591" y="857250"/>
            <a:ext cx="17811750" cy="942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6000" b="1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buNone/>
              <a:defRPr sz="6000" b="1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6000" b="1">
                <a:solidFill>
                  <a:srgbClr val="0B2038"/>
                </a:solidFill>
                <a:latin typeface="Noto Sans CJK SC"/>
                <a:ea typeface="Noto Sans CJK SC"/>
                <a:cs typeface="Noto Sans CJK SC"/>
              </a:rPr>
              <a:t>总结与展望</a:t>
            </a:r>
          </a:p>
        </p:txBody>
      </p:sp>
      <p:sp>
        <p:nvSpPr>
          <p:cNvPr id="3" name="rule-1">
            <a:extLst>
              <a:ext uri="{FF2B5EF4-FFF2-40B4-BE49-F238E27FC236}">
                <a16:creationId xmlns:a16="http://schemas.microsoft.com/office/drawing/2014/main" id="{595503A6-0441-8440-787C-BCDE8185250C}"/>
              </a:ext>
            </a:extLst>
          </p:cNvPr>
          <p:cNvSpPr>
            <a:spLocks noGrp="1"/>
          </p:cNvSpPr>
          <p:nvPr/>
        </p:nvSpPr>
        <p:spPr>
          <a:xfrm>
            <a:off x="918578" y="1814864"/>
            <a:ext cx="22744310" cy="0"/>
          </a:xfrm>
          <a:prstGeom prst="line">
            <a:avLst/>
          </a:prstGeom>
          <a:noFill/>
          <a:ln w="76200">
            <a:solidFill>
              <a:srgbClr val="007E87"/>
            </a:solidFill>
            <a:prstDash val="solid"/>
          </a:ln>
        </p:spPr>
        <p:txBody>
          <a:bodyPr/>
          <a:lstStyle/>
          <a:p>
            <a:endParaRPr lang="zh-CN" altLang="en-US" sz="600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A6F7B06A-4895-7657-700E-DE7DB71BB188}"/>
              </a:ext>
            </a:extLst>
          </p:cNvPr>
          <p:cNvSpPr txBox="1"/>
          <p:nvPr/>
        </p:nvSpPr>
        <p:spPr>
          <a:xfrm>
            <a:off x="1567543" y="2471003"/>
            <a:ext cx="19907794" cy="100950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zh-CN" altLang="en-US" b="1" dirty="0"/>
              <a:t>总结</a:t>
            </a:r>
            <a:endParaRPr lang="zh-CN" altLang="en-US" dirty="0"/>
          </a:p>
          <a:p>
            <a:pPr marL="685800" indent="-685800" algn="l">
              <a:buFont typeface="Wingdings" pitchFamily="2" charset="2"/>
              <a:buChar char="Ø"/>
            </a:pPr>
            <a:r>
              <a:rPr lang="zh-CN" altLang="en-US" dirty="0"/>
              <a:t>建立基于 </a:t>
            </a:r>
            <a:r>
              <a:rPr lang="en" altLang="zh-CN" dirty="0"/>
              <a:t>PIC </a:t>
            </a:r>
            <a:r>
              <a:rPr lang="zh-CN" altLang="en-US" dirty="0"/>
              <a:t>的空间电荷自洽计算流程，结合外部电磁场与 </a:t>
            </a:r>
            <a:r>
              <a:rPr lang="en" altLang="zh-CN" dirty="0"/>
              <a:t>Boris </a:t>
            </a:r>
            <a:r>
              <a:rPr lang="zh-CN" altLang="en-US" dirty="0"/>
              <a:t>粒子推进，实现束流跟踪。</a:t>
            </a:r>
          </a:p>
          <a:p>
            <a:pPr marL="685800" indent="-685800" algn="l">
              <a:buFont typeface="Wingdings" pitchFamily="2" charset="2"/>
              <a:buChar char="Ø"/>
            </a:pPr>
            <a:r>
              <a:rPr lang="zh-CN" altLang="en-US" dirty="0"/>
              <a:t>将计算方法应用于</a:t>
            </a:r>
            <a:r>
              <a:rPr lang="en-US" altLang="zh-CN" dirty="0"/>
              <a:t>30 </a:t>
            </a:r>
            <a:r>
              <a:rPr lang="en" altLang="zh-CN" dirty="0"/>
              <a:t>MeV</a:t>
            </a:r>
            <a:r>
              <a:rPr lang="zh-CN" altLang="en-US" dirty="0"/>
              <a:t>回旋加速器注入线，比较有、无空间电荷时的束流演化。</a:t>
            </a:r>
          </a:p>
          <a:p>
            <a:pPr marL="685800" indent="-685800" algn="l">
              <a:buFont typeface="Wingdings" pitchFamily="2" charset="2"/>
              <a:buChar char="Ø"/>
            </a:pPr>
            <a:r>
              <a:rPr lang="zh-CN" altLang="en-US" dirty="0"/>
              <a:t>当前工况下，横向包络变化较小，注入效率由</a:t>
            </a:r>
            <a:r>
              <a:rPr lang="en-US" altLang="zh-CN" dirty="0"/>
              <a:t>13%</a:t>
            </a:r>
            <a:r>
              <a:rPr lang="zh-CN" altLang="en-US" dirty="0"/>
              <a:t>降至</a:t>
            </a:r>
            <a:r>
              <a:rPr lang="en-US" altLang="zh-CN" dirty="0"/>
              <a:t>11%</a:t>
            </a:r>
            <a:r>
              <a:rPr lang="zh-CN" altLang="en-US" dirty="0"/>
              <a:t>；损失分析主要指向粒子进入中心区后的加速相位失配。</a:t>
            </a:r>
            <a:endParaRPr lang="en-US" altLang="zh-CN" dirty="0"/>
          </a:p>
          <a:p>
            <a:pPr algn="l">
              <a:buFont typeface="Arial" panose="020B0604020202020204" pitchFamily="34" charset="0"/>
              <a:buChar char="•"/>
            </a:pPr>
            <a:endParaRPr lang="zh-CN" altLang="en-US" dirty="0"/>
          </a:p>
          <a:p>
            <a:pPr algn="l"/>
            <a:r>
              <a:rPr lang="zh-CN" altLang="en-US" b="1" dirty="0"/>
              <a:t>展望</a:t>
            </a:r>
            <a:endParaRPr lang="zh-CN" altLang="en-US" dirty="0"/>
          </a:p>
          <a:p>
            <a:pPr marL="685800" indent="-685800" algn="l">
              <a:buFont typeface="Wingdings" pitchFamily="2" charset="2"/>
              <a:buChar char="Ø"/>
            </a:pPr>
            <a:r>
              <a:rPr lang="zh-CN" altLang="en-US" b="1" dirty="0"/>
              <a:t>扩展至加速过程：</a:t>
            </a:r>
            <a:r>
              <a:rPr lang="zh-CN" altLang="en-US" dirty="0"/>
              <a:t> 将空间电荷计算由注入线延伸至中心区及后续加速阶段，分析束流随加速过程的演化。</a:t>
            </a:r>
          </a:p>
          <a:p>
            <a:pPr marL="685800" indent="-685800" algn="l">
              <a:buFont typeface="Wingdings" pitchFamily="2" charset="2"/>
              <a:buChar char="Ø"/>
            </a:pPr>
            <a:r>
              <a:rPr lang="zh-CN" altLang="en-US" b="1" dirty="0"/>
              <a:t>研究多束团相互作用：</a:t>
            </a:r>
            <a:r>
              <a:rPr lang="zh-CN" altLang="en-US" dirty="0"/>
              <a:t> 在单束团计算基础上，逐步实现多束团自洽跟踪，评估相邻圈束团之间的空间电荷作用。</a:t>
            </a:r>
          </a:p>
        </p:txBody>
      </p:sp>
    </p:spTree>
    <p:extLst>
      <p:ext uri="{BB962C8B-B14F-4D97-AF65-F5344CB8AC3E}">
        <p14:creationId xmlns:p14="http://schemas.microsoft.com/office/powerpoint/2010/main" val="34209456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rgbClr val="000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F772AB9-4603-4D29-9D0D-D6700F4C64B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18"/>
          <a:stretch/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390" name="Shape 390"/>
          <p:cNvSpPr/>
          <p:nvPr/>
        </p:nvSpPr>
        <p:spPr>
          <a:xfrm>
            <a:off x="0" y="0"/>
            <a:ext cx="24384000" cy="13716000"/>
          </a:xfrm>
          <a:prstGeom prst="rect">
            <a:avLst/>
          </a:prstGeom>
          <a:solidFill>
            <a:srgbClr val="334C91">
              <a:alpha val="1000"/>
            </a:srgbClr>
          </a:solidFill>
          <a:ln w="25400">
            <a:solidFill>
              <a:srgbClr val="85888D">
                <a:alpha val="50169"/>
              </a:srgbClr>
            </a:solidFill>
            <a:miter lim="400000"/>
          </a:ln>
        </p:spPr>
        <p:txBody>
          <a:bodyPr lIns="50800" tIns="50800" rIns="50800" bIns="50800"/>
          <a:lstStyle/>
          <a:p>
            <a:pPr>
              <a:defRPr sz="2400"/>
            </a:pPr>
            <a:endParaRPr>
              <a:cs typeface="+mn-ea"/>
              <a:sym typeface="+mn-lt"/>
            </a:endParaRPr>
          </a:p>
        </p:txBody>
      </p:sp>
      <p:sp>
        <p:nvSpPr>
          <p:cNvPr id="392" name="Shape 392"/>
          <p:cNvSpPr/>
          <p:nvPr/>
        </p:nvSpPr>
        <p:spPr>
          <a:xfrm>
            <a:off x="10294046" y="4807639"/>
            <a:ext cx="3795911" cy="17226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a16="http://schemas.microsoft.com/office/drawing/2014/main" xmlns:a14="http://schemas.microsoft.com/office/drawing/2010/main" xmlns:mc="http://schemas.openxmlformats.org/markup-compatibility/2006" xmlns:p159="http://schemas.microsoft.com/office/powerpoint/2015/09/main" xmlns:p14="http://schemas.microsoft.com/office/powerpoint/2010/main" xmlns:ma14="http://schemas.microsoft.com/office/mac/drawingml/2011/main" xmlns="" val="1"/>
            </a:ext>
          </a:extLst>
        </p:spPr>
        <p:txBody>
          <a:bodyPr wrap="none" lIns="50800" tIns="50800" rIns="50800" bIns="50800" anchor="b">
            <a:spAutoFit/>
          </a:bodyPr>
          <a:lstStyle>
            <a:lvl1pPr defTabSz="1828800">
              <a:lnSpc>
                <a:spcPct val="120000"/>
              </a:lnSpc>
              <a:spcBef>
                <a:spcPts val="1400"/>
              </a:spcBef>
              <a:defRPr sz="100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rPr lang="zh-CN" altLang="en-US" sz="9600" dirty="0">
                <a:latin typeface="+mn-lt"/>
                <a:ea typeface="+mn-ea"/>
                <a:cs typeface="+mn-ea"/>
                <a:sym typeface="+mn-lt"/>
              </a:rPr>
              <a:t>谢谢！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9="http://schemas.microsoft.com/office/powerpoint/2015/09/main" xmlns:ma14="http://schemas.microsoft.com/office/mac/drawingml/2011/main" xmlns:a14="http://schemas.microsoft.com/office/drawing/2010/main" xmlns:a16="http://schemas.microsoft.com/office/drawing/2014/main"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#295298"/>
  <p:tag name="ISLIDE.GUIDESSETTING" val="{&quot;Id&quot;:&quot;GuidesStyle_None&quot;,&quot;Name&quot;:&quot;无&quot;,&quot;HeaderHeight&quot;:0.0,&quot;FooterHeight&quot;:0.0,&quot;SideMargin&quot;:0.0,&quot;TopMargin&quot;:0.0,&quot;BottomMargin&quot;:0.0,&quot;IntervalMargin&quot;:0.0,&quot;SettingType&quot;:&quot;System&quot;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https://www.islide.cc;"/>
</p:tagLst>
</file>

<file path=ppt/theme/theme1.xml><?xml version="1.0" encoding="utf-8"?>
<a:theme xmlns:a="http://schemas.openxmlformats.org/drawingml/2006/main" name="White">
  <a:themeElements>
    <a:clrScheme name="红橙色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mtk1yzv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5400" cap="flat">
          <a:solidFill>
            <a:srgbClr val="85888D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t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rnd">
          <a:solidFill>
            <a:srgbClr val="000000"/>
          </a:solidFill>
          <a:custDash>
            <a:ds d="100000" sp="200000"/>
          </a:custDash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5400" cap="flat">
          <a:solidFill>
            <a:srgbClr val="85888D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t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rnd">
          <a:solidFill>
            <a:srgbClr val="000000"/>
          </a:solidFill>
          <a:custDash>
            <a:ds d="100000" sp="200000"/>
          </a:custDash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Override1.xml><?xml version="1.0" encoding="utf-8"?>
<a:themeOverride xmlns:a="http://schemas.openxmlformats.org/drawingml/2006/main">
  <a:clrScheme name="红橙色">
    <a:dk1>
      <a:sysClr val="windowText" lastClr="000000"/>
    </a:dk1>
    <a:lt1>
      <a:sysClr val="window" lastClr="FFFFFF"/>
    </a:lt1>
    <a:dk2>
      <a:srgbClr val="505046"/>
    </a:dk2>
    <a:lt2>
      <a:srgbClr val="EEECE1"/>
    </a:lt2>
    <a:accent1>
      <a:srgbClr val="E84C22"/>
    </a:accent1>
    <a:accent2>
      <a:srgbClr val="FFBD47"/>
    </a:accent2>
    <a:accent3>
      <a:srgbClr val="B64926"/>
    </a:accent3>
    <a:accent4>
      <a:srgbClr val="FF8427"/>
    </a:accent4>
    <a:accent5>
      <a:srgbClr val="CC9900"/>
    </a:accent5>
    <a:accent6>
      <a:srgbClr val="B22600"/>
    </a:accent6>
    <a:hlink>
      <a:srgbClr val="CC9900"/>
    </a:hlink>
    <a:folHlink>
      <a:srgbClr val="666699"/>
    </a:folHlink>
  </a:clrScheme>
</a:themeOverride>
</file>

<file path=ppt/theme/themeOverride2.xml><?xml version="1.0" encoding="utf-8"?>
<a:themeOverride xmlns:a="http://schemas.openxmlformats.org/drawingml/2006/main">
  <a:clrScheme name="红橙色">
    <a:dk1>
      <a:sysClr val="windowText" lastClr="000000"/>
    </a:dk1>
    <a:lt1>
      <a:sysClr val="window" lastClr="FFFFFF"/>
    </a:lt1>
    <a:dk2>
      <a:srgbClr val="505046"/>
    </a:dk2>
    <a:lt2>
      <a:srgbClr val="EEECE1"/>
    </a:lt2>
    <a:accent1>
      <a:srgbClr val="E84C22"/>
    </a:accent1>
    <a:accent2>
      <a:srgbClr val="FFBD47"/>
    </a:accent2>
    <a:accent3>
      <a:srgbClr val="B64926"/>
    </a:accent3>
    <a:accent4>
      <a:srgbClr val="FF8427"/>
    </a:accent4>
    <a:accent5>
      <a:srgbClr val="CC9900"/>
    </a:accent5>
    <a:accent6>
      <a:srgbClr val="B22600"/>
    </a:accent6>
    <a:hlink>
      <a:srgbClr val="CC9900"/>
    </a:hlink>
    <a:folHlink>
      <a:srgbClr val="666699"/>
    </a:folHlink>
  </a:clrScheme>
</a:themeOverride>
</file>

<file path=ppt/theme/themeOverride3.xml><?xml version="1.0" encoding="utf-8"?>
<a:themeOverride xmlns:a="http://schemas.openxmlformats.org/drawingml/2006/main">
  <a:clrScheme name="红橙色">
    <a:dk1>
      <a:sysClr val="windowText" lastClr="000000"/>
    </a:dk1>
    <a:lt1>
      <a:sysClr val="window" lastClr="FFFFFF"/>
    </a:lt1>
    <a:dk2>
      <a:srgbClr val="505046"/>
    </a:dk2>
    <a:lt2>
      <a:srgbClr val="EEECE1"/>
    </a:lt2>
    <a:accent1>
      <a:srgbClr val="E84C22"/>
    </a:accent1>
    <a:accent2>
      <a:srgbClr val="FFBD47"/>
    </a:accent2>
    <a:accent3>
      <a:srgbClr val="B64926"/>
    </a:accent3>
    <a:accent4>
      <a:srgbClr val="FF8427"/>
    </a:accent4>
    <a:accent5>
      <a:srgbClr val="CC9900"/>
    </a:accent5>
    <a:accent6>
      <a:srgbClr val="B22600"/>
    </a:accent6>
    <a:hlink>
      <a:srgbClr val="CC9900"/>
    </a:hlink>
    <a:folHlink>
      <a:srgbClr val="666699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11669</TotalTime>
  <Words>2076</Words>
  <Application>Microsoft Macintosh PowerPoint</Application>
  <PresentationFormat>自定义</PresentationFormat>
  <Paragraphs>217</Paragraphs>
  <Slides>15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5" baseType="lpstr">
      <vt:lpstr>思源黑体 CN Bold</vt:lpstr>
      <vt:lpstr>微软雅黑</vt:lpstr>
      <vt:lpstr>Noto Sans CJK SC</vt:lpstr>
      <vt:lpstr>Aharoni</vt:lpstr>
      <vt:lpstr>Arial</vt:lpstr>
      <vt:lpstr>Cambria Math</vt:lpstr>
      <vt:lpstr>Helvetica Light</vt:lpstr>
      <vt:lpstr>Helvetica Neue</vt:lpstr>
      <vt:lpstr>Wingdings</vt:lpstr>
      <vt:lpstr>White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唐毅</dc:creator>
  <cp:lastModifiedBy>e11996</cp:lastModifiedBy>
  <cp:revision>695</cp:revision>
  <dcterms:modified xsi:type="dcterms:W3CDTF">2026-10-19T02:05:03Z</dcterms:modified>
</cp:coreProperties>
</file>