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6" r:id="rId3"/>
    <p:sldId id="257" r:id="rId4"/>
    <p:sldId id="273" r:id="rId5"/>
    <p:sldId id="276" r:id="rId6"/>
    <p:sldId id="258" r:id="rId7"/>
    <p:sldId id="262" r:id="rId8"/>
    <p:sldId id="275" r:id="rId9"/>
    <p:sldId id="265" r:id="rId10"/>
    <p:sldId id="266" r:id="rId11"/>
    <p:sldId id="270" r:id="rId12"/>
    <p:sldId id="267" r:id="rId13"/>
    <p:sldId id="260" r:id="rId14"/>
    <p:sldId id="268"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pic>
        <p:nvPicPr>
          <p:cNvPr id="7" name="图片 6" descr="微信图片_20210308094731"/>
          <p:cNvPicPr>
            <a:picLocks noChangeAspect="1"/>
          </p:cNvPicPr>
          <p:nvPr userDrawn="1"/>
        </p:nvPicPr>
        <p:blipFill>
          <a:blip r:embed="rId13"/>
          <a:stretch>
            <a:fillRect/>
          </a:stretch>
        </p:blipFill>
        <p:spPr>
          <a:xfrm>
            <a:off x="8903335" y="0"/>
            <a:ext cx="3288665" cy="75565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5.xml"/><Relationship Id="rId4" Type="http://schemas.openxmlformats.org/officeDocument/2006/relationships/image" Target="../media/image3.png"/><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zh-CN" altLang="en-US" b="1">
                <a:latin typeface="宋体" panose="02010600030101010101" pitchFamily="2" charset="-122"/>
                <a:ea typeface="宋体" panose="02010600030101010101" pitchFamily="2" charset="-122"/>
                <a:cs typeface="Times New Roman" panose="02020603050405020304" charset="0"/>
              </a:rPr>
              <a:t>离子阱系统中的声子激光</a:t>
            </a:r>
            <a:endParaRPr lang="zh-CN" altLang="en-US" b="1">
              <a:latin typeface="宋体" panose="02010600030101010101" pitchFamily="2" charset="-122"/>
              <a:ea typeface="宋体" panose="02010600030101010101" pitchFamily="2" charset="-122"/>
              <a:cs typeface="Times New Roman" panose="02020603050405020304" charset="0"/>
            </a:endParaRPr>
          </a:p>
        </p:txBody>
      </p:sp>
      <p:sp>
        <p:nvSpPr>
          <p:cNvPr id="3" name="副标题 2"/>
          <p:cNvSpPr>
            <a:spLocks noGrp="1"/>
          </p:cNvSpPr>
          <p:nvPr>
            <p:ph type="subTitle" idx="1"/>
          </p:nvPr>
        </p:nvSpPr>
        <p:spPr>
          <a:xfrm>
            <a:off x="7528560" y="5312410"/>
            <a:ext cx="3139440" cy="664845"/>
          </a:xfrm>
        </p:spPr>
        <p:txBody>
          <a:bodyPr>
            <a:noAutofit/>
          </a:bodyPr>
          <a:p>
            <a:pPr algn="r"/>
            <a:r>
              <a:rPr lang="en-US" altLang="zh-CN" sz="1600">
                <a:latin typeface="Times New Roman" panose="02020603050405020304" charset="0"/>
                <a:cs typeface="Times New Roman" panose="02020603050405020304" charset="0"/>
              </a:rPr>
              <a:t>Speaker: </a:t>
            </a:r>
            <a:r>
              <a:rPr lang="zh-CN" altLang="en-US" sz="1600">
                <a:latin typeface="宋体" panose="02010600030101010101" pitchFamily="2" charset="-122"/>
                <a:ea typeface="宋体" panose="02010600030101010101" pitchFamily="2" charset="-122"/>
                <a:cs typeface="Times New Roman" panose="02020603050405020304" charset="0"/>
              </a:rPr>
              <a:t>成知言</a:t>
            </a:r>
            <a:r>
              <a:rPr lang="en-US" altLang="zh-CN" sz="1600">
                <a:latin typeface="宋体" panose="02010600030101010101" pitchFamily="2" charset="-122"/>
                <a:ea typeface="宋体" panose="02010600030101010101" pitchFamily="2" charset="-122"/>
                <a:cs typeface="Times New Roman" panose="02020603050405020304" charset="0"/>
              </a:rPr>
              <a:t>(</a:t>
            </a:r>
            <a:r>
              <a:rPr lang="en-US" altLang="zh-CN" sz="1600">
                <a:latin typeface="Times New Roman" panose="02020603050405020304" charset="0"/>
                <a:ea typeface="宋体" panose="02010600030101010101" pitchFamily="2" charset="-122"/>
                <a:cs typeface="Times New Roman" panose="02020603050405020304" charset="0"/>
              </a:rPr>
              <a:t>Zhiyan Cheng)</a:t>
            </a:r>
            <a:endParaRPr lang="en-US" altLang="zh-CN" sz="1600">
              <a:latin typeface="宋体" panose="02010600030101010101" pitchFamily="2" charset="-122"/>
              <a:ea typeface="宋体" panose="02010600030101010101" pitchFamily="2" charset="-122"/>
              <a:cs typeface="Times New Roman" panose="02020603050405020304" charset="0"/>
            </a:endParaRPr>
          </a:p>
          <a:p>
            <a:pPr algn="r"/>
            <a:r>
              <a:rPr lang="zh-CN" altLang="en-US" sz="1600">
                <a:latin typeface="宋体" panose="02010600030101010101" pitchFamily="2" charset="-122"/>
                <a:ea typeface="宋体" panose="02010600030101010101" pitchFamily="2" charset="-122"/>
                <a:cs typeface="Times New Roman" panose="02020603050405020304" charset="0"/>
              </a:rPr>
              <a:t>苏州大学</a:t>
            </a:r>
            <a:r>
              <a:rPr lang="en-US" altLang="zh-CN" sz="1600">
                <a:latin typeface="宋体" panose="02010600030101010101" pitchFamily="2" charset="-122"/>
                <a:ea typeface="宋体" panose="02010600030101010101" pitchFamily="2" charset="-122"/>
                <a:cs typeface="Times New Roman" panose="02020603050405020304" charset="0"/>
              </a:rPr>
              <a:t> </a:t>
            </a:r>
            <a:r>
              <a:rPr lang="zh-CN" altLang="en-US" sz="1600">
                <a:latin typeface="宋体" panose="02010600030101010101" pitchFamily="2" charset="-122"/>
                <a:ea typeface="宋体" panose="02010600030101010101" pitchFamily="2" charset="-122"/>
                <a:cs typeface="Times New Roman" panose="02020603050405020304" charset="0"/>
              </a:rPr>
              <a:t>物理科学与技术学院</a:t>
            </a:r>
            <a:endParaRPr lang="zh-CN" altLang="en-US" sz="1600">
              <a:latin typeface="宋体" panose="02010600030101010101" pitchFamily="2" charset="-122"/>
              <a:ea typeface="宋体" panose="02010600030101010101" pitchFamily="2" charset="-122"/>
              <a:cs typeface="Times New Roman" panose="02020603050405020304" charset="0"/>
            </a:endParaRPr>
          </a:p>
        </p:txBody>
      </p:sp>
      <p:sp>
        <p:nvSpPr>
          <p:cNvPr id="4" name="文本框 3"/>
          <p:cNvSpPr txBox="1"/>
          <p:nvPr/>
        </p:nvSpPr>
        <p:spPr>
          <a:xfrm>
            <a:off x="1737043" y="3855085"/>
            <a:ext cx="8717915" cy="460375"/>
          </a:xfrm>
          <a:prstGeom prst="rect">
            <a:avLst/>
          </a:prstGeom>
          <a:noFill/>
        </p:spPr>
        <p:txBody>
          <a:bodyPr wrap="square" rtlCol="0">
            <a:spAutoFit/>
          </a:bodyPr>
          <a:p>
            <a:pPr algn="ctr"/>
            <a:r>
              <a:rPr lang="zh-CN" altLang="en-US" sz="2400">
                <a:latin typeface="宋体" panose="02010600030101010101" pitchFamily="2" charset="-122"/>
                <a:ea typeface="宋体" panose="02010600030101010101" pitchFamily="2" charset="-122"/>
                <a:cs typeface="Times New Roman" panose="02020603050405020304" charset="0"/>
              </a:rPr>
              <a:t>基于本科毕业论文与未来研究方向的汇报</a:t>
            </a:r>
            <a:endParaRPr lang="zh-CN" altLang="en-US" sz="2400">
              <a:latin typeface="宋体" panose="02010600030101010101" pitchFamily="2" charset="-122"/>
              <a:ea typeface="宋体" panose="02010600030101010101" pitchFamily="2" charset="-122"/>
              <a:cs typeface="Times New Roman" panose="02020603050405020304" charset="0"/>
            </a:endParaRPr>
          </a:p>
        </p:txBody>
      </p:sp>
      <p:sp>
        <p:nvSpPr>
          <p:cNvPr id="5" name="文本框 4"/>
          <p:cNvSpPr txBox="1"/>
          <p:nvPr/>
        </p:nvSpPr>
        <p:spPr>
          <a:xfrm>
            <a:off x="3556000" y="4315143"/>
            <a:ext cx="5080000" cy="337185"/>
          </a:xfrm>
          <a:prstGeom prst="rect">
            <a:avLst/>
          </a:prstGeom>
        </p:spPr>
        <p:txBody>
          <a:bodyPr>
            <a:spAutoFit/>
          </a:bodyPr>
          <a:p>
            <a:pPr algn="ctr"/>
            <a:r>
              <a:rPr lang="en-US" altLang="zh-CN" sz="1600">
                <a:latin typeface="Times New Roman" panose="02020603050405020304" charset="0"/>
                <a:cs typeface="Times New Roman" panose="02020603050405020304" charset="0"/>
              </a:rPr>
              <a:t>The 8th OCPA Topical Accelerator School and Workshop</a:t>
            </a:r>
            <a:endParaRPr lang="en-US" altLang="zh-CN" sz="1600">
              <a:latin typeface="Times New Roman" panose="02020603050405020304" charset="0"/>
              <a:cs typeface="Times New Roman" panose="0202060305040502030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关于本人</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p:txBody>
          <a:bodyPr>
            <a:normAutofit lnSpcReduction="20000"/>
          </a:bodyPr>
          <a:p>
            <a:pPr marL="0" indent="0" fontAlgn="auto">
              <a:lnSpc>
                <a:spcPct val="150000"/>
              </a:lnSpc>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研究方向：硼中子俘获疗法（</a:t>
            </a:r>
            <a:r>
              <a:rPr lang="en-US" altLang="zh-CN">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BNCT</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）的中子产生与输运的模拟；</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由于我是一名刚入学的研一学生，科研尚在起步阶段，成果有限，恳请各位多多指教。</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50000"/>
              </a:lnSpc>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今天的展示会先简单展示我的本科论文的研究并介绍我后续的研究计划。</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目录</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p:txBody>
          <a:bodyPr>
            <a:normAutofit/>
          </a:bodyPr>
          <a:p>
            <a:r>
              <a:rPr lang="zh-CN" altLang="en-US" sz="3600">
                <a:latin typeface="宋体" panose="02010600030101010101" pitchFamily="2" charset="-122"/>
                <a:ea typeface="宋体" panose="02010600030101010101" pitchFamily="2" charset="-122"/>
                <a:cs typeface="宋体" panose="02010600030101010101" pitchFamily="2" charset="-122"/>
                <a:sym typeface="+mn-ea"/>
              </a:rPr>
              <a:t>本科论文</a:t>
            </a:r>
            <a:endParaRPr lang="en-US" altLang="zh-CN" sz="3600">
              <a:latin typeface="宋体" panose="02010600030101010101" pitchFamily="2" charset="-122"/>
              <a:ea typeface="宋体" panose="02010600030101010101" pitchFamily="2" charset="-122"/>
              <a:cs typeface="宋体" panose="02010600030101010101" pitchFamily="2" charset="-122"/>
              <a:sym typeface="+mn-ea"/>
            </a:endParaRPr>
          </a:p>
          <a:p>
            <a:r>
              <a:rPr lang="zh-CN" altLang="en-US" sz="3600">
                <a:latin typeface="宋体" panose="02010600030101010101" pitchFamily="2" charset="-122"/>
                <a:ea typeface="宋体" panose="02010600030101010101" pitchFamily="2" charset="-122"/>
                <a:cs typeface="宋体" panose="02010600030101010101" pitchFamily="2" charset="-122"/>
              </a:rPr>
              <a:t>动机</a:t>
            </a:r>
            <a:endParaRPr lang="en-US" altLang="zh-CN" sz="3600">
              <a:latin typeface="宋体" panose="02010600030101010101" pitchFamily="2" charset="-122"/>
              <a:ea typeface="宋体" panose="02010600030101010101" pitchFamily="2" charset="-122"/>
              <a:cs typeface="宋体" panose="02010600030101010101" pitchFamily="2" charset="-122"/>
            </a:endParaRPr>
          </a:p>
          <a:p>
            <a:r>
              <a:rPr lang="zh-CN" altLang="en-US" sz="3600">
                <a:latin typeface="宋体" panose="02010600030101010101" pitchFamily="2" charset="-122"/>
                <a:ea typeface="宋体" panose="02010600030101010101" pitchFamily="2" charset="-122"/>
                <a:cs typeface="宋体" panose="02010600030101010101" pitchFamily="2" charset="-122"/>
              </a:rPr>
              <a:t>现状与</a:t>
            </a:r>
            <a:r>
              <a:rPr lang="zh-CN" altLang="en-US" sz="3600">
                <a:latin typeface="宋体" panose="02010600030101010101" pitchFamily="2" charset="-122"/>
                <a:ea typeface="宋体" panose="02010600030101010101" pitchFamily="2" charset="-122"/>
                <a:cs typeface="宋体" panose="02010600030101010101" pitchFamily="2" charset="-122"/>
              </a:rPr>
              <a:t>方法</a:t>
            </a:r>
            <a:endParaRPr lang="en-US" altLang="zh-CN" sz="3600">
              <a:latin typeface="宋体" panose="02010600030101010101" pitchFamily="2" charset="-122"/>
              <a:ea typeface="宋体" panose="02010600030101010101" pitchFamily="2" charset="-122"/>
              <a:cs typeface="宋体" panose="02010600030101010101" pitchFamily="2" charset="-122"/>
            </a:endParaRPr>
          </a:p>
          <a:p>
            <a:r>
              <a:rPr lang="zh-CN" altLang="en-US" sz="3600">
                <a:latin typeface="宋体" panose="02010600030101010101" pitchFamily="2" charset="-122"/>
                <a:ea typeface="宋体" panose="02010600030101010101" pitchFamily="2" charset="-122"/>
                <a:cs typeface="宋体" panose="02010600030101010101" pitchFamily="2" charset="-122"/>
              </a:rPr>
              <a:t>挑战与困难</a:t>
            </a:r>
            <a:endParaRPr lang="en-US" altLang="zh-CN" sz="3600">
              <a:latin typeface="宋体" panose="02010600030101010101" pitchFamily="2" charset="-122"/>
              <a:ea typeface="宋体" panose="02010600030101010101" pitchFamily="2" charset="-122"/>
              <a:cs typeface="宋体" panose="02010600030101010101" pitchFamily="2" charset="-122"/>
            </a:endParaRPr>
          </a:p>
          <a:p>
            <a:r>
              <a:rPr lang="zh-CN" altLang="en-US" sz="3600">
                <a:latin typeface="宋体" panose="02010600030101010101" pitchFamily="2" charset="-122"/>
                <a:ea typeface="宋体" panose="02010600030101010101" pitchFamily="2" charset="-122"/>
                <a:cs typeface="宋体" panose="02010600030101010101" pitchFamily="2" charset="-122"/>
              </a:rPr>
              <a:t>未来计划</a:t>
            </a:r>
            <a:endParaRPr lang="zh-CN" altLang="en-US" sz="3600">
              <a:latin typeface="宋体" panose="02010600030101010101" pitchFamily="2" charset="-122"/>
              <a:ea typeface="宋体" panose="02010600030101010101" pitchFamily="2" charset="-122"/>
              <a:cs typeface="宋体" panose="02010600030101010101" pitchFamily="2" charset="-122"/>
            </a:endParaRPr>
          </a:p>
          <a:p>
            <a:r>
              <a:rPr lang="zh-CN" altLang="en-US" sz="3600">
                <a:latin typeface="宋体" panose="02010600030101010101" pitchFamily="2" charset="-122"/>
                <a:ea typeface="宋体" panose="02010600030101010101" pitchFamily="2" charset="-122"/>
                <a:cs typeface="宋体" panose="02010600030101010101" pitchFamily="2" charset="-122"/>
              </a:rPr>
              <a:t>总结</a:t>
            </a:r>
            <a:endParaRPr lang="zh-CN" altLang="en-US" sz="36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latin typeface="宋体" panose="02010600030101010101" pitchFamily="2" charset="-122"/>
                <a:ea typeface="宋体" panose="02010600030101010101" pitchFamily="2" charset="-122"/>
              </a:rPr>
              <a:t>本科论文</a:t>
            </a:r>
            <a:endParaRPr lang="zh-CN" altLang="en-US">
              <a:latin typeface="宋体" panose="02010600030101010101" pitchFamily="2" charset="-122"/>
              <a:ea typeface="宋体" panose="02010600030101010101" pitchFamily="2" charset="-122"/>
            </a:endParaRPr>
          </a:p>
        </p:txBody>
      </p:sp>
      <p:sp>
        <p:nvSpPr>
          <p:cNvPr id="2" name="圆角矩形 5"/>
          <p:cNvSpPr/>
          <p:nvPr>
            <p:custDataLst>
              <p:tags r:id="rId2"/>
            </p:custDataLst>
          </p:nvPr>
        </p:nvSpPr>
        <p:spPr>
          <a:xfrm>
            <a:off x="695325" y="1433195"/>
            <a:ext cx="10659110" cy="1470025"/>
          </a:xfrm>
          <a:prstGeom prst="roundRect">
            <a:avLst>
              <a:gd name="adj" fmla="val 10446"/>
            </a:avLst>
          </a:prstGeom>
          <a:solidFill>
            <a:schemeClr val="accent1">
              <a:lumMod val="60000"/>
              <a:lumOff val="40000"/>
              <a:alpha val="12000"/>
            </a:schemeClr>
          </a:solidFill>
          <a:ln w="9525">
            <a:no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44145" tIns="0" rIns="144145" bIns="0" numCol="1" spcCol="0" rtlCol="0" fromWordArt="0" anchor="ctr" anchorCtr="0" forceAA="0" compatLnSpc="1">
            <a:noAutofit/>
          </a:bodyPr>
          <a:p>
            <a:pPr lvl="0" indent="0" algn="l" fontAlgn="auto">
              <a:lnSpc>
                <a:spcPct val="100000"/>
              </a:lnSpc>
              <a:buClrTx/>
              <a:buSzTx/>
              <a:buFontTx/>
            </a:pPr>
            <a:r>
              <a:rPr lang="zh-CN" altLang="en-US"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目标</a:t>
            </a:r>
            <a:r>
              <a:rPr lang="en-US" altLang="zh-CN"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证明混合囚禁离子体系</a:t>
            </a:r>
            <a:r>
              <a:rPr lang="en-US" altLang="zh-CN"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a:t>
            </a:r>
            <a:r>
              <a:rPr lang="en-US" altLang="zh-CN"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Ca⁺–Be⁺</a:t>
            </a:r>
            <a:r>
              <a:rPr lang="en-US" altLang="zh-CN"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rPr>
              <a:t>可作为模拟激光动力学的耗散量子模拟器。</a:t>
            </a:r>
            <a:endParaRPr lang="zh-CN" altLang="en-US" sz="2800" kern="0" dirty="0">
              <a:ln>
                <a:noFill/>
                <a:prstDash val="sysDot"/>
              </a:ln>
              <a:solidFill>
                <a:schemeClr val="tx1">
                  <a:lumMod val="85000"/>
                  <a:lumOff val="15000"/>
                </a:schemeClr>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 name="圆角矩形 6"/>
          <p:cNvSpPr/>
          <p:nvPr>
            <p:custDataLst>
              <p:tags r:id="rId3"/>
            </p:custDataLst>
          </p:nvPr>
        </p:nvSpPr>
        <p:spPr>
          <a:xfrm>
            <a:off x="695960" y="2903220"/>
            <a:ext cx="10658475" cy="1972945"/>
          </a:xfrm>
          <a:prstGeom prst="roundRect">
            <a:avLst>
              <a:gd name="adj" fmla="val 10446"/>
            </a:avLst>
          </a:prstGeom>
          <a:solidFill>
            <a:schemeClr val="accent1">
              <a:lumMod val="60000"/>
              <a:lumOff val="40000"/>
              <a:alpha val="12000"/>
            </a:schemeClr>
          </a:solidFill>
          <a:ln w="9525">
            <a:no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44145" tIns="0" rIns="144145" bIns="0" numCol="1" spcCol="0" rtlCol="0" fromWordArt="0" anchor="ctr" anchorCtr="0" forceAA="0" compatLnSpc="1">
            <a:noAutofit/>
          </a:bodyPr>
          <a:p>
            <a:pPr lvl="0" indent="0" algn="l" fontAlgn="auto">
              <a:lnSpc>
                <a:spcPct val="100000"/>
              </a:lnSpc>
              <a:buClrTx/>
              <a:buSzTx/>
              <a:buFontTx/>
            </a:pPr>
            <a:r>
              <a:rPr lang="zh-CN" altLang="en-US"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如图所示，由于</a:t>
            </a:r>
            <a:r>
              <a:rPr lang="en-US" altLang="zh-CN"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Ca⁺</a:t>
            </a:r>
            <a:r>
              <a:rPr lang="zh-CN" altLang="en-US"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的红边带冷却与</a:t>
            </a:r>
            <a:r>
              <a:rPr lang="en-US" altLang="zh-CN"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Be⁺</a:t>
            </a:r>
            <a:r>
              <a:rPr lang="zh-CN" altLang="en-US"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rPr>
              <a:t>的蓝边带加热相互竞争，当系统达到稳态时，可能在该态中出现稳态的声子激射。</a:t>
            </a:r>
            <a:endParaRPr lang="zh-CN" altLang="en-US" sz="2800" kern="0" dirty="0">
              <a:ln>
                <a:noFill/>
                <a:prstDash val="sysDot"/>
              </a:ln>
              <a:solidFill>
                <a:schemeClr val="tx1">
                  <a:lumMod val="85000"/>
                  <a:lumOff val="15000"/>
                </a:schemeClr>
              </a:solidFill>
              <a:uFillTx/>
              <a:latin typeface="Times New Roman" panose="02020603050405020304" charset="0"/>
              <a:ea typeface="宋体" panose="02010600030101010101" pitchFamily="2" charset="-122"/>
              <a:cs typeface="Times New Roman" panose="02020603050405020304" charset="0"/>
              <a:sym typeface="+mn-ea"/>
            </a:endParaRPr>
          </a:p>
        </p:txBody>
      </p:sp>
      <p:pic>
        <p:nvPicPr>
          <p:cNvPr id="9" name="图片 8"/>
          <p:cNvPicPr>
            <a:picLocks noChangeAspect="1"/>
          </p:cNvPicPr>
          <p:nvPr/>
        </p:nvPicPr>
        <p:blipFill>
          <a:blip r:embed="rId4"/>
          <a:stretch>
            <a:fillRect/>
          </a:stretch>
        </p:blipFill>
        <p:spPr>
          <a:xfrm>
            <a:off x="7731125" y="4876165"/>
            <a:ext cx="4460875" cy="1981835"/>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4615" y="107950"/>
            <a:ext cx="4254500" cy="655955"/>
          </a:xfrm>
        </p:spPr>
        <p:txBody>
          <a:bodyPr/>
          <a:p>
            <a:r>
              <a:rPr lang="zh-CN" altLang="en-US" sz="3200">
                <a:latin typeface="宋体" panose="02010600030101010101" pitchFamily="2" charset="-122"/>
                <a:ea typeface="宋体" panose="02010600030101010101" pitchFamily="2" charset="-122"/>
                <a:cs typeface="Times New Roman" panose="02020603050405020304" charset="0"/>
              </a:rPr>
              <a:t>方法</a:t>
            </a:r>
            <a:endParaRPr lang="zh-CN" altLang="en-US" sz="3200">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a:xfrm>
            <a:off x="250190" y="898525"/>
            <a:ext cx="11617325" cy="2023745"/>
          </a:xfrm>
          <a:solidFill>
            <a:schemeClr val="accent1">
              <a:lumMod val="40000"/>
              <a:lumOff val="60000"/>
              <a:alpha val="12000"/>
            </a:schemeClr>
          </a:solidFill>
          <a:ln w="3175" cap="flat">
            <a:noFill/>
            <a:miter lim="800000"/>
          </a:ln>
        </p:spPr>
        <p:txBody>
          <a:bodyPr>
            <a:noAutofit/>
          </a:bodyPr>
          <a:p>
            <a:pPr marL="0" indent="0" fontAlgn="auto">
              <a:spcBef>
                <a:spcPts val="0"/>
              </a:spcBef>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模拟</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&amp;</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推导：运用</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Python</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的</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QuTiP</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进行数值模拟，并结合理论推导交叉验证。</a:t>
            </a:r>
            <a:endParaRPr lang="en-US" altLang="zh-CN">
              <a:solidFill>
                <a:schemeClr val="tx1"/>
              </a:solidFill>
              <a:uFillTx/>
              <a:latin typeface="Times New Roman" panose="02020603050405020304" charset="0"/>
              <a:ea typeface="宋体" panose="02010600030101010101" pitchFamily="2" charset="-122"/>
              <a:cs typeface="Times New Roman" panose="02020603050405020304" charset="0"/>
            </a:endParaRPr>
          </a:p>
          <a:p>
            <a:pPr marL="0" indent="0" fontAlgn="auto">
              <a:spcBef>
                <a:spcPts val="0"/>
              </a:spcBef>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模拟：通过调节两种离子自旋–振荡耦合强度与光泵浦速率，得到达到系统达到稳态时的平均声子数分布。</a:t>
            </a:r>
            <a:endParaRPr lang="zh-CN" altLang="en-US">
              <a:solidFill>
                <a:schemeClr val="tx1"/>
              </a:solidFill>
              <a:uFillTx/>
              <a:latin typeface="Times New Roman" panose="02020603050405020304" charset="0"/>
              <a:ea typeface="宋体" panose="02010600030101010101" pitchFamily="2" charset="-122"/>
              <a:cs typeface="Times New Roman" panose="02020603050405020304" charset="0"/>
            </a:endParaRPr>
          </a:p>
          <a:p>
            <a:pPr marL="0" indent="0" fontAlgn="auto">
              <a:spcBef>
                <a:spcPts val="0"/>
              </a:spcBef>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根据声子数的分布，系统整体呈现几种不同的相。</a:t>
            </a:r>
            <a:endParaRPr lang="zh-CN" altLang="en-US">
              <a:solidFill>
                <a:schemeClr val="tx1"/>
              </a:solidFill>
              <a:uFillTx/>
              <a:latin typeface="Times New Roman" panose="02020603050405020304" charset="0"/>
              <a:ea typeface="宋体" panose="02010600030101010101" pitchFamily="2" charset="-122"/>
              <a:cs typeface="Times New Roman" panose="02020603050405020304" charset="0"/>
            </a:endParaRPr>
          </a:p>
        </p:txBody>
      </p:sp>
      <p:pic>
        <p:nvPicPr>
          <p:cNvPr id="4" name="图片 4" descr="C:/Users/ASUS/Downloads/修图需求.png修图需求"/>
          <p:cNvPicPr>
            <a:picLocks noChangeAspect="1"/>
          </p:cNvPicPr>
          <p:nvPr/>
        </p:nvPicPr>
        <p:blipFill>
          <a:blip r:embed="rId1"/>
          <a:srcRect b="1335"/>
          <a:stretch>
            <a:fillRect/>
          </a:stretch>
        </p:blipFill>
        <p:spPr>
          <a:xfrm>
            <a:off x="7568565" y="3067050"/>
            <a:ext cx="4623435" cy="3790950"/>
          </a:xfrm>
          <a:prstGeom prst="rect">
            <a:avLst/>
          </a:prstGeom>
          <a:noFill/>
          <a:ln>
            <a:noFill/>
          </a:ln>
        </p:spPr>
      </p:pic>
      <mc:AlternateContent xmlns:mc="http://schemas.openxmlformats.org/markup-compatibility/2006">
        <mc:Choice xmlns:a14="http://schemas.microsoft.com/office/drawing/2010/main" Requires="a14">
          <p:sp>
            <p:nvSpPr>
              <p:cNvPr id="5" name="文本框 4"/>
              <p:cNvSpPr txBox="1"/>
              <p:nvPr/>
            </p:nvSpPr>
            <p:spPr>
              <a:xfrm>
                <a:off x="250190" y="2838450"/>
                <a:ext cx="7318375" cy="3790950"/>
              </a:xfrm>
              <a:prstGeom prst="rect">
                <a:avLst/>
              </a:prstGeom>
              <a:solidFill>
                <a:schemeClr val="accent1">
                  <a:lumMod val="40000"/>
                  <a:lumOff val="60000"/>
                  <a:alpha val="12000"/>
                </a:schemeClr>
              </a:solidFill>
            </p:spPr>
            <p:txBody>
              <a:bodyPr wrap="square">
                <a:noAutofit/>
              </a:bodyPr>
              <a:p>
                <a:pPr indent="0" defTabSz="266700" fontAlgn="auto"/>
                <a:r>
                  <a:rPr lang="zh-CN" altLang="en-US" sz="2800">
                    <a:latin typeface="Times New Roman" panose="02020603050405020304"/>
                    <a:ea typeface="宋体" panose="02010600030101010101" pitchFamily="2" charset="-122"/>
                  </a:rPr>
                  <a:t>经过理论分析，我们得到如下关于平均声子数</a:t>
                </a:r>
                <a:r>
                  <a:rPr lang="en-US" altLang="zh-CN" sz="2800">
                    <a:latin typeface="Times New Roman" panose="02020603050405020304"/>
                    <a:ea typeface="宋体" panose="02010600030101010101" pitchFamily="2" charset="-122"/>
                  </a:rPr>
                  <a:t>A(t)</a:t>
                </a:r>
                <a:r>
                  <a:rPr lang="zh-CN" altLang="en-US" sz="2800">
                    <a:latin typeface="Times New Roman" panose="02020603050405020304"/>
                    <a:ea typeface="宋体" panose="02010600030101010101" pitchFamily="2" charset="-122"/>
                  </a:rPr>
                  <a:t>的微分方程：</a:t>
                </a:r>
                <a:endParaRPr lang="zh-CN" altLang="en-US" sz="2800">
                  <a:latin typeface="Times New Roman" panose="02020603050405020304"/>
                  <a:ea typeface="宋体" panose="02010600030101010101" pitchFamily="2" charset="-122"/>
                </a:endParaRPr>
              </a:p>
              <a:p>
                <a:pPr indent="0" defTabSz="266700" fontAlgn="auto"/>
                <a14:m>
                  <m:oMathPara xmlns:m="http://schemas.openxmlformats.org/officeDocument/2006/math">
                    <m:oMathParaPr>
                      <m:jc m:val="centerGroup"/>
                    </m:oMathParaPr>
                    <m:oMath xmlns:m="http://schemas.openxmlformats.org/officeDocument/2006/math">
                      <m:f>
                        <m:fPr>
                          <m:ctrlPr>
                            <a:rPr lang="en-US" altLang="zh-CN" sz="2800" i="1">
                              <a:latin typeface="Cambria Math" panose="02040503050406030204" charset="0"/>
                              <a:ea typeface="宋体" panose="02010600030101010101" pitchFamily="2" charset="-122"/>
                              <a:cs typeface="Cambria Math" panose="02040503050406030204" charset="0"/>
                            </a:rPr>
                          </m:ctrlPr>
                        </m:fPr>
                        <m:num>
                          <m:r>
                            <a:rPr lang="en-US" altLang="zh-CN" sz="2800" i="1">
                              <a:latin typeface="Cambria Math" panose="02040503050406030204" charset="0"/>
                              <a:ea typeface="宋体" panose="02010600030101010101" pitchFamily="2" charset="-122"/>
                              <a:cs typeface="Cambria Math" panose="02040503050406030204" charset="0"/>
                            </a:rPr>
                            <m:t>𝑑</m:t>
                          </m:r>
                        </m:num>
                        <m:den>
                          <m:r>
                            <a:rPr lang="en-US" altLang="zh-CN" sz="2800" i="1">
                              <a:latin typeface="Cambria Math" panose="02040503050406030204" charset="0"/>
                              <a:ea typeface="宋体" panose="02010600030101010101" pitchFamily="2" charset="-122"/>
                              <a:cs typeface="Cambria Math" panose="02040503050406030204" charset="0"/>
                            </a:rPr>
                            <m:t>𝑑𝑡</m:t>
                          </m:r>
                        </m:den>
                      </m:f>
                      <m:r>
                        <a:rPr lang="en-US" altLang="zh-CN" sz="2800" i="1">
                          <a:latin typeface="Cambria Math" panose="02040503050406030204" charset="0"/>
                          <a:ea typeface="宋体" panose="02010600030101010101" pitchFamily="2" charset="-122"/>
                          <a:cs typeface="Cambria Math" panose="02040503050406030204" charset="0"/>
                        </a:rPr>
                        <m:t>𝐴</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𝑡</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𝐴</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𝑡</m:t>
                      </m:r>
                      <m:r>
                        <a:rPr lang="en-US" altLang="zh-CN" sz="2800" i="1">
                          <a:latin typeface="Cambria Math" panose="02040503050406030204" charset="0"/>
                          <a:ea typeface="宋体" panose="02010600030101010101" pitchFamily="2" charset="-122"/>
                          <a:cs typeface="Cambria Math" panose="02040503050406030204" charset="0"/>
                        </a:rPr>
                        <m:t>)(</m:t>
                      </m:r>
                      <m:f>
                        <m:fPr>
                          <m:ctrlPr>
                            <a:rPr lang="en-US" altLang="zh-CN" sz="2800" i="1">
                              <a:latin typeface="Cambria Math" panose="02040503050406030204" charset="0"/>
                              <a:ea typeface="宋体" panose="02010600030101010101" pitchFamily="2" charset="-122"/>
                              <a:cs typeface="Cambria Math" panose="02040503050406030204" charset="0"/>
                            </a:rPr>
                          </m:ctrlPr>
                        </m:fPr>
                        <m:num>
                          <m:r>
                            <a:rPr lang="en-US" altLang="zh-CN" sz="2800" i="1">
                              <a:latin typeface="Cambria Math" panose="02040503050406030204" charset="0"/>
                              <a:ea typeface="宋体" panose="02010600030101010101" pitchFamily="2" charset="-122"/>
                              <a:cs typeface="Cambria Math" panose="02040503050406030204" charset="0"/>
                            </a:rPr>
                            <m:t>2</m:t>
                          </m:r>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𝜅</m:t>
                              </m:r>
                            </m:e>
                            <m:sub>
                              <m:r>
                                <a:rPr lang="en-US" altLang="zh-CN" sz="2800" i="1">
                                  <a:latin typeface="Cambria Math" panose="02040503050406030204" charset="0"/>
                                  <a:ea typeface="宋体" panose="02010600030101010101" pitchFamily="2" charset="-122"/>
                                  <a:cs typeface="Cambria Math" panose="02040503050406030204" charset="0"/>
                                </a:rPr>
                                <m:t>ℎ</m:t>
                              </m:r>
                            </m:sub>
                          </m:sSub>
                        </m:num>
                        <m:den>
                          <m:r>
                            <a:rPr lang="en-US" altLang="zh-CN" sz="2800" i="1">
                              <a:latin typeface="Cambria Math" panose="02040503050406030204" charset="0"/>
                              <a:ea typeface="宋体" panose="02010600030101010101" pitchFamily="2" charset="-122"/>
                              <a:cs typeface="Cambria Math" panose="02040503050406030204" charset="0"/>
                            </a:rPr>
                            <m:t>1</m:t>
                          </m:r>
                          <m:r>
                            <a:rPr lang="en-US" altLang="zh-CN" sz="2800" i="1">
                              <a:latin typeface="Cambria Math" panose="02040503050406030204" charset="0"/>
                              <a:ea typeface="宋体" panose="02010600030101010101" pitchFamily="2" charset="-122"/>
                              <a:cs typeface="Cambria Math" panose="02040503050406030204" charset="0"/>
                            </a:rPr>
                            <m:t>+</m:t>
                          </m:r>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𝑠</m:t>
                              </m:r>
                            </m:e>
                            <m:sub>
                              <m:r>
                                <a:rPr lang="en-US" altLang="zh-CN" sz="2800" i="1">
                                  <a:latin typeface="Cambria Math" panose="02040503050406030204" charset="0"/>
                                  <a:ea typeface="宋体" panose="02010600030101010101" pitchFamily="2" charset="-122"/>
                                  <a:cs typeface="Cambria Math" panose="02040503050406030204" charset="0"/>
                                </a:rPr>
                                <m:t>ℎ</m:t>
                              </m:r>
                            </m:sub>
                          </m:sSub>
                          <m:sSup>
                            <m:sSupPr>
                              <m:ctrlPr>
                                <a:rPr lang="en-US" altLang="zh-CN" sz="2800" i="1">
                                  <a:latin typeface="Cambria Math" panose="02040503050406030204" charset="0"/>
                                  <a:ea typeface="宋体" panose="02010600030101010101" pitchFamily="2" charset="-122"/>
                                  <a:cs typeface="Cambria Math" panose="02040503050406030204" charset="0"/>
                                </a:rPr>
                              </m:ctrlPr>
                            </m:sSupPr>
                            <m:e>
                              <m:d>
                                <m:dPr>
                                  <m:begChr m:val="|"/>
                                  <m:endChr m:val="|"/>
                                  <m:ctrlPr>
                                    <a:rPr lang="en-US" altLang="zh-CN" sz="2800" i="1">
                                      <a:latin typeface="Cambria Math" panose="02040503050406030204" charset="0"/>
                                      <a:ea typeface="宋体" panose="02010600030101010101" pitchFamily="2" charset="-122"/>
                                      <a:cs typeface="Cambria Math" panose="02040503050406030204" charset="0"/>
                                    </a:rPr>
                                  </m:ctrlPr>
                                </m:dPr>
                                <m:e>
                                  <m:r>
                                    <a:rPr lang="en-US" altLang="zh-CN" sz="2800" i="1">
                                      <a:latin typeface="Cambria Math" panose="02040503050406030204" charset="0"/>
                                      <a:ea typeface="宋体" panose="02010600030101010101" pitchFamily="2" charset="-122"/>
                                      <a:cs typeface="Cambria Math" panose="02040503050406030204" charset="0"/>
                                    </a:rPr>
                                    <m:t>𝐴</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𝑡</m:t>
                                  </m:r>
                                  <m:r>
                                    <a:rPr lang="en-US" altLang="zh-CN" sz="2800" i="1">
                                      <a:latin typeface="Cambria Math" panose="02040503050406030204" charset="0"/>
                                      <a:ea typeface="宋体" panose="02010600030101010101" pitchFamily="2" charset="-122"/>
                                      <a:cs typeface="Cambria Math" panose="02040503050406030204" charset="0"/>
                                    </a:rPr>
                                    <m:t>)</m:t>
                                  </m:r>
                                </m:e>
                              </m:d>
                            </m:e>
                            <m:sup>
                              <m:r>
                                <a:rPr lang="en-US" altLang="zh-CN" sz="2800" i="1">
                                  <a:latin typeface="Cambria Math" panose="02040503050406030204" charset="0"/>
                                  <a:ea typeface="宋体" panose="02010600030101010101" pitchFamily="2" charset="-122"/>
                                  <a:cs typeface="Cambria Math" panose="02040503050406030204" charset="0"/>
                                </a:rPr>
                                <m:t>2</m:t>
                              </m:r>
                            </m:sup>
                          </m:sSup>
                        </m:den>
                      </m:f>
                      <m:r>
                        <a:rPr lang="en-US" altLang="zh-CN" sz="2800" i="1">
                          <a:latin typeface="Cambria Math" panose="02040503050406030204" charset="0"/>
                          <a:ea typeface="宋体" panose="02010600030101010101" pitchFamily="2" charset="-122"/>
                          <a:cs typeface="Cambria Math" panose="02040503050406030204" charset="0"/>
                        </a:rPr>
                        <m:t>−</m:t>
                      </m:r>
                      <m:f>
                        <m:fPr>
                          <m:ctrlPr>
                            <a:rPr lang="en-US" altLang="zh-CN" sz="2800" i="1">
                              <a:latin typeface="Cambria Math" panose="02040503050406030204" charset="0"/>
                              <a:ea typeface="宋体" panose="02010600030101010101" pitchFamily="2" charset="-122"/>
                              <a:cs typeface="Cambria Math" panose="02040503050406030204" charset="0"/>
                            </a:rPr>
                          </m:ctrlPr>
                        </m:fPr>
                        <m:num>
                          <m:r>
                            <a:rPr lang="en-US" altLang="zh-CN" sz="2800" i="1">
                              <a:latin typeface="Cambria Math" panose="02040503050406030204" charset="0"/>
                              <a:ea typeface="宋体" panose="02010600030101010101" pitchFamily="2" charset="-122"/>
                              <a:cs typeface="Cambria Math" panose="02040503050406030204" charset="0"/>
                            </a:rPr>
                            <m:t>2</m:t>
                          </m:r>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𝜅</m:t>
                              </m:r>
                            </m:e>
                            <m:sub>
                              <m:r>
                                <a:rPr lang="en-US" altLang="zh-CN" sz="2800" i="1">
                                  <a:latin typeface="Cambria Math" panose="02040503050406030204" charset="0"/>
                                  <a:ea typeface="宋体" panose="02010600030101010101" pitchFamily="2" charset="-122"/>
                                  <a:cs typeface="Cambria Math" panose="02040503050406030204" charset="0"/>
                                </a:rPr>
                                <m:t>𝑐</m:t>
                              </m:r>
                            </m:sub>
                          </m:sSub>
                        </m:num>
                        <m:den>
                          <m:r>
                            <a:rPr lang="en-US" altLang="zh-CN" sz="2800" i="1">
                              <a:latin typeface="Cambria Math" panose="02040503050406030204" charset="0"/>
                              <a:ea typeface="宋体" panose="02010600030101010101" pitchFamily="2" charset="-122"/>
                              <a:cs typeface="Cambria Math" panose="02040503050406030204" charset="0"/>
                            </a:rPr>
                            <m:t>1</m:t>
                          </m:r>
                          <m:r>
                            <a:rPr lang="en-US" altLang="zh-CN" sz="2800" i="1">
                              <a:latin typeface="Cambria Math" panose="02040503050406030204" charset="0"/>
                              <a:ea typeface="宋体" panose="02010600030101010101" pitchFamily="2" charset="-122"/>
                              <a:cs typeface="Cambria Math" panose="02040503050406030204" charset="0"/>
                            </a:rPr>
                            <m:t>+</m:t>
                          </m:r>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𝑠</m:t>
                              </m:r>
                            </m:e>
                            <m:sub>
                              <m:r>
                                <a:rPr lang="en-US" altLang="zh-CN" sz="2800" i="1">
                                  <a:latin typeface="Cambria Math" panose="02040503050406030204" charset="0"/>
                                  <a:ea typeface="宋体" panose="02010600030101010101" pitchFamily="2" charset="-122"/>
                                  <a:cs typeface="Cambria Math" panose="02040503050406030204" charset="0"/>
                                </a:rPr>
                                <m:t>𝑐</m:t>
                              </m:r>
                            </m:sub>
                          </m:sSub>
                          <m:sSup>
                            <m:sSupPr>
                              <m:ctrlPr>
                                <a:rPr lang="en-US" altLang="zh-CN" sz="2800" i="1">
                                  <a:latin typeface="Cambria Math" panose="02040503050406030204" charset="0"/>
                                  <a:ea typeface="宋体" panose="02010600030101010101" pitchFamily="2" charset="-122"/>
                                  <a:cs typeface="Cambria Math" panose="02040503050406030204" charset="0"/>
                                </a:rPr>
                              </m:ctrlPr>
                            </m:sSupPr>
                            <m:e>
                              <m:d>
                                <m:dPr>
                                  <m:begChr m:val="|"/>
                                  <m:endChr m:val="|"/>
                                  <m:ctrlPr>
                                    <a:rPr lang="en-US" altLang="zh-CN" sz="2800" i="1">
                                      <a:latin typeface="Cambria Math" panose="02040503050406030204" charset="0"/>
                                      <a:ea typeface="宋体" panose="02010600030101010101" pitchFamily="2" charset="-122"/>
                                      <a:cs typeface="Cambria Math" panose="02040503050406030204" charset="0"/>
                                    </a:rPr>
                                  </m:ctrlPr>
                                </m:dPr>
                                <m:e>
                                  <m:r>
                                    <a:rPr lang="en-US" altLang="zh-CN" sz="2800" i="1">
                                      <a:latin typeface="Cambria Math" panose="02040503050406030204" charset="0"/>
                                      <a:ea typeface="宋体" panose="02010600030101010101" pitchFamily="2" charset="-122"/>
                                      <a:cs typeface="Cambria Math" panose="02040503050406030204" charset="0"/>
                                    </a:rPr>
                                    <m:t>𝐴</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𝑡</m:t>
                                  </m:r>
                                  <m:r>
                                    <a:rPr lang="en-US" altLang="zh-CN" sz="2800" i="1">
                                      <a:latin typeface="Cambria Math" panose="02040503050406030204" charset="0"/>
                                      <a:ea typeface="宋体" panose="02010600030101010101" pitchFamily="2" charset="-122"/>
                                      <a:cs typeface="Cambria Math" panose="02040503050406030204" charset="0"/>
                                    </a:rPr>
                                    <m:t>)</m:t>
                                  </m:r>
                                </m:e>
                              </m:d>
                            </m:e>
                            <m:sup>
                              <m:r>
                                <a:rPr lang="en-US" altLang="zh-CN" sz="2800" i="1">
                                  <a:latin typeface="Cambria Math" panose="02040503050406030204" charset="0"/>
                                  <a:ea typeface="宋体" panose="02010600030101010101" pitchFamily="2" charset="-122"/>
                                  <a:cs typeface="Cambria Math" panose="02040503050406030204" charset="0"/>
                                </a:rPr>
                                <m:t>2</m:t>
                              </m:r>
                            </m:sup>
                          </m:sSup>
                        </m:den>
                      </m:f>
                      <m:r>
                        <a:rPr lang="en-US" altLang="zh-CN" sz="2800" i="1">
                          <a:latin typeface="Cambria Math" panose="02040503050406030204" charset="0"/>
                          <a:ea typeface="MS Mincho" charset="0"/>
                          <a:cs typeface="Cambria Math" panose="02040503050406030204" charset="0"/>
                        </a:rPr>
                        <m:t>),</m:t>
                      </m:r>
                    </m:oMath>
                  </m:oMathPara>
                </a14:m>
                <a:endParaRPr lang="en-US" altLang="zh-CN" sz="2800" i="1">
                  <a:latin typeface="Cambria Math" panose="02040503050406030204" charset="0"/>
                  <a:ea typeface="MS Mincho" charset="0"/>
                  <a:cs typeface="Cambria Math" panose="02040503050406030204" charset="0"/>
                </a:endParaRPr>
              </a:p>
              <a:p>
                <a:pPr indent="0" defTabSz="266700" fontAlgn="auto"/>
                <a:r>
                  <a:rPr lang="zh-CN" altLang="en-US" sz="2800">
                    <a:latin typeface="宋体" panose="02010600030101010101" pitchFamily="2" charset="-122"/>
                    <a:ea typeface="宋体" panose="02010600030101010101" pitchFamily="2" charset="-122"/>
                    <a:sym typeface="+mn-ea"/>
                  </a:rPr>
                  <a:t>其中增益/损耗系数</a:t>
                </a:r>
                <a14:m>
                  <m:oMath xmlns:m="http://schemas.openxmlformats.org/officeDocument/2006/math">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𝜅</m:t>
                        </m:r>
                      </m:e>
                      <m:sub>
                        <m:r>
                          <a:rPr lang="en-US" altLang="zh-CN" sz="2800" i="1">
                            <a:latin typeface="Cambria Math" panose="02040503050406030204" charset="0"/>
                            <a:ea typeface="宋体" panose="02010600030101010101" pitchFamily="2" charset="-122"/>
                            <a:cs typeface="Cambria Math" panose="02040503050406030204" charset="0"/>
                          </a:rPr>
                          <m:t>ℎ</m:t>
                        </m:r>
                        <m:r>
                          <a:rPr lang="en-US" altLang="zh-CN" sz="2800" i="1">
                            <a:latin typeface="Cambria Math" panose="02040503050406030204" charset="0"/>
                            <a:ea typeface="宋体" panose="02010600030101010101" pitchFamily="2" charset="-122"/>
                            <a:cs typeface="Cambria Math" panose="02040503050406030204" charset="0"/>
                          </a:rPr>
                          <m:t>/</m:t>
                        </m:r>
                        <m:r>
                          <a:rPr lang="en-US" altLang="zh-CN" sz="2800" i="1">
                            <a:latin typeface="Cambria Math" panose="02040503050406030204" charset="0"/>
                            <a:ea typeface="宋体" panose="02010600030101010101" pitchFamily="2" charset="-122"/>
                            <a:cs typeface="Cambria Math" panose="02040503050406030204" charset="0"/>
                          </a:rPr>
                          <m:t>𝑐</m:t>
                        </m:r>
                      </m:sub>
                    </m:sSub>
                  </m:oMath>
                </a14:m>
                <a:r>
                  <a:rPr lang="en-US" altLang="zh-CN" sz="2800">
                    <a:latin typeface="宋体" panose="02010600030101010101" pitchFamily="2" charset="-122"/>
                    <a:ea typeface="宋体" panose="02010600030101010101" pitchFamily="2" charset="-122"/>
                    <a:sym typeface="+mn-ea"/>
                  </a:rPr>
                  <a:t>，</a:t>
                </a:r>
                <a:r>
                  <a:rPr lang="zh-CN" altLang="en-US" sz="2800">
                    <a:latin typeface="宋体" panose="02010600030101010101" pitchFamily="2" charset="-122"/>
                    <a:ea typeface="宋体" panose="02010600030101010101" pitchFamily="2" charset="-122"/>
                    <a:sym typeface="+mn-ea"/>
                  </a:rPr>
                  <a:t>饱和系数</a:t>
                </a:r>
                <a14:m>
                  <m:oMath xmlns:m="http://schemas.openxmlformats.org/officeDocument/2006/math">
                    <m:sSub>
                      <m:sSubPr>
                        <m:ctrlPr>
                          <a:rPr lang="en-US" altLang="zh-CN" sz="2800" i="1">
                            <a:latin typeface="Cambria Math" panose="02040503050406030204" charset="0"/>
                            <a:ea typeface="宋体" panose="02010600030101010101" pitchFamily="2" charset="-122"/>
                            <a:cs typeface="Cambria Math" panose="02040503050406030204" charset="0"/>
                          </a:rPr>
                        </m:ctrlPr>
                      </m:sSubPr>
                      <m:e>
                        <m:r>
                          <a:rPr lang="en-US" altLang="zh-CN" sz="2800" i="1">
                            <a:latin typeface="Cambria Math" panose="02040503050406030204" charset="0"/>
                            <a:ea typeface="宋体" panose="02010600030101010101" pitchFamily="2" charset="-122"/>
                            <a:cs typeface="Cambria Math" panose="02040503050406030204" charset="0"/>
                          </a:rPr>
                          <m:t>𝑠</m:t>
                        </m:r>
                      </m:e>
                      <m:sub>
                        <m:r>
                          <m:rPr>
                            <m:sty m:val="p"/>
                          </m:rPr>
                          <a:rPr lang="en-US" altLang="zh-CN" sz="2800">
                            <a:latin typeface="Cambria Math" panose="02040503050406030204" charset="0"/>
                            <a:ea typeface="宋体" panose="02010600030101010101" pitchFamily="2" charset="-122"/>
                            <a:cs typeface="Cambria Math" panose="02040503050406030204" charset="0"/>
                          </a:rPr>
                          <m:t>h</m:t>
                        </m:r>
                        <m:r>
                          <a:rPr lang="en-US" altLang="zh-CN" sz="2800">
                            <a:latin typeface="Cambria Math" panose="02040503050406030204" charset="0"/>
                            <a:ea typeface="宋体" panose="02010600030101010101" pitchFamily="2" charset="-122"/>
                            <a:cs typeface="Cambria Math" panose="02040503050406030204" charset="0"/>
                          </a:rPr>
                          <m:t>/</m:t>
                        </m:r>
                        <m:r>
                          <m:rPr>
                            <m:sty m:val="p"/>
                          </m:rPr>
                          <a:rPr lang="en-US" altLang="zh-CN" sz="2800">
                            <a:latin typeface="Cambria Math" panose="02040503050406030204" charset="0"/>
                            <a:ea typeface="宋体" panose="02010600030101010101" pitchFamily="2" charset="-122"/>
                            <a:cs typeface="Cambria Math" panose="02040503050406030204" charset="0"/>
                          </a:rPr>
                          <m:t>c</m:t>
                        </m:r>
                      </m:sub>
                    </m:sSub>
                  </m:oMath>
                </a14:m>
                <a:r>
                  <a:rPr lang="zh-CN" altLang="en-US" sz="2800">
                    <a:latin typeface="Cambria Math" panose="02040503050406030204" charset="0"/>
                    <a:ea typeface="宋体" panose="02010600030101010101" pitchFamily="2" charset="-122"/>
                    <a:cs typeface="Cambria Math" panose="02040503050406030204" charset="0"/>
                  </a:rPr>
                  <a:t>均与</a:t>
                </a:r>
                <a:r>
                  <a:rPr lang="zh-CN" altLang="en-US" sz="2800">
                    <a:uFillTx/>
                    <a:latin typeface="Times New Roman" panose="02020603050405020304" charset="0"/>
                    <a:ea typeface="宋体" panose="02010600030101010101" pitchFamily="2" charset="-122"/>
                    <a:cs typeface="Times New Roman" panose="02020603050405020304" charset="0"/>
                    <a:sym typeface="+mn-ea"/>
                  </a:rPr>
                  <a:t>耦合强度与光泵浦速率相关</a:t>
                </a:r>
                <a:r>
                  <a:rPr lang="zh-CN" altLang="en-US" sz="2800">
                    <a:latin typeface="Cambria Math" panose="02040503050406030204" charset="0"/>
                    <a:ea typeface="宋体" panose="02010600030101010101" pitchFamily="2" charset="-122"/>
                    <a:cs typeface="Cambria Math" panose="02040503050406030204" charset="0"/>
                    <a:sym typeface="+mn-ea"/>
                  </a:rPr>
                  <a:t>。此时，若系统达到稳态即需该方程为</a:t>
                </a:r>
                <a:r>
                  <a:rPr lang="en-US" altLang="zh-CN" sz="2800">
                    <a:latin typeface="Cambria Math" panose="02040503050406030204" charset="0"/>
                    <a:ea typeface="宋体" panose="02010600030101010101" pitchFamily="2" charset="-122"/>
                    <a:cs typeface="Cambria Math" panose="02040503050406030204" charset="0"/>
                    <a:sym typeface="+mn-ea"/>
                  </a:rPr>
                  <a:t>0</a:t>
                </a:r>
                <a:r>
                  <a:rPr lang="zh-CN" altLang="en-US" sz="2800">
                    <a:latin typeface="Cambria Math" panose="02040503050406030204" charset="0"/>
                    <a:ea typeface="宋体" panose="02010600030101010101" pitchFamily="2" charset="-122"/>
                    <a:cs typeface="Cambria Math" panose="02040503050406030204" charset="0"/>
                    <a:sym typeface="+mn-ea"/>
                  </a:rPr>
                  <a:t>即可。</a:t>
                </a:r>
                <a:endParaRPr lang="en-US" altLang="zh-CN" sz="2800" i="1">
                  <a:latin typeface="Cambria Math" panose="02040503050406030204" charset="0"/>
                  <a:ea typeface="MS Mincho" charset="0"/>
                  <a:cs typeface="Cambria Math" panose="02040503050406030204" charset="0"/>
                </a:endParaRPr>
              </a:p>
              <a:p>
                <a:pPr indent="0" defTabSz="266700" fontAlgn="auto"/>
                <a:endParaRPr lang="en-US" altLang="zh-CN" sz="2800" i="1">
                  <a:latin typeface="Cambria Math" panose="02040503050406030204" charset="0"/>
                  <a:ea typeface="MS Mincho" charset="0"/>
                  <a:cs typeface="Cambria Math" panose="020405030504060302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250190" y="2838450"/>
                <a:ext cx="7318375" cy="3790950"/>
              </a:xfrm>
              <a:prstGeom prst="rect">
                <a:avLst/>
              </a:prstGeom>
              <a:blipFill rotWithShape="1">
                <a:blip r:embed="rId2"/>
                <a:stretch>
                  <a:fillRect/>
                </a:stretch>
              </a:blipFill>
            </p:spPr>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94615" y="107950"/>
            <a:ext cx="4254500" cy="655955"/>
          </a:xfrm>
        </p:spPr>
        <p:txBody>
          <a:bodyPr/>
          <a:p>
            <a:r>
              <a:rPr lang="zh-CN" altLang="en-US" sz="3200">
                <a:latin typeface="宋体" panose="02010600030101010101" pitchFamily="2" charset="-122"/>
                <a:ea typeface="宋体" panose="02010600030101010101" pitchFamily="2" charset="-122"/>
                <a:cs typeface="Times New Roman" panose="02020603050405020304" charset="0"/>
              </a:rPr>
              <a:t>相图分析</a:t>
            </a:r>
            <a:endParaRPr lang="zh-CN" altLang="en-US" sz="3200">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a:xfrm>
            <a:off x="838200" y="898525"/>
            <a:ext cx="10515600" cy="2855595"/>
          </a:xfrm>
          <a:solidFill>
            <a:schemeClr val="accent1">
              <a:lumMod val="40000"/>
              <a:lumOff val="60000"/>
              <a:alpha val="12000"/>
            </a:schemeClr>
          </a:solidFill>
        </p:spPr>
        <p:txBody>
          <a:bodyPr>
            <a:normAutofit lnSpcReduction="10000"/>
          </a:bodyPr>
          <a:p>
            <a:pPr marL="0" indent="0">
              <a:buNone/>
            </a:pPr>
            <a:r>
              <a:rPr lang="zh-CN" altLang="en-US">
                <a:latin typeface="宋体" panose="02010600030101010101" pitchFamily="2" charset="-122"/>
                <a:ea typeface="宋体" panose="02010600030101010101" pitchFamily="2" charset="-122"/>
                <a:cs typeface="Times New Roman" panose="02020603050405020304" charset="0"/>
              </a:rPr>
              <a:t>得到如下四种不同的相图：第一、四幅图中两条曲线不相交，表明无法达到稳态。</a:t>
            </a:r>
            <a:endParaRPr lang="zh-CN" altLang="en-US">
              <a:latin typeface="宋体" panose="02010600030101010101" pitchFamily="2" charset="-122"/>
              <a:ea typeface="宋体" panose="02010600030101010101" pitchFamily="2" charset="-122"/>
              <a:cs typeface="Times New Roman" panose="02020603050405020304" charset="0"/>
            </a:endParaRPr>
          </a:p>
          <a:p>
            <a:pPr marL="0" indent="0">
              <a:buNone/>
            </a:pPr>
            <a:r>
              <a:rPr lang="zh-CN" altLang="en-US">
                <a:latin typeface="宋体" panose="02010600030101010101" pitchFamily="2" charset="-122"/>
                <a:ea typeface="宋体" panose="02010600030101010101" pitchFamily="2" charset="-122"/>
                <a:cs typeface="Times New Roman" panose="02020603050405020304" charset="0"/>
              </a:rPr>
              <a:t>第二、三幅图存在交点，说明在这两种条件下系统可以产生稳定的声子激发，但图二中，涨落可能会导致稳态被破坏，故并非稳定的激光相。</a:t>
            </a:r>
            <a:endParaRPr lang="zh-CN" altLang="en-US">
              <a:latin typeface="宋体" panose="02010600030101010101" pitchFamily="2" charset="-122"/>
              <a:ea typeface="宋体" panose="02010600030101010101" pitchFamily="2" charset="-122"/>
              <a:cs typeface="Times New Roman" panose="02020603050405020304" charset="0"/>
            </a:endParaRPr>
          </a:p>
          <a:p>
            <a:pPr marL="0" indent="0">
              <a:buNone/>
            </a:pPr>
            <a:r>
              <a:rPr lang="zh-CN" altLang="en-US">
                <a:latin typeface="宋体" panose="02010600030101010101" pitchFamily="2" charset="-122"/>
                <a:ea typeface="宋体" panose="02010600030101010101" pitchFamily="2" charset="-122"/>
                <a:cs typeface="Times New Roman" panose="02020603050405020304" charset="0"/>
              </a:rPr>
              <a:t>这些结果确立了混合物种离子晶体作为研究开放量子系统与耗散相变的通用、可控平台。</a:t>
            </a:r>
            <a:endParaRPr lang="en-US" altLang="zh-CN">
              <a:latin typeface="Times New Roman" panose="02020603050405020304" charset="0"/>
              <a:cs typeface="Times New Roman" panose="02020603050405020304" charset="0"/>
            </a:endParaRPr>
          </a:p>
        </p:txBody>
      </p:sp>
      <p:pic>
        <p:nvPicPr>
          <p:cNvPr id="7" name="图片 3" descr="C:/Users/ASUS/Desktop/毕业论文/图/暗1.png暗1"/>
          <p:cNvPicPr>
            <a:picLocks noChangeAspect="1"/>
          </p:cNvPicPr>
          <p:nvPr/>
        </p:nvPicPr>
        <p:blipFill>
          <a:blip r:embed="rId1"/>
          <a:srcRect l="8" r="8"/>
          <a:stretch>
            <a:fillRect/>
          </a:stretch>
        </p:blipFill>
        <p:spPr>
          <a:xfrm>
            <a:off x="449898" y="4401820"/>
            <a:ext cx="2879852" cy="2160000"/>
          </a:xfrm>
          <a:prstGeom prst="rect">
            <a:avLst/>
          </a:prstGeom>
        </p:spPr>
      </p:pic>
      <p:pic>
        <p:nvPicPr>
          <p:cNvPr id="8" name="图片 4" descr="C:/Users/ydchz/Desktop/研/会议/图/Figure_1.pngFigure_1"/>
          <p:cNvPicPr>
            <a:picLocks noChangeAspect="1"/>
          </p:cNvPicPr>
          <p:nvPr/>
        </p:nvPicPr>
        <p:blipFill>
          <a:blip r:embed="rId2"/>
          <a:srcRect l="8" r="8"/>
          <a:stretch>
            <a:fillRect/>
          </a:stretch>
        </p:blipFill>
        <p:spPr>
          <a:xfrm>
            <a:off x="3329623" y="4401820"/>
            <a:ext cx="2879852" cy="2160000"/>
          </a:xfrm>
          <a:prstGeom prst="rect">
            <a:avLst/>
          </a:prstGeom>
        </p:spPr>
      </p:pic>
      <p:pic>
        <p:nvPicPr>
          <p:cNvPr id="9" name="图片 6" descr="C:/Users/ydchz/Desktop/研/会议/图/Figure_2.pngFigure_2"/>
          <p:cNvPicPr>
            <a:picLocks noChangeAspect="1"/>
          </p:cNvPicPr>
          <p:nvPr/>
        </p:nvPicPr>
        <p:blipFill>
          <a:blip r:embed="rId3"/>
          <a:srcRect l="8" r="8"/>
          <a:stretch>
            <a:fillRect/>
          </a:stretch>
        </p:blipFill>
        <p:spPr>
          <a:xfrm>
            <a:off x="6146483" y="4401820"/>
            <a:ext cx="2879852" cy="2160000"/>
          </a:xfrm>
          <a:prstGeom prst="rect">
            <a:avLst/>
          </a:prstGeom>
        </p:spPr>
      </p:pic>
      <p:pic>
        <p:nvPicPr>
          <p:cNvPr id="10" name="图片 7" descr="C:/Users/ydchz/Desktop/研/会议/图/3.png3"/>
          <p:cNvPicPr>
            <a:picLocks noChangeAspect="1"/>
          </p:cNvPicPr>
          <p:nvPr/>
        </p:nvPicPr>
        <p:blipFill>
          <a:blip r:embed="rId4"/>
          <a:srcRect l="8" r="8"/>
          <a:stretch>
            <a:fillRect/>
          </a:stretch>
        </p:blipFill>
        <p:spPr>
          <a:xfrm>
            <a:off x="9026208" y="4401820"/>
            <a:ext cx="2879852" cy="216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动机</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4" name="文本框 3"/>
          <p:cNvSpPr txBox="1"/>
          <p:nvPr/>
        </p:nvSpPr>
        <p:spPr>
          <a:xfrm>
            <a:off x="838200" y="1444308"/>
            <a:ext cx="10515600" cy="3538220"/>
          </a:xfrm>
          <a:prstGeom prst="rect">
            <a:avLst/>
          </a:prstGeom>
          <a:solidFill>
            <a:schemeClr val="accent1">
              <a:lumMod val="40000"/>
              <a:lumOff val="60000"/>
              <a:alpha val="12000"/>
            </a:schemeClr>
          </a:solidFill>
        </p:spPr>
        <p:txBody>
          <a:bodyPr wrap="square">
            <a:spAutoFit/>
          </a:bodyPr>
          <a:p>
            <a:pPr marL="0" indent="0"/>
            <a:r>
              <a:rPr lang="zh-CN" altLang="en-US" sz="2800" i="0">
                <a:latin typeface="Times New Roman" panose="02020603050405020304" charset="0"/>
                <a:ea typeface="宋体" panose="02010600030101010101" pitchFamily="2" charset="-122"/>
                <a:cs typeface="Times New Roman" panose="02020603050405020304" charset="0"/>
              </a:rPr>
              <a:t>为什么选择</a:t>
            </a:r>
            <a:r>
              <a:rPr lang="en-US" altLang="zh-CN" sz="2800" i="0">
                <a:latin typeface="Times New Roman" panose="02020603050405020304" charset="0"/>
                <a:ea typeface="宋体" panose="02010600030101010101" pitchFamily="2" charset="-122"/>
                <a:cs typeface="Times New Roman" panose="02020603050405020304" charset="0"/>
              </a:rPr>
              <a:t>BNCT</a:t>
            </a:r>
            <a:r>
              <a:rPr lang="en-US" altLang="zh-CN" sz="2800" i="0">
                <a:latin typeface="Times New Roman" panose="02020603050405020304" charset="0"/>
                <a:ea typeface="Times New Roman" panose="02020603050405020304" charset="0"/>
                <a:cs typeface="Times New Roman" panose="02020603050405020304" charset="0"/>
              </a:rPr>
              <a:t>?</a:t>
            </a:r>
            <a:endParaRPr lang="en-US" altLang="zh-CN" sz="2800" i="0">
              <a:latin typeface="Times New Roman" panose="02020603050405020304" charset="0"/>
              <a:ea typeface="Times New Roman" panose="02020603050405020304" charset="0"/>
              <a:cs typeface="Times New Roman" panose="02020603050405020304" charset="0"/>
            </a:endParaRPr>
          </a:p>
          <a:p>
            <a:pPr marL="457200" indent="-457200">
              <a:buFont typeface="Arial" panose="020B0604020202020204" pitchFamily="34" charset="0"/>
              <a:buChar char="•"/>
            </a:pPr>
            <a:r>
              <a:rPr lang="zh-CN" altLang="en-US" sz="2800" i="0">
                <a:latin typeface="Times New Roman" panose="02020603050405020304" charset="0"/>
                <a:ea typeface="Times New Roman" panose="02020603050405020304" charset="0"/>
                <a:cs typeface="Times New Roman" panose="02020603050405020304" charset="0"/>
              </a:rPr>
              <a:t>针对深部肿瘤的高靶向性癌症治疗</a:t>
            </a:r>
            <a:endParaRPr lang="zh-CN" altLang="en-US" sz="2800" i="0">
              <a:latin typeface="Times New Roman" panose="02020603050405020304" charset="0"/>
              <a:ea typeface="Times New Roman" panose="02020603050405020304" charset="0"/>
              <a:cs typeface="Times New Roman" panose="02020603050405020304" charset="0"/>
            </a:endParaRPr>
          </a:p>
          <a:p>
            <a:pPr marL="457200" indent="-457200">
              <a:buFont typeface="Arial" panose="020B0604020202020204" pitchFamily="34" charset="0"/>
              <a:buChar char="•"/>
            </a:pPr>
            <a:r>
              <a:rPr lang="zh-CN" altLang="en-US" sz="2800" i="0">
                <a:latin typeface="Times New Roman" panose="02020603050405020304" charset="0"/>
                <a:ea typeface="Times New Roman" panose="02020603050405020304" charset="0"/>
                <a:cs typeface="Times New Roman" panose="02020603050405020304" charset="0"/>
              </a:rPr>
              <a:t>原理： 含硼药物富集于肿瘤细胞 → 超热中子束照射 → ¹⁰</a:t>
            </a:r>
            <a:r>
              <a:rPr lang="en-US" altLang="zh-CN" sz="2800" i="0">
                <a:latin typeface="Times New Roman" panose="02020603050405020304" charset="0"/>
                <a:ea typeface="Times New Roman" panose="02020603050405020304" charset="0"/>
                <a:cs typeface="Times New Roman" panose="02020603050405020304" charset="0"/>
              </a:rPr>
              <a:t>B</a:t>
            </a:r>
            <a:r>
              <a:rPr lang="zh-CN" altLang="en-US" sz="2800" i="0">
                <a:latin typeface="Times New Roman" panose="02020603050405020304" charset="0"/>
                <a:ea typeface="Times New Roman" panose="02020603050405020304" charset="0"/>
                <a:cs typeface="Times New Roman" panose="02020603050405020304" charset="0"/>
              </a:rPr>
              <a:t>中子俘获 → 产生高</a:t>
            </a:r>
            <a:r>
              <a:rPr lang="en-US" altLang="zh-CN" sz="2800" i="0">
                <a:latin typeface="Times New Roman" panose="02020603050405020304" charset="0"/>
                <a:ea typeface="Times New Roman" panose="02020603050405020304" charset="0"/>
                <a:cs typeface="Times New Roman" panose="02020603050405020304" charset="0"/>
              </a:rPr>
              <a:t>LET</a:t>
            </a:r>
            <a:r>
              <a:rPr lang="zh-CN" altLang="en-US" sz="2800" i="0">
                <a:latin typeface="Times New Roman" panose="02020603050405020304" charset="0"/>
                <a:ea typeface="Times New Roman" panose="02020603050405020304" charset="0"/>
                <a:cs typeface="Times New Roman" panose="02020603050405020304" charset="0"/>
              </a:rPr>
              <a:t>粒子杀伤肿瘤细胞，保护正常组织</a:t>
            </a:r>
            <a:endParaRPr lang="zh-CN" altLang="en-US" sz="2800" i="0">
              <a:latin typeface="Times New Roman" panose="02020603050405020304" charset="0"/>
              <a:ea typeface="Times New Roman" panose="02020603050405020304" charset="0"/>
              <a:cs typeface="Times New Roman" panose="02020603050405020304" charset="0"/>
            </a:endParaRPr>
          </a:p>
          <a:p>
            <a:pPr marL="457200" indent="-457200">
              <a:buFont typeface="Arial" panose="020B0604020202020204" pitchFamily="34" charset="0"/>
              <a:buChar char="•"/>
            </a:pPr>
            <a:r>
              <a:rPr lang="zh-CN" altLang="en-US" sz="2800" i="0">
                <a:latin typeface="Times New Roman" panose="02020603050405020304" charset="0"/>
                <a:ea typeface="Times New Roman" panose="02020603050405020304" charset="0"/>
                <a:cs typeface="Times New Roman" panose="02020603050405020304" charset="0"/>
              </a:rPr>
              <a:t>加速器型中子源（</a:t>
            </a:r>
            <a:r>
              <a:rPr lang="en-US" altLang="zh-CN" sz="2800" i="0">
                <a:latin typeface="Times New Roman" panose="02020603050405020304" charset="0"/>
                <a:ea typeface="Times New Roman" panose="02020603050405020304" charset="0"/>
                <a:cs typeface="Times New Roman" panose="02020603050405020304" charset="0"/>
              </a:rPr>
              <a:t>ABNS）</a:t>
            </a:r>
            <a:r>
              <a:rPr lang="zh-CN" altLang="en-US" sz="2800" i="0">
                <a:latin typeface="Times New Roman" panose="02020603050405020304" charset="0"/>
                <a:ea typeface="Times New Roman" panose="02020603050405020304" charset="0"/>
                <a:cs typeface="Times New Roman" panose="02020603050405020304" charset="0"/>
              </a:rPr>
              <a:t>紧凑、相比于反应堆型中子源更适合在医院部署，具有较好的前景</a:t>
            </a:r>
            <a:endParaRPr lang="zh-CN" altLang="en-US" sz="2800" i="0">
              <a:latin typeface="Times New Roman" panose="02020603050405020304" charset="0"/>
              <a:ea typeface="Times New Roman" panose="02020603050405020304" charset="0"/>
              <a:cs typeface="Times New Roman" panose="02020603050405020304" charset="0"/>
            </a:endParaRPr>
          </a:p>
          <a:p>
            <a:pPr marL="457200" indent="-457200">
              <a:buFont typeface="Arial" panose="020B0604020202020204" pitchFamily="34" charset="0"/>
              <a:buChar char="•"/>
            </a:pPr>
            <a:r>
              <a:rPr lang="zh-CN" altLang="en-US" sz="2800" i="0">
                <a:latin typeface="Times New Roman" panose="02020603050405020304" charset="0"/>
                <a:ea typeface="宋体" panose="02010600030101010101" pitchFamily="2" charset="-122"/>
                <a:cs typeface="Times New Roman" panose="02020603050405020304" charset="0"/>
              </a:rPr>
              <a:t>中子束产生与束流整形</a:t>
            </a:r>
            <a:r>
              <a:rPr lang="en-US" altLang="zh-CN" sz="2800" i="0">
                <a:latin typeface="Times New Roman" panose="02020603050405020304" charset="0"/>
                <a:ea typeface="宋体" panose="02010600030101010101" pitchFamily="2" charset="-122"/>
                <a:cs typeface="Times New Roman" panose="02020603050405020304" charset="0"/>
              </a:rPr>
              <a:t>(BSA)</a:t>
            </a:r>
            <a:r>
              <a:rPr lang="zh-CN" altLang="en-US" sz="2800" i="0">
                <a:latin typeface="Times New Roman" panose="02020603050405020304" charset="0"/>
                <a:ea typeface="宋体" panose="02010600030101010101" pitchFamily="2" charset="-122"/>
                <a:cs typeface="Times New Roman" panose="02020603050405020304" charset="0"/>
              </a:rPr>
              <a:t>环节常采用蒙特卡洛算法进行数值模拟。</a:t>
            </a:r>
            <a:endParaRPr lang="zh-CN" altLang="en-US" sz="2800" i="0">
              <a:latin typeface="Times New Roman" panose="02020603050405020304" charset="0"/>
              <a:ea typeface="宋体" panose="02010600030101010101" pitchFamily="2" charset="-122"/>
              <a:cs typeface="Times New Roman" panose="02020603050405020304" charset="0"/>
            </a:endParaRPr>
          </a:p>
        </p:txBody>
      </p:sp>
      <p:pic>
        <p:nvPicPr>
          <p:cNvPr id="6" name="图片 5"/>
          <p:cNvPicPr>
            <a:picLocks noChangeAspect="1"/>
          </p:cNvPicPr>
          <p:nvPr/>
        </p:nvPicPr>
        <p:blipFill>
          <a:blip r:embed="rId1"/>
          <a:stretch>
            <a:fillRect/>
          </a:stretch>
        </p:blipFill>
        <p:spPr>
          <a:xfrm>
            <a:off x="9042400" y="4725035"/>
            <a:ext cx="2719705" cy="2054860"/>
          </a:xfrm>
          <a:prstGeom prst="rect">
            <a:avLst/>
          </a:prstGeom>
        </p:spPr>
      </p:pic>
      <p:sp>
        <p:nvSpPr>
          <p:cNvPr id="3" name="圆角矩形 2"/>
          <p:cNvSpPr/>
          <p:nvPr/>
        </p:nvSpPr>
        <p:spPr>
          <a:xfrm>
            <a:off x="366395" y="5266055"/>
            <a:ext cx="2009140" cy="97345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加速器（回旋、直线、静电</a:t>
            </a:r>
            <a:r>
              <a:rPr lang="en-US" altLang="zh-CN"/>
              <a:t>……</a:t>
            </a:r>
            <a:r>
              <a:rPr lang="zh-CN" altLang="en-US"/>
              <a:t>）</a:t>
            </a:r>
            <a:endParaRPr lang="zh-CN" altLang="en-US"/>
          </a:p>
        </p:txBody>
      </p:sp>
      <p:sp>
        <p:nvSpPr>
          <p:cNvPr id="5" name="右箭头 4"/>
          <p:cNvSpPr/>
          <p:nvPr/>
        </p:nvSpPr>
        <p:spPr>
          <a:xfrm>
            <a:off x="2375535" y="5447030"/>
            <a:ext cx="871855" cy="610870"/>
          </a:xfrm>
          <a:prstGeom prst="rightArrow">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质子</a:t>
            </a:r>
            <a:endParaRPr lang="zh-CN" altLang="en-US"/>
          </a:p>
        </p:txBody>
      </p:sp>
      <p:sp>
        <p:nvSpPr>
          <p:cNvPr id="8" name="圆角矩形 7"/>
          <p:cNvSpPr/>
          <p:nvPr/>
        </p:nvSpPr>
        <p:spPr>
          <a:xfrm>
            <a:off x="3247390" y="5266055"/>
            <a:ext cx="1351280" cy="973455"/>
          </a:xfrm>
          <a:prstGeom prst="roundRect">
            <a:avLst/>
          </a:prstGeom>
          <a:solidFill>
            <a:schemeClr val="accent6">
              <a:lumMod val="5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t>靶（</a:t>
            </a:r>
            <a:r>
              <a:rPr lang="en-US" altLang="zh-CN"/>
              <a:t>Li</a:t>
            </a:r>
            <a:r>
              <a:rPr lang="zh-CN" altLang="en-US"/>
              <a:t>、</a:t>
            </a:r>
            <a:r>
              <a:rPr lang="en-US" altLang="zh-CN"/>
              <a:t>Be</a:t>
            </a:r>
            <a:r>
              <a:rPr lang="zh-CN"/>
              <a:t>）</a:t>
            </a:r>
            <a:endParaRPr lang="zh-CN"/>
          </a:p>
        </p:txBody>
      </p:sp>
      <p:sp>
        <p:nvSpPr>
          <p:cNvPr id="9" name="右箭头 8"/>
          <p:cNvSpPr/>
          <p:nvPr/>
        </p:nvSpPr>
        <p:spPr>
          <a:xfrm>
            <a:off x="4598670" y="5447030"/>
            <a:ext cx="1413510" cy="610870"/>
          </a:xfrm>
          <a:prstGeom prst="rightArrow">
            <a:avLst/>
          </a:prstGeom>
          <a:solidFill>
            <a:schemeClr val="accent3"/>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高能中子</a:t>
            </a:r>
            <a:endParaRPr lang="zh-CN" altLang="en-US">
              <a:solidFill>
                <a:schemeClr val="tx1"/>
              </a:solidFill>
            </a:endParaRPr>
          </a:p>
        </p:txBody>
      </p:sp>
      <p:sp>
        <p:nvSpPr>
          <p:cNvPr id="10" name="圆角矩形 9"/>
          <p:cNvSpPr/>
          <p:nvPr/>
        </p:nvSpPr>
        <p:spPr>
          <a:xfrm>
            <a:off x="5974715" y="5266055"/>
            <a:ext cx="1544955" cy="97345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t>BSA</a:t>
            </a:r>
            <a:r>
              <a:rPr lang="zh-CN" altLang="en-US"/>
              <a:t>：</a:t>
            </a:r>
            <a:r>
              <a:rPr lang="zh-CN" altLang="en-US">
                <a:uFillTx/>
                <a:latin typeface="Times New Roman" panose="02020603050405020304" charset="0"/>
                <a:ea typeface="宋体" panose="02010600030101010101" pitchFamily="2" charset="-122"/>
                <a:cs typeface="宋体" panose="02010600030101010101" pitchFamily="2" charset="-122"/>
                <a:sym typeface="+mn-ea"/>
              </a:rPr>
              <a:t>慢化、反射、准直、屏蔽</a:t>
            </a:r>
            <a:endParaRPr lang="zh-CN" altLang="en-US"/>
          </a:p>
        </p:txBody>
      </p:sp>
      <p:sp>
        <p:nvSpPr>
          <p:cNvPr id="11" name="右箭头 10"/>
          <p:cNvSpPr/>
          <p:nvPr/>
        </p:nvSpPr>
        <p:spPr>
          <a:xfrm>
            <a:off x="7519670" y="5447030"/>
            <a:ext cx="989965" cy="610870"/>
          </a:xfrm>
          <a:prstGeom prst="rightArrow">
            <a:avLst/>
          </a:prstGeom>
          <a:solidFill>
            <a:schemeClr val="accent2">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olidFill>
                  <a:schemeClr val="tx1"/>
                </a:solidFill>
              </a:rPr>
              <a:t>中子</a:t>
            </a:r>
            <a:endParaRPr lang="zh-CN" altLang="en-US">
              <a:solidFill>
                <a:schemeClr val="tx1"/>
              </a:solidFill>
            </a:endParaRPr>
          </a:p>
        </p:txBody>
      </p:sp>
      <p:sp>
        <p:nvSpPr>
          <p:cNvPr id="12" name="圆角矩形 11"/>
          <p:cNvSpPr/>
          <p:nvPr/>
        </p:nvSpPr>
        <p:spPr>
          <a:xfrm>
            <a:off x="8510270" y="5266055"/>
            <a:ext cx="531495" cy="973455"/>
          </a:xfrm>
          <a:prstGeom prst="roundRect">
            <a:avLst/>
          </a:prstGeom>
          <a:solidFill>
            <a:schemeClr val="accent4"/>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t>患者</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down)">
                                      <p:cBhvr>
                                        <p:cTn id="7" dur="500"/>
                                        <p:tgtEl>
                                          <p:spTgt spid="4">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wipe(down)">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blinds(horizontal)">
                                      <p:cBhvr>
                                        <p:cTn id="41" dur="500"/>
                                        <p:tgtEl>
                                          <p:spTgt spid="4">
                                            <p:txEl>
                                              <p:pRg st="3" end="3"/>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blinds(horizontal)">
                                      <p:cBhvr>
                                        <p:cTn id="44"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9" grpId="0" animBg="1"/>
      <p:bldP spid="10" grpId="0" animBg="1"/>
      <p:bldP spid="11" grpId="0" bldLvl="0" animBg="1"/>
      <p:bldP spid="1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宋体" panose="02010600030101010101" pitchFamily="2" charset="-122"/>
              </a:rPr>
              <a:t>现状与</a:t>
            </a:r>
            <a:r>
              <a:rPr lang="zh-CN" altLang="en-US">
                <a:latin typeface="宋体" panose="02010600030101010101" pitchFamily="2" charset="-122"/>
                <a:ea typeface="宋体" panose="02010600030101010101" pitchFamily="2" charset="-122"/>
                <a:cs typeface="宋体" panose="02010600030101010101" pitchFamily="2" charset="-122"/>
              </a:rPr>
              <a:t>方法</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
        <p:nvSpPr>
          <p:cNvPr id="3" name="内容占位符 2"/>
          <p:cNvSpPr>
            <a:spLocks noGrp="1"/>
          </p:cNvSpPr>
          <p:nvPr>
            <p:ph idx="1"/>
          </p:nvPr>
        </p:nvSpPr>
        <p:spPr>
          <a:xfrm>
            <a:off x="838200" y="1825625"/>
            <a:ext cx="10515600" cy="2383790"/>
          </a:xfrm>
          <a:solidFill>
            <a:schemeClr val="accent1">
              <a:lumMod val="40000"/>
              <a:lumOff val="60000"/>
              <a:alpha val="12000"/>
            </a:schemeClr>
          </a:solidFill>
        </p:spPr>
        <p:txBody>
          <a:bodyPr>
            <a:noAutofit/>
          </a:bodyPr>
          <a:p>
            <a:pPr marL="0" indent="0" fontAlgn="auto">
              <a:lnSpc>
                <a:spcPct val="100000"/>
              </a:lnSpc>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计划开展的研究</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 </a:t>
            </a:r>
            <a:endParaRPr lang="en-US" altLang="zh-CN">
              <a:solidFill>
                <a:schemeClr val="tx1"/>
              </a:solidFill>
              <a:uFillTx/>
              <a:latin typeface="Times New Roman" panose="02020603050405020304" charset="0"/>
              <a:ea typeface="宋体" panose="02010600030101010101" pitchFamily="2" charset="-122"/>
              <a:cs typeface="Times New Roman" panose="02020603050405020304" charset="0"/>
            </a:endParaRPr>
          </a:p>
          <a:p>
            <a:pPr marL="0" indent="0" fontAlgn="auto">
              <a:lnSpc>
                <a:spcPct val="100000"/>
              </a:lnSpc>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中子源</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 </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通过蒙特卡洛算法模拟质子束轰击靶板产生中子；</a:t>
            </a:r>
            <a:endParaRPr lang="en-US" altLang="zh-CN">
              <a:solidFill>
                <a:schemeClr val="tx1"/>
              </a:solidFill>
              <a:uFillTx/>
              <a:latin typeface="Times New Roman" panose="02020603050405020304" charset="0"/>
              <a:ea typeface="宋体" panose="02010600030101010101" pitchFamily="2" charset="-122"/>
              <a:cs typeface="Times New Roman" panose="02020603050405020304" charset="0"/>
              <a:sym typeface="+mn-ea"/>
            </a:endParaRPr>
          </a:p>
          <a:p>
            <a:pPr marL="0" indent="0" fontAlgn="auto">
              <a:lnSpc>
                <a:spcPct val="100000"/>
              </a:lnSpc>
              <a:buNone/>
            </a:pP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sym typeface="+mn-ea"/>
              </a:rPr>
              <a:t>BSA </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sym typeface="+mn-ea"/>
              </a:rPr>
              <a:t>设计</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sym typeface="+mn-ea"/>
              </a:rPr>
              <a:t>: </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sym typeface="+mn-ea"/>
              </a:rPr>
              <a:t>根据</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sym typeface="+mn-ea"/>
              </a:rPr>
              <a:t>BSA</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sym typeface="+mn-ea"/>
              </a:rPr>
              <a:t>的四个主要部分（</a:t>
            </a:r>
            <a:r>
              <a:rPr lang="zh-CN" altLang="en-US">
                <a:uFillTx/>
                <a:latin typeface="Times New Roman" panose="02020603050405020304" charset="0"/>
                <a:ea typeface="宋体" panose="02010600030101010101" pitchFamily="2" charset="-122"/>
                <a:cs typeface="宋体" panose="02010600030101010101" pitchFamily="2" charset="-122"/>
                <a:sym typeface="+mn-ea"/>
              </a:rPr>
              <a:t>慢化、反射、准直、屏蔽</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sym typeface="+mn-ea"/>
              </a:rPr>
              <a:t>）及其作用选择材料并进行模拟。</a:t>
            </a:r>
            <a:endParaRPr lang="en-US" altLang="zh-CN">
              <a:solidFill>
                <a:schemeClr val="tx1"/>
              </a:solidFill>
              <a:uFillTx/>
              <a:latin typeface="Times New Roman" panose="02020603050405020304" charset="0"/>
              <a:ea typeface="宋体" panose="02010600030101010101" pitchFamily="2" charset="-122"/>
              <a:cs typeface="Times New Roman" panose="02020603050405020304" charset="0"/>
            </a:endParaRPr>
          </a:p>
          <a:p>
            <a:pPr marL="0" indent="0" fontAlgn="auto">
              <a:lnSpc>
                <a:spcPct val="100000"/>
              </a:lnSpc>
              <a:buNone/>
            </a:pPr>
            <a:endParaRPr lang="en-US" altLang="zh-CN">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4" name="文本框 3"/>
          <p:cNvSpPr txBox="1"/>
          <p:nvPr/>
        </p:nvSpPr>
        <p:spPr>
          <a:xfrm>
            <a:off x="838200" y="4209415"/>
            <a:ext cx="10515600" cy="2197100"/>
          </a:xfrm>
          <a:prstGeom prst="rect">
            <a:avLst/>
          </a:prstGeom>
          <a:solidFill>
            <a:schemeClr val="accent1">
              <a:lumMod val="40000"/>
              <a:lumOff val="60000"/>
              <a:alpha val="12000"/>
            </a:schemeClr>
          </a:solidFill>
        </p:spPr>
        <p:txBody>
          <a:bodyPr wrap="square" rtlCol="0" anchor="t">
            <a:noAutofit/>
          </a:bodyPr>
          <a:p>
            <a:pPr marL="0" indent="0" fontAlgn="auto">
              <a:lnSpc>
                <a:spcPct val="100000"/>
              </a:lnSpc>
              <a:buNone/>
            </a:pPr>
            <a:r>
              <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方法</a:t>
            </a:r>
            <a:r>
              <a:rPr lang="en-US" altLang="zh-CN"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 </a:t>
            </a:r>
            <a:r>
              <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使用蒙特卡洛粒子输运程序</a:t>
            </a:r>
            <a:r>
              <a:rPr lang="en-US" altLang="zh-CN"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——PHITS(Particle and Heavy Ion Transport code System); </a:t>
            </a:r>
            <a:endParaRPr lang="en-US" altLang="zh-CN" sz="2800">
              <a:solidFill>
                <a:schemeClr val="tx1"/>
              </a:solidFill>
              <a:uFillTx/>
              <a:latin typeface="Times New Roman" panose="02020603050405020304" charset="0"/>
              <a:ea typeface="宋体" panose="02010600030101010101" pitchFamily="2" charset="-122"/>
              <a:cs typeface="Times New Roman" panose="02020603050405020304" charset="0"/>
            </a:endParaRPr>
          </a:p>
          <a:p>
            <a:pPr marL="0" indent="0" fontAlgn="auto">
              <a:lnSpc>
                <a:spcPct val="100000"/>
              </a:lnSpc>
              <a:buNone/>
            </a:pPr>
            <a:r>
              <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现状</a:t>
            </a:r>
            <a:r>
              <a:rPr lang="en-US" altLang="zh-CN"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 </a:t>
            </a:r>
            <a:r>
              <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正在尝试对</a:t>
            </a:r>
            <a:r>
              <a:rPr lang="en-US" altLang="zh-CN"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BSA</a:t>
            </a:r>
            <a:r>
              <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rPr>
              <a:t>中的慢化体组件进行模拟。已完成基本建模与模拟，并模拟绘制了慢化后的中子能谱。</a:t>
            </a:r>
            <a:endParaRPr lang="zh-CN" altLang="en-US" sz="2800">
              <a:solidFill>
                <a:schemeClr val="tx1"/>
              </a:solidFill>
              <a:uFillTx/>
              <a:latin typeface="Times New Roman" panose="02020603050405020304" charset="0"/>
              <a:ea typeface="宋体" panose="02010600030101010101" pitchFamily="2" charset="-122"/>
              <a:cs typeface="Times New Roman" panose="0202060305040502030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wipe(down)">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宋体" panose="02010600030101010101" pitchFamily="2" charset="-122"/>
                <a:sym typeface="+mn-ea"/>
              </a:rPr>
              <a:t>现状与</a:t>
            </a:r>
            <a:r>
              <a:rPr lang="zh-CN" altLang="en-US">
                <a:latin typeface="宋体" panose="02010600030101010101" pitchFamily="2" charset="-122"/>
                <a:ea typeface="宋体" panose="02010600030101010101" pitchFamily="2" charset="-122"/>
                <a:cs typeface="宋体" panose="02010600030101010101" pitchFamily="2" charset="-122"/>
                <a:sym typeface="+mn-ea"/>
              </a:rPr>
              <a:t>方法</a:t>
            </a:r>
            <a:endParaRPr lang="en-US" altLang="zh-CN">
              <a:latin typeface="Times New Roman" panose="02020603050405020304" charset="0"/>
              <a:cs typeface="Times New Roman" panose="02020603050405020304" charset="0"/>
            </a:endParaRPr>
          </a:p>
        </p:txBody>
      </p:sp>
      <p:pic>
        <p:nvPicPr>
          <p:cNvPr id="5" name="图片 4"/>
          <p:cNvPicPr>
            <a:picLocks noChangeAspect="1"/>
          </p:cNvPicPr>
          <p:nvPr/>
        </p:nvPicPr>
        <p:blipFill>
          <a:blip r:embed="rId1"/>
          <a:stretch>
            <a:fillRect/>
          </a:stretch>
        </p:blipFill>
        <p:spPr>
          <a:xfrm>
            <a:off x="8624570" y="3354705"/>
            <a:ext cx="3329940" cy="3318510"/>
          </a:xfrm>
          <a:prstGeom prst="rect">
            <a:avLst/>
          </a:prstGeom>
        </p:spPr>
      </p:pic>
      <p:graphicFrame>
        <p:nvGraphicFramePr>
          <p:cNvPr id="6" name="表格 5"/>
          <p:cNvGraphicFramePr/>
          <p:nvPr/>
        </p:nvGraphicFramePr>
        <p:xfrm>
          <a:off x="215265" y="1691005"/>
          <a:ext cx="7998460" cy="4191000"/>
        </p:xfrm>
        <a:graphic>
          <a:graphicData uri="http://schemas.openxmlformats.org/drawingml/2006/table">
            <a:tbl>
              <a:tblPr/>
              <a:tblGrid>
                <a:gridCol w="1750060"/>
                <a:gridCol w="1033145"/>
                <a:gridCol w="2172970"/>
                <a:gridCol w="849630"/>
                <a:gridCol w="2192655"/>
              </a:tblGrid>
              <a:tr h="0">
                <a:tc>
                  <a:txBody>
                    <a:bodyPr/>
                    <a:p>
                      <a:pPr algn="ctr"/>
                      <a:r>
                        <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rPr>
                        <a:t>结构</a:t>
                      </a:r>
                      <a:endPar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a:solidFill>
                        <a:schemeClr val="tx1"/>
                      </a:solidFill>
                      <a:prstDash val="solid"/>
                    </a:lnL>
                    <a:lnR w="12700" cap="flat" cmpd="sng">
                      <a:solidFill>
                        <a:schemeClr val="tx1"/>
                      </a:solidFill>
                      <a:prstDash val="solid"/>
                      <a:headEnd type="none" w="med" len="med"/>
                      <a:tailEnd type="none" w="med" len="med"/>
                    </a:lnR>
                    <a:lnT w="12700">
                      <a:solidFill>
                        <a:schemeClr val="tx1"/>
                      </a:solidFill>
                      <a:prstDash val="solid"/>
                    </a:lnT>
                    <a:lnB w="12700" cap="flat" cmpd="sng">
                      <a:solidFill>
                        <a:schemeClr val="tx1"/>
                      </a:solidFill>
                      <a:prstDash val="solid"/>
                      <a:headEnd type="none" w="med" len="med"/>
                      <a:tailEnd type="none" w="med" len="med"/>
                    </a:lnB>
                    <a:noFill/>
                  </a:tcPr>
                </a:tc>
                <a:tc>
                  <a:txBody>
                    <a:bodyPr/>
                    <a:p>
                      <a:pPr algn="ctr"/>
                      <a:r>
                        <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rPr>
                        <a:t>材料</a:t>
                      </a:r>
                      <a:endPar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a:solidFill>
                        <a:schemeClr val="tx1"/>
                      </a:solidFill>
                      <a:prstDash val="solid"/>
                    </a:lnT>
                    <a:lnB w="12700" cap="flat" cmpd="sng">
                      <a:solidFill>
                        <a:schemeClr val="tx1"/>
                      </a:solidFill>
                      <a:prstDash val="solid"/>
                      <a:headEnd type="none" w="med" len="med"/>
                      <a:tailEnd type="none" w="med" len="med"/>
                    </a:lnB>
                    <a:noFill/>
                  </a:tcPr>
                </a:tc>
                <a:tc>
                  <a:txBody>
                    <a:bodyPr/>
                    <a:p>
                      <a:pPr algn="ctr"/>
                      <a:r>
                        <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rPr>
                        <a:t>作用</a:t>
                      </a:r>
                      <a:endPar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a:solidFill>
                        <a:schemeClr val="tx1"/>
                      </a:solidFill>
                      <a:prstDash val="solid"/>
                    </a:lnT>
                    <a:lnB w="12700" cap="flat" cmpd="sng">
                      <a:solidFill>
                        <a:schemeClr val="tx1"/>
                      </a:solidFill>
                      <a:prstDash val="solid"/>
                      <a:headEnd type="none" w="med" len="med"/>
                      <a:tailEnd type="none" w="med" len="med"/>
                    </a:lnB>
                    <a:noFill/>
                  </a:tcPr>
                </a:tc>
                <a:tc>
                  <a:txBody>
                    <a:bodyPr/>
                    <a:p>
                      <a:pPr algn="ctr"/>
                      <a:r>
                        <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rPr>
                        <a:t>形状</a:t>
                      </a:r>
                      <a:endPar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a:solidFill>
                        <a:schemeClr val="tx1"/>
                      </a:solidFill>
                      <a:prstDash val="solid"/>
                    </a:lnT>
                    <a:lnB w="12700" cap="flat" cmpd="sng">
                      <a:solidFill>
                        <a:schemeClr val="tx1"/>
                      </a:solidFill>
                      <a:prstDash val="solid"/>
                      <a:headEnd type="none" w="med" len="med"/>
                      <a:tailEnd type="none" w="med" len="med"/>
                    </a:lnB>
                    <a:noFill/>
                  </a:tcPr>
                </a:tc>
                <a:tc>
                  <a:txBody>
                    <a:bodyPr/>
                    <a:p>
                      <a:pPr algn="ctr"/>
                      <a:r>
                        <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rPr>
                        <a:t>参数</a:t>
                      </a:r>
                      <a:endParaRPr lang="zh-CN" altLang="en-US" sz="2400" b="0" i="0">
                        <a:solidFill>
                          <a:srgbClr val="333333"/>
                        </a:solidFill>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a:solidFill>
                        <a:schemeClr val="tx1"/>
                      </a:solidFill>
                      <a:prstDash val="solid"/>
                    </a:lnR>
                    <a:lnT w="12700">
                      <a:solidFill>
                        <a:schemeClr val="tx1"/>
                      </a:solidFill>
                      <a:prstDash val="solid"/>
                    </a:lnT>
                    <a:lnB w="12700" cap="flat" cmpd="sng">
                      <a:solidFill>
                        <a:schemeClr val="tx1"/>
                      </a:solidFill>
                      <a:prstDash val="solid"/>
                      <a:headEnd type="none" w="med" len="med"/>
                      <a:tailEnd type="none" w="med" len="med"/>
                    </a:lnB>
                    <a:noFill/>
                  </a:tcPr>
                </a:tc>
              </a:tr>
              <a:tr h="0">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慢化体（粉）</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a:solidFill>
                        <a:schemeClr val="tx1"/>
                      </a:solidFill>
                      <a:prstDash val="soli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en-US" altLang="zh-CN" sz="2400" b="0" i="0">
                          <a:latin typeface="Times New Roman" panose="02020603050405020304" charset="0"/>
                          <a:ea typeface="Arial" panose="020B0604020202020204"/>
                          <a:cs typeface="Times New Roman" panose="02020603050405020304" charset="0"/>
                        </a:rPr>
                        <a:t> AlF</a:t>
                      </a:r>
                      <a:r>
                        <a:rPr lang="en-US" altLang="zh-CN" sz="2400" b="0" i="0" baseline="-25000">
                          <a:latin typeface="Times New Roman" panose="02020603050405020304" charset="0"/>
                          <a:ea typeface="Arial" panose="020B0604020202020204"/>
                          <a:cs typeface="Times New Roman" panose="02020603050405020304" charset="0"/>
                        </a:rPr>
                        <a:t>3</a:t>
                      </a:r>
                      <a:endParaRPr lang="en-US" altLang="zh-CN" sz="2400" b="0" i="0" baseline="-25000">
                        <a:latin typeface="Times New Roman" panose="02020603050405020304" charset="0"/>
                        <a:ea typeface="Arial" panose="020B0604020202020204"/>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将快中子慢化为超热中子</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圆柱</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半径</a:t>
                      </a:r>
                      <a:r>
                        <a:rPr lang="en-US" altLang="zh-CN" sz="2400" b="0" i="0">
                          <a:latin typeface="Times New Roman" panose="02020603050405020304" charset="0"/>
                          <a:ea typeface="Arial" panose="020B0604020202020204"/>
                          <a:cs typeface="Times New Roman" panose="02020603050405020304" charset="0"/>
                        </a:rPr>
                        <a:t> 25 cm, </a:t>
                      </a:r>
                      <a:endParaRPr lang="en-US" altLang="zh-CN" sz="2400" b="0" i="0">
                        <a:latin typeface="Times New Roman" panose="02020603050405020304" charset="0"/>
                        <a:ea typeface="Arial" panose="020B0604020202020204"/>
                        <a:cs typeface="Times New Roman" panose="02020603050405020304" charset="0"/>
                      </a:endParaRPr>
                    </a:p>
                    <a:p>
                      <a:pPr algn="ctr"/>
                      <a:r>
                        <a:rPr lang="zh-CN" altLang="en-US" sz="2400" b="0" i="0">
                          <a:latin typeface="Times New Roman" panose="02020603050405020304" charset="0"/>
                          <a:ea typeface="宋体" panose="02010600030101010101" pitchFamily="2" charset="-122"/>
                          <a:cs typeface="Times New Roman" panose="02020603050405020304" charset="0"/>
                        </a:rPr>
                        <a:t>长</a:t>
                      </a:r>
                      <a:r>
                        <a:rPr lang="en-US" altLang="zh-CN" sz="2400" b="0" i="0">
                          <a:latin typeface="Times New Roman" panose="02020603050405020304" charset="0"/>
                          <a:ea typeface="Arial" panose="020B0604020202020204"/>
                          <a:cs typeface="Times New Roman" panose="02020603050405020304" charset="0"/>
                        </a:rPr>
                        <a:t> 60 cm</a:t>
                      </a:r>
                      <a:endParaRPr lang="en-US" altLang="zh-CN" sz="2400" b="0" i="0">
                        <a:latin typeface="Times New Roman" panose="02020603050405020304" charset="0"/>
                        <a:ea typeface="Arial" panose="020B0604020202020204"/>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r>
              <a:tr h="0">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反射体（蓝）</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a:solidFill>
                        <a:schemeClr val="tx1"/>
                      </a:solidFill>
                      <a:prstDash val="soli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en-US" altLang="zh-CN" sz="2400" b="0" i="0">
                          <a:latin typeface="Times New Roman" panose="02020603050405020304" charset="0"/>
                          <a:ea typeface="Arial" panose="020B0604020202020204"/>
                          <a:cs typeface="Times New Roman" panose="02020603050405020304" charset="0"/>
                        </a:rPr>
                        <a:t>Pb</a:t>
                      </a:r>
                      <a:endParaRPr lang="en-US" altLang="zh-CN" sz="2400" b="0" i="0">
                        <a:latin typeface="Times New Roman" panose="02020603050405020304" charset="0"/>
                        <a:ea typeface="Arial" panose="020B0604020202020204"/>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将散射的中子反射</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圆筒</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内径</a:t>
                      </a:r>
                      <a:r>
                        <a:rPr lang="en-US" altLang="zh-CN" sz="2400" b="0" i="0">
                          <a:latin typeface="Times New Roman" panose="02020603050405020304" charset="0"/>
                          <a:ea typeface="宋体" panose="02010600030101010101" pitchFamily="2" charset="-122"/>
                          <a:cs typeface="Times New Roman" panose="02020603050405020304" charset="0"/>
                        </a:rPr>
                        <a:t>25cm</a:t>
                      </a:r>
                      <a:endParaRPr lang="en-US" altLang="zh-CN" sz="2400" b="0" i="0">
                        <a:latin typeface="Times New Roman" panose="02020603050405020304" charset="0"/>
                        <a:ea typeface="宋体" panose="02010600030101010101" pitchFamily="2" charset="-122"/>
                        <a:cs typeface="Times New Roman" panose="02020603050405020304" charset="0"/>
                      </a:endParaRPr>
                    </a:p>
                    <a:p>
                      <a:pPr algn="ctr"/>
                      <a:r>
                        <a:rPr lang="zh-CN" altLang="en-US" sz="2400" b="0" i="0">
                          <a:latin typeface="Times New Roman" panose="02020603050405020304" charset="0"/>
                          <a:ea typeface="宋体" panose="02010600030101010101" pitchFamily="2" charset="-122"/>
                          <a:cs typeface="Times New Roman" panose="02020603050405020304" charset="0"/>
                        </a:rPr>
                        <a:t>外径</a:t>
                      </a:r>
                      <a:r>
                        <a:rPr lang="en-US" altLang="zh-CN" sz="2400" b="0" i="0">
                          <a:latin typeface="Times New Roman" panose="02020603050405020304" charset="0"/>
                          <a:ea typeface="宋体" panose="02010600030101010101" pitchFamily="2" charset="-122"/>
                          <a:cs typeface="Times New Roman" panose="02020603050405020304" charset="0"/>
                        </a:rPr>
                        <a:t>55cm</a:t>
                      </a:r>
                      <a:endParaRPr lang="en-US" altLang="zh-CN" sz="2400" b="0" i="0">
                        <a:latin typeface="Times New Roman" panose="02020603050405020304" charset="0"/>
                        <a:ea typeface="宋体" panose="02010600030101010101" pitchFamily="2" charset="-122"/>
                        <a:cs typeface="Times New Roman" panose="02020603050405020304" charset="0"/>
                      </a:endParaRPr>
                    </a:p>
                    <a:p>
                      <a:pPr algn="ctr"/>
                      <a:r>
                        <a:rPr lang="zh-CN" altLang="en-US" sz="2400" b="0" i="0">
                          <a:latin typeface="Times New Roman" panose="02020603050405020304" charset="0"/>
                          <a:ea typeface="宋体" panose="02010600030101010101" pitchFamily="2" charset="-122"/>
                          <a:cs typeface="Times New Roman" panose="02020603050405020304" charset="0"/>
                        </a:rPr>
                        <a:t>长</a:t>
                      </a:r>
                      <a:r>
                        <a:rPr lang="en-US" altLang="zh-CN" sz="2400" b="0" i="0">
                          <a:latin typeface="Times New Roman" panose="02020603050405020304" charset="0"/>
                          <a:ea typeface="Arial" panose="020B0604020202020204"/>
                          <a:cs typeface="Times New Roman" panose="02020603050405020304" charset="0"/>
                        </a:rPr>
                        <a:t>65cm</a:t>
                      </a:r>
                      <a:endParaRPr lang="en-US" altLang="zh-CN" sz="2400" b="0" i="0">
                        <a:latin typeface="Times New Roman" panose="02020603050405020304" charset="0"/>
                        <a:ea typeface="Arial" panose="020B0604020202020204"/>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noFill/>
                  </a:tcPr>
                </a:tc>
              </a:tr>
              <a:tr h="0">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屏蔽体（黄）</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a:solidFill>
                        <a:schemeClr val="tx1"/>
                      </a:solidFill>
                      <a:prstDash val="soli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algn="ctr"/>
                      <a:r>
                        <a:rPr lang="en-US" altLang="zh-CN" sz="2400" b="0" i="0">
                          <a:latin typeface="Times New Roman" panose="02020603050405020304" charset="0"/>
                          <a:ea typeface="Arial" panose="020B0604020202020204"/>
                          <a:cs typeface="Times New Roman" panose="02020603050405020304" charset="0"/>
                        </a:rPr>
                        <a:t>Bi</a:t>
                      </a:r>
                      <a:endParaRPr lang="en-US" altLang="zh-CN" sz="2400" b="0" i="0">
                        <a:latin typeface="Times New Roman" panose="02020603050405020304" charset="0"/>
                        <a:ea typeface="Arial" panose="020B0604020202020204"/>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algn="ctr"/>
                      <a:r>
                        <a:rPr lang="en-US" altLang="zh-CN" sz="2400" b="0" i="0">
                          <a:latin typeface="Times New Roman" panose="02020603050405020304" charset="0"/>
                          <a:ea typeface="Arial" panose="020B0604020202020204"/>
                          <a:cs typeface="Times New Roman" panose="02020603050405020304" charset="0"/>
                        </a:rPr>
                        <a:t>γ</a:t>
                      </a:r>
                      <a:r>
                        <a:rPr lang="zh-CN" altLang="en-US" sz="2400" b="0" i="0">
                          <a:latin typeface="Times New Roman" panose="02020603050405020304" charset="0"/>
                          <a:ea typeface="宋体" panose="02010600030101010101" pitchFamily="2" charset="-122"/>
                          <a:cs typeface="Times New Roman" panose="02020603050405020304" charset="0"/>
                        </a:rPr>
                        <a:t>射线屏蔽</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algn="ctr"/>
                      <a:r>
                        <a:rPr lang="zh-CN" altLang="en-US" sz="2400" b="0" i="0">
                          <a:latin typeface="Times New Roman" panose="02020603050405020304" charset="0"/>
                          <a:ea typeface="宋体" panose="02010600030101010101" pitchFamily="2" charset="-122"/>
                          <a:cs typeface="Times New Roman" panose="02020603050405020304" charset="0"/>
                        </a:rPr>
                        <a:t>圆筒</a:t>
                      </a:r>
                      <a:endParaRPr lang="zh-CN" altLang="en-US" sz="2400" b="0" i="0">
                        <a:latin typeface="Times New Roman" panose="02020603050405020304" charset="0"/>
                        <a:ea typeface="宋体" panose="02010600030101010101" pitchFamily="2" charset="-122"/>
                        <a:cs typeface="Times New Roman" panose="02020603050405020304" charset="0"/>
                      </a:endParaRPr>
                    </a:p>
                  </a:txBody>
                  <a:tcPr marL="160020" marR="160020" marT="66675" marB="66675" anchor="ctr" anchorCtr="0">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a:solidFill>
                        <a:schemeClr val="tx1"/>
                      </a:solidFill>
                      <a:prstDash val="solid"/>
                    </a:lnB>
                    <a:noFill/>
                  </a:tcPr>
                </a:tc>
                <a:tc>
                  <a:txBody>
                    <a:bodyPr/>
                    <a:p>
                      <a:pPr algn="ctr"/>
                      <a:r>
                        <a:rPr lang="zh-CN" altLang="en-US" sz="2400">
                          <a:latin typeface="Times New Roman" panose="02020603050405020304" charset="0"/>
                          <a:ea typeface="宋体" panose="02010600030101010101" pitchFamily="2" charset="-122"/>
                          <a:cs typeface="Times New Roman" panose="02020603050405020304" charset="0"/>
                          <a:sym typeface="+mn-ea"/>
                        </a:rPr>
                        <a:t>内径</a:t>
                      </a:r>
                      <a:r>
                        <a:rPr lang="en-US" altLang="zh-CN" sz="2400">
                          <a:latin typeface="Times New Roman" panose="02020603050405020304" charset="0"/>
                          <a:ea typeface="宋体" panose="02010600030101010101" pitchFamily="2" charset="-122"/>
                          <a:cs typeface="Times New Roman" panose="02020603050405020304" charset="0"/>
                          <a:sym typeface="+mn-ea"/>
                        </a:rPr>
                        <a:t>55cm</a:t>
                      </a:r>
                      <a:endParaRPr lang="en-US" altLang="zh-CN" sz="2400" b="0" i="0">
                        <a:latin typeface="Times New Roman" panose="02020603050405020304" charset="0"/>
                        <a:ea typeface="宋体" panose="02010600030101010101" pitchFamily="2" charset="-122"/>
                        <a:cs typeface="Times New Roman" panose="02020603050405020304" charset="0"/>
                      </a:endParaRPr>
                    </a:p>
                    <a:p>
                      <a:pPr algn="ctr"/>
                      <a:r>
                        <a:rPr lang="zh-CN" altLang="en-US" sz="2400">
                          <a:latin typeface="Times New Roman" panose="02020603050405020304" charset="0"/>
                          <a:ea typeface="宋体" panose="02010600030101010101" pitchFamily="2" charset="-122"/>
                          <a:cs typeface="Times New Roman" panose="02020603050405020304" charset="0"/>
                          <a:sym typeface="+mn-ea"/>
                        </a:rPr>
                        <a:t>外径</a:t>
                      </a:r>
                      <a:r>
                        <a:rPr lang="en-US" altLang="zh-CN" sz="2400">
                          <a:latin typeface="Times New Roman" panose="02020603050405020304" charset="0"/>
                          <a:ea typeface="宋体" panose="02010600030101010101" pitchFamily="2" charset="-122"/>
                          <a:cs typeface="Times New Roman" panose="02020603050405020304" charset="0"/>
                          <a:sym typeface="+mn-ea"/>
                        </a:rPr>
                        <a:t>60cm</a:t>
                      </a:r>
                      <a:endParaRPr lang="en-US" altLang="zh-CN" sz="2400" b="0" i="0">
                        <a:latin typeface="Times New Roman" panose="02020603050405020304" charset="0"/>
                        <a:ea typeface="宋体" panose="02010600030101010101" pitchFamily="2" charset="-122"/>
                        <a:cs typeface="Times New Roman" panose="02020603050405020304" charset="0"/>
                      </a:endParaRPr>
                    </a:p>
                    <a:p>
                      <a:pPr algn="ctr"/>
                      <a:r>
                        <a:rPr lang="zh-CN" altLang="en-US" sz="2400">
                          <a:latin typeface="Times New Roman" panose="02020603050405020304" charset="0"/>
                          <a:ea typeface="宋体" panose="02010600030101010101" pitchFamily="2" charset="-122"/>
                          <a:cs typeface="Times New Roman" panose="02020603050405020304" charset="0"/>
                          <a:sym typeface="+mn-ea"/>
                        </a:rPr>
                        <a:t>长</a:t>
                      </a:r>
                      <a:r>
                        <a:rPr lang="en-US" altLang="zh-CN" sz="2400">
                          <a:latin typeface="Times New Roman" panose="02020603050405020304" charset="0"/>
                          <a:ea typeface="Arial" panose="020B0604020202020204"/>
                          <a:cs typeface="Times New Roman" panose="02020603050405020304" charset="0"/>
                          <a:sym typeface="+mn-ea"/>
                        </a:rPr>
                        <a:t>65cm</a:t>
                      </a:r>
                      <a:endParaRPr lang="en-US" altLang="zh-CN" sz="2400" b="0" i="0">
                        <a:latin typeface="Times New Roman" panose="02020603050405020304" charset="0"/>
                        <a:ea typeface="Arial" panose="020B0604020202020204"/>
                        <a:cs typeface="Times New Roman" panose="02020603050405020304" charset="0"/>
                        <a:sym typeface="+mn-ea"/>
                      </a:endParaRPr>
                    </a:p>
                  </a:txBody>
                  <a:tcPr marL="160020" marR="160020" marT="66675" marB="66675" anchor="ctr" anchorCtr="0">
                    <a:lnL w="12700" cap="flat" cmpd="sng">
                      <a:solidFill>
                        <a:schemeClr val="tx1"/>
                      </a:solidFill>
                      <a:prstDash val="solid"/>
                      <a:headEnd type="none" w="med" len="med"/>
                      <a:tailEnd type="none" w="med" len="med"/>
                    </a:lnL>
                    <a:lnR w="12700">
                      <a:solidFill>
                        <a:schemeClr val="tx1"/>
                      </a:solidFill>
                      <a:prstDash val="solid"/>
                    </a:lnR>
                    <a:lnT w="12700" cap="flat" cmpd="sng">
                      <a:solidFill>
                        <a:schemeClr val="tx1"/>
                      </a:solidFill>
                      <a:prstDash val="solid"/>
                      <a:headEnd type="none" w="med" len="med"/>
                      <a:tailEnd type="none" w="med" len="med"/>
                    </a:lnT>
                    <a:lnB w="12700">
                      <a:solidFill>
                        <a:schemeClr val="tx1"/>
                      </a:solidFill>
                      <a:prstDash val="solid"/>
                    </a:lnB>
                    <a:noFill/>
                  </a:tcPr>
                </a:tc>
              </a:tr>
            </a:tbl>
          </a:graphicData>
        </a:graphic>
      </p:graphicFrame>
      <p:pic>
        <p:nvPicPr>
          <p:cNvPr id="8" name="图片 7"/>
          <p:cNvPicPr>
            <a:picLocks noChangeAspect="1"/>
          </p:cNvPicPr>
          <p:nvPr/>
        </p:nvPicPr>
        <p:blipFill>
          <a:blip r:embed="rId2"/>
          <a:stretch>
            <a:fillRect/>
          </a:stretch>
        </p:blipFill>
        <p:spPr>
          <a:xfrm>
            <a:off x="8624570" y="97790"/>
            <a:ext cx="3421380" cy="31261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宋体" panose="02010600030101010101" pitchFamily="2" charset="-122"/>
                <a:sym typeface="+mn-ea"/>
              </a:rPr>
              <a:t>现状与</a:t>
            </a:r>
            <a:r>
              <a:rPr lang="zh-CN" altLang="en-US">
                <a:latin typeface="宋体" panose="02010600030101010101" pitchFamily="2" charset="-122"/>
                <a:ea typeface="宋体" panose="02010600030101010101" pitchFamily="2" charset="-122"/>
                <a:cs typeface="宋体" panose="02010600030101010101" pitchFamily="2" charset="-122"/>
                <a:sym typeface="+mn-ea"/>
              </a:rPr>
              <a:t>方法</a:t>
            </a:r>
            <a:endParaRPr lang="en-US" altLang="zh-CN">
              <a:latin typeface="Times New Roman" panose="02020603050405020304" charset="0"/>
              <a:cs typeface="Times New Roman" panose="02020603050405020304" charset="0"/>
            </a:endParaRPr>
          </a:p>
        </p:txBody>
      </p:sp>
      <p:sp>
        <p:nvSpPr>
          <p:cNvPr id="3" name="内容占位符 2"/>
          <p:cNvSpPr>
            <a:spLocks noGrp="1"/>
          </p:cNvSpPr>
          <p:nvPr>
            <p:ph idx="1"/>
          </p:nvPr>
        </p:nvSpPr>
        <p:spPr>
          <a:xfrm>
            <a:off x="838200" y="1691005"/>
            <a:ext cx="5704840" cy="1656715"/>
          </a:xfrm>
          <a:solidFill>
            <a:schemeClr val="accent1">
              <a:lumMod val="40000"/>
              <a:lumOff val="60000"/>
              <a:alpha val="12000"/>
            </a:schemeClr>
          </a:solidFill>
        </p:spPr>
        <p:txBody>
          <a:bodyPr>
            <a:noAutofit/>
          </a:bodyPr>
          <a:p>
            <a:pPr marL="0" indent="0" fontAlgn="auto">
              <a:lnSpc>
                <a:spcPct val="120000"/>
              </a:lnSpc>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模拟了</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5×10</a:t>
            </a:r>
            <a:r>
              <a:rPr lang="en-US" altLang="zh-CN" baseline="30000">
                <a:solidFill>
                  <a:schemeClr val="tx1"/>
                </a:solidFill>
                <a:uFillTx/>
                <a:latin typeface="Times New Roman" panose="02020603050405020304" charset="0"/>
                <a:ea typeface="宋体" panose="02010600030101010101" pitchFamily="2" charset="-122"/>
                <a:cs typeface="Times New Roman" panose="02020603050405020304" charset="0"/>
              </a:rPr>
              <a:t>7</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个能量为</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 2.45 MeV </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中子垂直入射，绘制出口处的中子能谱图。</a:t>
            </a:r>
            <a:endParaRPr lang="zh-CN" altLang="en-US" baseline="30000">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7" name="内容占位符 2"/>
          <p:cNvSpPr>
            <a:spLocks noGrp="1"/>
          </p:cNvSpPr>
          <p:nvPr/>
        </p:nvSpPr>
        <p:spPr>
          <a:xfrm>
            <a:off x="817245" y="3347085"/>
            <a:ext cx="5706745" cy="2730500"/>
          </a:xfrm>
          <a:prstGeom prst="rect">
            <a:avLst/>
          </a:prstGeom>
          <a:solidFill>
            <a:schemeClr val="accent1">
              <a:lumMod val="40000"/>
              <a:lumOff val="60000"/>
              <a:alpha val="12000"/>
            </a:schemeClr>
          </a:solidFill>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20000"/>
              </a:lnSpc>
              <a:spcBef>
                <a:spcPts val="0"/>
              </a:spcBef>
              <a:buNone/>
            </a:pP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后续对得到的数据进行进一步分析，超热中子（0.5 </a:t>
            </a:r>
            <a:r>
              <a:rPr lang="en-US" altLang="zh-CN">
                <a:solidFill>
                  <a:schemeClr val="tx1"/>
                </a:solidFill>
                <a:uFillTx/>
                <a:latin typeface="Times New Roman" panose="02020603050405020304" charset="0"/>
                <a:ea typeface="宋体" panose="02010600030101010101" pitchFamily="2" charset="-122"/>
                <a:cs typeface="Times New Roman" panose="02020603050405020304" charset="0"/>
              </a:rPr>
              <a:t>eV～10 keV）</a:t>
            </a:r>
            <a:r>
              <a:rPr lang="zh-CN" altLang="en-US">
                <a:solidFill>
                  <a:schemeClr val="tx1"/>
                </a:solidFill>
                <a:uFillTx/>
                <a:latin typeface="Times New Roman" panose="02020603050405020304" charset="0"/>
                <a:ea typeface="宋体" panose="02010600030101010101" pitchFamily="2" charset="-122"/>
                <a:cs typeface="Times New Roman" panose="02020603050405020304" charset="0"/>
              </a:rPr>
              <a:t>约占90%。</a:t>
            </a:r>
            <a:endParaRPr lang="zh-CN" altLang="en-US">
              <a:solidFill>
                <a:schemeClr val="tx1"/>
              </a:solidFill>
              <a:uFillTx/>
              <a:latin typeface="Times New Roman" panose="02020603050405020304" charset="0"/>
              <a:ea typeface="宋体" panose="02010600030101010101" pitchFamily="2" charset="-122"/>
              <a:cs typeface="Times New Roman" panose="02020603050405020304" charset="0"/>
            </a:endParaRPr>
          </a:p>
        </p:txBody>
      </p:sp>
      <p:pic>
        <p:nvPicPr>
          <p:cNvPr id="4" name="图片 3"/>
          <p:cNvPicPr>
            <a:picLocks noChangeAspect="1"/>
          </p:cNvPicPr>
          <p:nvPr/>
        </p:nvPicPr>
        <p:blipFill>
          <a:blip r:embed="rId1"/>
          <a:stretch>
            <a:fillRect/>
          </a:stretch>
        </p:blipFill>
        <p:spPr>
          <a:xfrm>
            <a:off x="6493510" y="2022475"/>
            <a:ext cx="5698490" cy="4055110"/>
          </a:xfrm>
          <a:prstGeom prst="rect">
            <a:avLst/>
          </a:prstGeom>
        </p:spPr>
      </p:pic>
      <p:cxnSp>
        <p:nvCxnSpPr>
          <p:cNvPr id="5" name="直接连接符 4"/>
          <p:cNvCxnSpPr/>
          <p:nvPr/>
        </p:nvCxnSpPr>
        <p:spPr>
          <a:xfrm flipV="1">
            <a:off x="9405620" y="2655570"/>
            <a:ext cx="0" cy="2808000"/>
          </a:xfrm>
          <a:prstGeom prst="line">
            <a:avLst/>
          </a:prstGeom>
          <a:ln w="12700" cap="flat" cmpd="sng" algn="ctr">
            <a:solidFill>
              <a:schemeClr val="accent6"/>
            </a:solidFill>
            <a:prstDash val="dash"/>
            <a:miter lim="800000"/>
          </a:ln>
        </p:spPr>
        <p:style>
          <a:lnRef idx="0">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挑战与困难</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a:xfrm>
            <a:off x="838200" y="1691005"/>
            <a:ext cx="10515600" cy="2558415"/>
          </a:xfrm>
          <a:solidFill>
            <a:schemeClr val="accent1">
              <a:lumMod val="40000"/>
              <a:lumOff val="60000"/>
              <a:alpha val="12000"/>
            </a:schemeClr>
          </a:solidFill>
        </p:spPr>
        <p:txBody>
          <a:bodyPr>
            <a:normAutofit fontScale="25000"/>
          </a:bodyPr>
          <a:p>
            <a:pPr marL="0" indent="0" fontAlgn="auto">
              <a:lnSpc>
                <a:spcPct val="100000"/>
              </a:lnSpc>
              <a:spcBef>
                <a:spcPts val="0"/>
              </a:spcBef>
              <a:buNone/>
            </a:pPr>
            <a:r>
              <a:rPr lang="en-US" altLang="zh-CN" sz="11200">
                <a:solidFill>
                  <a:schemeClr val="tx1"/>
                </a:solidFill>
                <a:uFillTx/>
                <a:latin typeface="Times New Roman" panose="02020603050405020304" charset="0"/>
                <a:ea typeface="宋体" panose="02010600030101010101" pitchFamily="2" charset="-122"/>
                <a:cs typeface="宋体" panose="02010600030101010101" pitchFamily="2" charset="-122"/>
              </a:rPr>
              <a:t>1. </a:t>
            </a:r>
            <a:r>
              <a:rPr lang="zh-CN" altLang="en-US" sz="11200">
                <a:solidFill>
                  <a:schemeClr val="tx1"/>
                </a:solidFill>
                <a:uFillTx/>
                <a:latin typeface="Times New Roman" panose="02020603050405020304" charset="0"/>
                <a:ea typeface="宋体" panose="02010600030101010101" pitchFamily="2" charset="-122"/>
                <a:cs typeface="宋体" panose="02010600030101010101" pitchFamily="2" charset="-122"/>
              </a:rPr>
              <a:t>理论基础</a:t>
            </a:r>
            <a:endParaRPr lang="en-US" altLang="zh-CN" sz="11200">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00000"/>
              </a:lnSpc>
              <a:spcBef>
                <a:spcPts val="0"/>
              </a:spcBef>
              <a:buNone/>
            </a:pPr>
            <a:r>
              <a:rPr lang="zh-CN" altLang="en-US" sz="11200">
                <a:solidFill>
                  <a:schemeClr val="tx1"/>
                </a:solidFill>
                <a:uFillTx/>
                <a:latin typeface="Times New Roman" panose="02020603050405020304" charset="0"/>
                <a:ea typeface="宋体" panose="02010600030101010101" pitchFamily="2" charset="-122"/>
                <a:cs typeface="宋体" panose="02010600030101010101" pitchFamily="2" charset="-122"/>
              </a:rPr>
              <a:t>相关理论基础不足，</a:t>
            </a:r>
            <a:r>
              <a:rPr lang="zh-CN" altLang="en-US" sz="11200">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虽然已经能够进行一些基础的建模与模拟，但在材料的选择上，不知道为什么要选择这些材料。</a:t>
            </a:r>
            <a:endParaRPr lang="en-US" altLang="zh-CN" sz="11200">
              <a:solidFill>
                <a:schemeClr val="tx1"/>
              </a:solidFill>
              <a:uFillTx/>
              <a:latin typeface="Times New Roman" panose="02020603050405020304" charset="0"/>
              <a:ea typeface="宋体" panose="02010600030101010101" pitchFamily="2" charset="-122"/>
              <a:cs typeface="宋体" panose="02010600030101010101" pitchFamily="2" charset="-122"/>
              <a:sym typeface="+mn-ea"/>
            </a:endParaRPr>
          </a:p>
          <a:p>
            <a:pPr marL="0" indent="0" fontAlgn="auto">
              <a:lnSpc>
                <a:spcPct val="100000"/>
              </a:lnSpc>
              <a:spcBef>
                <a:spcPts val="0"/>
              </a:spcBef>
              <a:buNone/>
            </a:pPr>
            <a:r>
              <a:rPr lang="zh-CN" altLang="en-US" sz="11200">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知道加速器在</a:t>
            </a:r>
            <a:r>
              <a:rPr lang="en-US" altLang="zh-CN" sz="11200">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BNCT</a:t>
            </a:r>
            <a:r>
              <a:rPr lang="zh-CN" altLang="en-US" sz="11200">
                <a:solidFill>
                  <a:schemeClr val="tx1"/>
                </a:solidFill>
                <a:uFillTx/>
                <a:latin typeface="Times New Roman" panose="02020603050405020304" charset="0"/>
                <a:ea typeface="宋体" panose="02010600030101010101" pitchFamily="2" charset="-122"/>
                <a:cs typeface="宋体" panose="02010600030101010101" pitchFamily="2" charset="-122"/>
                <a:sym typeface="+mn-ea"/>
              </a:rPr>
              <a:t>方向的作用，但对加速器的原理、结构了解甚少。</a:t>
            </a:r>
            <a:endParaRPr lang="zh-CN" altLang="en-US">
              <a:solidFill>
                <a:schemeClr val="tx1"/>
              </a:solidFill>
              <a:uFillTx/>
              <a:latin typeface="Times New Roman" panose="02020603050405020304" charset="0"/>
              <a:ea typeface="宋体" panose="02010600030101010101" pitchFamily="2" charset="-122"/>
              <a:cs typeface="Times New Roman" panose="02020603050405020304" charset="0"/>
            </a:endParaRPr>
          </a:p>
        </p:txBody>
      </p:sp>
      <p:sp>
        <p:nvSpPr>
          <p:cNvPr id="6" name="文本框 5"/>
          <p:cNvSpPr txBox="1"/>
          <p:nvPr/>
        </p:nvSpPr>
        <p:spPr>
          <a:xfrm>
            <a:off x="838200" y="4249420"/>
            <a:ext cx="10515600" cy="2245360"/>
          </a:xfrm>
          <a:prstGeom prst="rect">
            <a:avLst/>
          </a:prstGeom>
          <a:solidFill>
            <a:schemeClr val="accent1">
              <a:lumMod val="40000"/>
              <a:lumOff val="60000"/>
              <a:alpha val="12000"/>
            </a:schemeClr>
          </a:solidFill>
        </p:spPr>
        <p:txBody>
          <a:bodyPr wrap="square" rtlCol="0">
            <a:spAutoFit/>
          </a:bodyPr>
          <a:p>
            <a:pPr marL="0" indent="0" fontAlgn="auto">
              <a:lnSpc>
                <a:spcPct val="100000"/>
              </a:lnSpc>
              <a:spcBef>
                <a:spcPts val="0"/>
              </a:spcBef>
              <a:buNone/>
            </a:pPr>
            <a:r>
              <a:rPr lang="en-US" altLang="zh-CN" sz="2800">
                <a:uFillTx/>
                <a:latin typeface="Times New Roman" panose="02020603050405020304" charset="0"/>
                <a:ea typeface="宋体" panose="02010600030101010101" pitchFamily="2" charset="-122"/>
                <a:cs typeface="宋体" panose="02010600030101010101" pitchFamily="2" charset="-122"/>
                <a:sym typeface="+mn-ea"/>
              </a:rPr>
              <a:t>2. </a:t>
            </a:r>
            <a:r>
              <a:rPr lang="zh-CN" altLang="en-US" sz="2800">
                <a:uFillTx/>
                <a:latin typeface="Times New Roman" panose="02020603050405020304" charset="0"/>
                <a:ea typeface="宋体" panose="02010600030101010101" pitchFamily="2" charset="-122"/>
                <a:cs typeface="宋体" panose="02010600030101010101" pitchFamily="2" charset="-122"/>
                <a:sym typeface="+mn-ea"/>
              </a:rPr>
              <a:t>模拟经验不足</a:t>
            </a:r>
            <a:endParaRPr lang="zh-CN" altLang="en-US" sz="2800">
              <a:uFillTx/>
              <a:latin typeface="Times New Roman" panose="02020603050405020304" charset="0"/>
              <a:ea typeface="宋体" panose="02010600030101010101" pitchFamily="2" charset="-122"/>
              <a:cs typeface="宋体" panose="02010600030101010101" pitchFamily="2" charset="-122"/>
              <a:sym typeface="+mn-ea"/>
            </a:endParaRPr>
          </a:p>
          <a:p>
            <a:pPr marL="0" indent="0" fontAlgn="auto">
              <a:lnSpc>
                <a:spcPct val="100000"/>
              </a:lnSpc>
              <a:spcBef>
                <a:spcPts val="0"/>
              </a:spcBef>
              <a:buNone/>
            </a:pPr>
            <a:r>
              <a:rPr lang="zh-CN" altLang="en-US" sz="2800">
                <a:uFillTx/>
                <a:latin typeface="Times New Roman" panose="02020603050405020304" charset="0"/>
                <a:ea typeface="宋体" panose="02010600030101010101" pitchFamily="2" charset="-122"/>
                <a:cs typeface="宋体" panose="02010600030101010101" pitchFamily="2" charset="-122"/>
                <a:sym typeface="+mn-ea"/>
              </a:rPr>
              <a:t>目前仅接触蒙卡模拟相关内容两个多月，熟练度不足，且已经的模拟未经过实测检验；</a:t>
            </a:r>
            <a:endParaRPr lang="en-US" altLang="zh-CN" sz="2800">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00000"/>
              </a:lnSpc>
              <a:spcBef>
                <a:spcPts val="0"/>
              </a:spcBef>
              <a:buNone/>
            </a:pPr>
            <a:r>
              <a:rPr lang="zh-CN" altLang="en-US" sz="2800">
                <a:uFillTx/>
                <a:latin typeface="Times New Roman" panose="02020603050405020304" charset="0"/>
                <a:ea typeface="宋体" panose="02010600030101010101" pitchFamily="2" charset="-122"/>
                <a:cs typeface="宋体" panose="02010600030101010101" pitchFamily="2" charset="-122"/>
                <a:sym typeface="+mn-ea"/>
              </a:rPr>
              <a:t>在构建相对复杂的模型时会出现错误，比如几何定义缺漏、材料密度错误等。</a:t>
            </a:r>
            <a:endParaRPr lang="zh-CN" altLang="en-US" sz="2800">
              <a:uFillTx/>
              <a:latin typeface="Times New Roman" panose="0202060305040502030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down)">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wipe(down)">
                                      <p:cBhvr>
                                        <p:cTn id="28"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未来计划</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a:solidFill>
            <a:schemeClr val="accent1">
              <a:lumMod val="40000"/>
              <a:lumOff val="60000"/>
              <a:alpha val="12000"/>
            </a:schemeClr>
          </a:solidFill>
        </p:spPr>
        <p:txBody>
          <a:bodyPr>
            <a:noAutofit/>
          </a:bodyPr>
          <a:p>
            <a:pPr marL="0" indent="0" fontAlgn="auto">
              <a:lnSpc>
                <a:spcPct val="100000"/>
              </a:lnSpc>
              <a:spcBef>
                <a:spcPts val="500"/>
              </a:spcBef>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近期：继续建立蒙特卡洛建模能力，同时补齐粒子输运与加速器物理的基础理论；</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00000"/>
              </a:lnSpc>
              <a:spcBef>
                <a:spcPts val="500"/>
              </a:spcBef>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后续研究：聚焦加速器型</a:t>
            </a:r>
            <a:r>
              <a:rPr lang="en-US" altLang="zh-CN">
                <a:solidFill>
                  <a:schemeClr val="tx1"/>
                </a:solidFill>
                <a:uFillTx/>
                <a:latin typeface="Times New Roman" panose="02020603050405020304" charset="0"/>
                <a:ea typeface="宋体" panose="02010600030101010101" pitchFamily="2" charset="-122"/>
                <a:cs typeface="宋体" panose="02010600030101010101" pitchFamily="2" charset="-122"/>
              </a:rPr>
              <a:t>BNCT</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的中子产生（如质子打靶）与</a:t>
            </a:r>
            <a:r>
              <a:rPr lang="en-US" altLang="zh-CN">
                <a:solidFill>
                  <a:schemeClr val="tx1"/>
                </a:solidFill>
                <a:uFillTx/>
                <a:latin typeface="Times New Roman" panose="02020603050405020304" charset="0"/>
                <a:ea typeface="宋体" panose="02010600030101010101" pitchFamily="2" charset="-122"/>
                <a:cs typeface="宋体" panose="02010600030101010101" pitchFamily="2" charset="-122"/>
              </a:rPr>
              <a:t>BSA</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设计，完善慢化、反射、准直、屏蔽四部分</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00000"/>
              </a:lnSpc>
              <a:spcBef>
                <a:spcPts val="500"/>
              </a:spcBef>
              <a:buNone/>
            </a:pPr>
            <a:r>
              <a:rPr lang="zh-CN" altLang="en-US">
                <a:uFillTx/>
                <a:latin typeface="Times New Roman" panose="02020603050405020304" charset="0"/>
                <a:ea typeface="宋体" panose="02010600030101010101" pitchFamily="2" charset="-122"/>
                <a:cs typeface="宋体" panose="02010600030101010101" pitchFamily="2" charset="-122"/>
                <a:sym typeface="+mn-ea"/>
              </a:rPr>
              <a:t>对标：参照</a:t>
            </a:r>
            <a:r>
              <a:rPr lang="en-US" altLang="zh-CN">
                <a:uFillTx/>
                <a:latin typeface="Times New Roman" panose="02020603050405020304" charset="0"/>
                <a:ea typeface="宋体" panose="02010600030101010101" pitchFamily="2" charset="-122"/>
                <a:cs typeface="宋体" panose="02010600030101010101" pitchFamily="2" charset="-122"/>
                <a:sym typeface="+mn-ea"/>
              </a:rPr>
              <a:t>IAEA</a:t>
            </a:r>
            <a:r>
              <a:rPr lang="zh-CN" altLang="en-US">
                <a:uFillTx/>
                <a:latin typeface="Times New Roman" panose="02020603050405020304" charset="0"/>
                <a:ea typeface="宋体" panose="02010600030101010101" pitchFamily="2" charset="-122"/>
                <a:cs typeface="宋体" panose="02010600030101010101" pitchFamily="2" charset="-122"/>
                <a:sym typeface="+mn-ea"/>
              </a:rPr>
              <a:t>推荐的</a:t>
            </a:r>
            <a:r>
              <a:rPr lang="en-US" altLang="zh-CN">
                <a:uFillTx/>
                <a:latin typeface="Times New Roman" panose="02020603050405020304" charset="0"/>
                <a:ea typeface="宋体" panose="02010600030101010101" pitchFamily="2" charset="-122"/>
                <a:cs typeface="宋体" panose="02010600030101010101" pitchFamily="2" charset="-122"/>
                <a:sym typeface="+mn-ea"/>
              </a:rPr>
              <a:t>BNCT</a:t>
            </a:r>
            <a:r>
              <a:rPr lang="zh-CN" altLang="en-US">
                <a:uFillTx/>
                <a:latin typeface="Times New Roman" panose="02020603050405020304" charset="0"/>
                <a:ea typeface="宋体" panose="02010600030101010101" pitchFamily="2" charset="-122"/>
                <a:cs typeface="宋体" panose="02010600030101010101" pitchFamily="2" charset="-122"/>
                <a:sym typeface="+mn-ea"/>
              </a:rPr>
              <a:t>束流品质指标，评估并优化束流质量</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00000"/>
              </a:lnSpc>
              <a:spcBef>
                <a:spcPts val="500"/>
              </a:spcBef>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更广泛目标：拓展医用加速器应用方面的知识，关注中子源与束流整形等模拟技术。</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宋体" panose="02010600030101010101" pitchFamily="2" charset="-122"/>
                <a:ea typeface="宋体" panose="02010600030101010101" pitchFamily="2" charset="-122"/>
                <a:cs typeface="Times New Roman" panose="02020603050405020304" charset="0"/>
              </a:rPr>
              <a:t>总结</a:t>
            </a:r>
            <a:endParaRPr lang="zh-CN" altLang="en-US">
              <a:latin typeface="宋体" panose="02010600030101010101" pitchFamily="2" charset="-122"/>
              <a:ea typeface="宋体" panose="02010600030101010101" pitchFamily="2" charset="-122"/>
              <a:cs typeface="Times New Roman" panose="02020603050405020304" charset="0"/>
            </a:endParaRPr>
          </a:p>
        </p:txBody>
      </p:sp>
      <p:sp>
        <p:nvSpPr>
          <p:cNvPr id="3" name="内容占位符 2"/>
          <p:cNvSpPr>
            <a:spLocks noGrp="1"/>
          </p:cNvSpPr>
          <p:nvPr>
            <p:ph idx="1"/>
          </p:nvPr>
        </p:nvSpPr>
        <p:spPr/>
        <p:txBody>
          <a:bodyPr>
            <a:normAutofit/>
          </a:bodyPr>
          <a:p>
            <a:pPr marL="0" indent="0" fontAlgn="auto">
              <a:lnSpc>
                <a:spcPct val="150000"/>
              </a:lnSpc>
              <a:spcBef>
                <a:spcPts val="0"/>
              </a:spcBef>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目前进展：已完成</a:t>
            </a:r>
            <a:r>
              <a:rPr lang="en-US" altLang="zh-CN">
                <a:solidFill>
                  <a:schemeClr val="tx1"/>
                </a:solidFill>
                <a:uFillTx/>
                <a:latin typeface="Times New Roman" panose="02020603050405020304" charset="0"/>
                <a:ea typeface="宋体" panose="02010600030101010101" pitchFamily="2" charset="-122"/>
                <a:cs typeface="宋体" panose="02010600030101010101" pitchFamily="2" charset="-122"/>
              </a:rPr>
              <a:t>BSA</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慢化体的初步建模与模拟，对</a:t>
            </a:r>
            <a:r>
              <a:rPr lang="en-US" altLang="zh-CN">
                <a:solidFill>
                  <a:schemeClr val="tx1"/>
                </a:solidFill>
                <a:uFillTx/>
                <a:latin typeface="Times New Roman" panose="02020603050405020304" charset="0"/>
                <a:ea typeface="宋体" panose="02010600030101010101" pitchFamily="2" charset="-122"/>
                <a:cs typeface="宋体" panose="02010600030101010101" pitchFamily="2" charset="-122"/>
              </a:rPr>
              <a:t>BNCT</a:t>
            </a: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领域相关内容已有基础认识。</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fontAlgn="auto">
              <a:lnSpc>
                <a:spcPct val="150000"/>
              </a:lnSpc>
              <a:spcBef>
                <a:spcPts val="0"/>
              </a:spcBef>
              <a:buNone/>
            </a:pPr>
            <a:r>
              <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rPr>
              <a:t>作为研一学生，理论与模拟经验仍在积累；感谢主办方、各位老师和在座同仁，大家的指导与反馈对我将是极大的帮助。</a:t>
            </a: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a:p>
            <a:pPr marL="0" indent="0">
              <a:buNone/>
            </a:pPr>
            <a:endParaRPr lang="zh-CN" altLang="en-US">
              <a:solidFill>
                <a:schemeClr val="tx1"/>
              </a:solidFill>
              <a:uFillTx/>
              <a:latin typeface="Times New Roman" panose="02020603050405020304" charset="0"/>
              <a:ea typeface="宋体" panose="02010600030101010101" pitchFamily="2" charset="-122"/>
              <a:cs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NEW_CREATE" val="1"/>
</p:tagLst>
</file>

<file path=ppt/tags/tag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5146_2*a*1"/>
  <p:tag name="KSO_WM_TEMPLATE_CATEGORY" val="diagram"/>
  <p:tag name="KSO_WM_TEMPLATE_INDEX" val="20235146"/>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3"/>
  <p:tag name="KSO_WM_UNIT_TEXT_FILL_TYPE" val="1"/>
  <p:tag name="KSO_WM_UNIT_USESOURCEFORMAT_APPLY" val="1"/>
</p:tagLst>
</file>

<file path=ppt/tags/tag3.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46_1*l_h_f*1_1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388.79998221228385,&quot;left&quot;:43.5,&quot;top&quot;:112.65000889385806,&quot;width&quot;:861.75}"/>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USESOURCEFORMAT_APPLY" val="1"/>
</p:tagLst>
</file>

<file path=ppt/tags/tag4.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ID" val="diagram20235146_1*l_h_f*1_2_1"/>
  <p:tag name="KSO_WM_TEMPLATE_CATEGORY" val="diagram"/>
  <p:tag name="KSO_WM_TEMPLATE_INDEX" val="2023514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388.79998221228385,&quot;left&quot;:43.5,&quot;top&quot;:112.65000889385806,&quot;width&quot;:861.75}"/>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UNIT_USESOURCEFORMAT_APPLY" val="1"/>
</p:tagLst>
</file>

<file path=ppt/tags/tag5.xml><?xml version="1.0" encoding="utf-8"?>
<p:tagLst xmlns:p="http://schemas.openxmlformats.org/presentationml/2006/main">
  <p:tag name="KSO_WM_SLIDE_ID" val="diagram20235146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5146"/>
  <p:tag name="KSO_WM_SLIDE_TYPE" val="text"/>
  <p:tag name="KSO_WM_SLIDE_SUBTYPE" val="diag"/>
  <p:tag name="KSO_WM_SLIDE_SIZE" val="850.45*388.8"/>
  <p:tag name="KSO_WM_SLIDE_POSITION" val="54.75*112.65"/>
  <p:tag name="KSO_WM_SLIDE_LAYOUT" val="a_l"/>
  <p:tag name="KSO_WM_SLIDE_LAYOUT_CNT" val="1_1"/>
  <p:tag name="KSO_WM_SPECIAL_SOURCE" val="bdnull"/>
  <p:tag name="KSO_WM_DIAGRAM_GROUP_CODE" val="l1-1"/>
  <p:tag name="KSO_WM_SLIDE_DIAGTYPE" val="l"/>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1844</Words>
  <Application>WPS 演示</Application>
  <PresentationFormat>宽屏</PresentationFormat>
  <Paragraphs>154</Paragraphs>
  <Slides>13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13</vt:i4>
      </vt:variant>
    </vt:vector>
  </HeadingPairs>
  <TitlesOfParts>
    <vt:vector size="26" baseType="lpstr">
      <vt:lpstr>Arial</vt:lpstr>
      <vt:lpstr>宋体</vt:lpstr>
      <vt:lpstr>Wingdings</vt:lpstr>
      <vt:lpstr>Times New Roman</vt:lpstr>
      <vt:lpstr>Times New Roman</vt:lpstr>
      <vt:lpstr>Cambria Math</vt:lpstr>
      <vt:lpstr>MS Mincho</vt:lpstr>
      <vt:lpstr>Segoe Print</vt:lpstr>
      <vt:lpstr>Arial</vt:lpstr>
      <vt:lpstr>微软雅黑</vt:lpstr>
      <vt:lpstr>Arial Unicode MS</vt:lpstr>
      <vt:lpstr>Calibri</vt:lpstr>
      <vt:lpstr>WPS</vt:lpstr>
      <vt:lpstr>离子阱系统中的声子激光</vt:lpstr>
      <vt:lpstr>关于本人</vt:lpstr>
      <vt:lpstr>目录</vt:lpstr>
      <vt:lpstr>本科论文</vt:lpstr>
      <vt:lpstr>方法</vt:lpstr>
      <vt:lpstr>相图分析</vt:lpstr>
      <vt:lpstr>动机</vt:lpstr>
      <vt:lpstr>现状与方法</vt:lpstr>
      <vt:lpstr>现状与方法</vt:lpstr>
      <vt:lpstr>现状与方法</vt:lpstr>
      <vt:lpstr>挑战与困难</vt:lpstr>
      <vt:lpstr>未来计划</vt:lpstr>
      <vt:lpstr>总结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成知言</dc:creator>
  <cp:lastModifiedBy>大海</cp:lastModifiedBy>
  <cp:revision>98</cp:revision>
  <dcterms:created xsi:type="dcterms:W3CDTF">2023-08-09T12:44:00Z</dcterms:created>
  <dcterms:modified xsi:type="dcterms:W3CDTF">2026-10-18T05:20:57Z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647B44E6339F49EF8568514FFB15802C_13</vt:lpwstr>
  </property>
</Properties>
</file>