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8" r:id="rId6"/>
    <p:sldId id="279" r:id="rId7"/>
    <p:sldId id="281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1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开场" id="{A62FD12B-8E99-8749-2C93-98296D4CC5DE}">
          <p14:sldIdLst>
            <p14:sldId id="256"/>
            <p14:sldId id="257"/>
          </p14:sldIdLst>
        </p14:section>
        <p14:section name="应用背景" id="{DD19A070-5434-4DB2-5B9B-97B832FF36C0}">
          <p14:sldIdLst>
            <p14:sldId id="258"/>
            <p14:sldId id="259"/>
          </p14:sldIdLst>
        </p14:section>
        <p14:section name="工作一" id="{57D11C90-3970-24E3-0B14-A128FFB2DFC6}">
          <p14:sldIdLst>
            <p14:sldId id="278"/>
            <p14:sldId id="279"/>
            <p14:sldId id="281"/>
            <p14:sldId id="261"/>
            <p14:sldId id="262"/>
            <p14:sldId id="263"/>
          </p14:sldIdLst>
        </p14:section>
        <p14:section name="工作二" id="{95740CEB-C48B-3423-549B-01C263AF3033}">
          <p14:sldIdLst>
            <p14:sldId id="264"/>
            <p14:sldId id="265"/>
          </p14:sldIdLst>
        </p14:section>
        <p14:section name="工作三" id="{C67F1D7C-CBF3-1F27-74C5-5BA9F9600B0A}">
          <p14:sldIdLst>
            <p14:sldId id="266"/>
          </p14:sldIdLst>
        </p14:section>
        <p14:section name="对医用加速器" id="{A174B394-7742-07CB-A4AB-32327937DAFA}">
          <p14:sldIdLst>
            <p14:sldId id="267"/>
            <p14:sldId id="268"/>
            <p14:sldId id="269"/>
          </p14:sldIdLst>
        </p14:section>
        <p14:section name="总结与展望" id="{9A8FFD69-7B1C-A513-4B0E-37B255A8755B}">
          <p14:sldIdLst>
            <p14:sldId id="270"/>
            <p14:sldId id="272"/>
            <p14:sldId id="271"/>
          </p14:sldIdLst>
        </p14:section>
        <p14:section name="备用" id="{896B1A16-E519-591F-CA98-1CF95B809C5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586" autoAdjust="0"/>
  </p:normalViewPr>
  <p:slideViewPr>
    <p:cSldViewPr snapToGrid="0" snapToObjects="1">
      <p:cViewPr varScale="1">
        <p:scale>
          <a:sx n="75" d="100"/>
          <a:sy n="75" d="100"/>
        </p:scale>
        <p:origin x="70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300" b="1" i="0" u="none" strike="noStrike" kern="1200" baseline="0">
                <a:solidFill>
                  <a:srgbClr val="0B2545"/>
                </a:solidFill>
                <a:latin typeface="+mn-lt"/>
                <a:ea typeface="+mn-ea"/>
                <a:cs typeface="+mn-cs"/>
              </a:defRPr>
            </a:pPr>
            <a:r>
              <a:rPr lang="en-US" sz="1300" b="1" i="0" u="none" strike="noStrike">
                <a:solidFill>
                  <a:srgbClr val="0B2545"/>
                </a:solidFill>
                <a:latin typeface="+mn-lt"/>
              </a:rPr>
              <a:t>206Q integrated-field harmonics (ppm of 25 Hz)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Physics-calculated setpoints</c:v>
                </c:pt>
              </c:strCache>
            </c:strRef>
          </c:tx>
          <c:spPr>
            <a:solidFill>
              <a:srgbClr val="8D99A6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rgbClr val="1B1F24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50 Hz</c:v>
                </c:pt>
                <c:pt idx="1">
                  <c:v>75 Hz</c:v>
                </c:pt>
                <c:pt idx="2">
                  <c:v>100 Hz</c:v>
                </c:pt>
                <c:pt idx="3">
                  <c:v>125 Hz</c:v>
                </c:pt>
                <c:pt idx="4">
                  <c:v>150 Hz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257</c:v>
                </c:pt>
                <c:pt idx="1">
                  <c:v>339</c:v>
                </c:pt>
                <c:pt idx="2">
                  <c:v>219</c:v>
                </c:pt>
                <c:pt idx="3">
                  <c:v>88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3E-4B73-97A6-59A44F9624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Complex-phasor compensation</c:v>
                </c:pt>
              </c:strCache>
            </c:strRef>
          </c:tx>
          <c:spPr>
            <a:solidFill>
              <a:srgbClr val="1F6FB2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0" i="0" u="none" strike="noStrike" kern="1200" baseline="0">
                    <a:solidFill>
                      <a:srgbClr val="1B1F24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50 Hz</c:v>
                </c:pt>
                <c:pt idx="1">
                  <c:v>75 Hz</c:v>
                </c:pt>
                <c:pt idx="2">
                  <c:v>100 Hz</c:v>
                </c:pt>
                <c:pt idx="3">
                  <c:v>125 Hz</c:v>
                </c:pt>
                <c:pt idx="4">
                  <c:v>150 Hz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</c:v>
                </c:pt>
                <c:pt idx="1">
                  <c:v>9</c:v>
                </c:pt>
                <c:pt idx="2">
                  <c:v>20</c:v>
                </c:pt>
                <c:pt idx="3">
                  <c:v>69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3E-4B73-97A6-59A44F96240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D5DCE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rgbClr val="5B667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00"/>
          <c:min val="0"/>
        </c:scaling>
        <c:delete val="0"/>
        <c:axPos val="l"/>
        <c:majorGridlines>
          <c:spPr>
            <a:ln w="9525" cap="flat" cmpd="sng" algn="ctr">
              <a:solidFill>
                <a:srgbClr val="E1E6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rgbClr val="5B667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9473455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t"/>
      <c:overlay val="0"/>
      <c:txPr>
        <a:bodyPr rot="0" spcFirstLastPara="0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rgbClr val="5B6670"/>
              </a:solidFill>
              <a:latin typeface="+mn-lt"/>
              <a:ea typeface="+mn-ea"/>
              <a:cs typeface="+mn-lt"/>
            </a:defRPr>
          </a:pPr>
          <a:endParaRPr lang="zh-CN"/>
        </a:p>
      </c:txPr>
    </c:legend>
    <c:plotVisOnly val="1"/>
    <c:dispBlanksAs val="span"/>
    <c:showDLblsOverMax val="1"/>
    <c:extLst>
      <c:ext uri="{0b15fc19-7d7d-44ad-8c2d-2c3a37ce22c3}">
        <chartProps xmlns="https://web.wps.cn/et/2018/main" chartId="{4977f93d-fa9e-41ac-8133-39d44060e226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pic>
        <p:nvPicPr>
          <p:cNvPr id="3" name="Image 0" descr="CSNS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365760"/>
            <a:ext cx="713232" cy="39319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240280"/>
            <a:ext cx="10881360" cy="1371600"/>
          </a:xfrm>
          <a:prstGeom prst="rect">
            <a:avLst/>
          </a:prstGeom>
          <a:noFill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703320"/>
            <a:ext cx="10881360" cy="777240"/>
          </a:xfrm>
          <a:prstGeom prst="rect">
            <a:avLst/>
          </a:prstGeom>
          <a:noFill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SNS aerial view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tx2">
              <a:alpha val="82000"/>
            </a:schemeClr>
          </a:solidFill>
        </p:spPr>
        <p:txBody>
          <a:bodyPr/>
          <a:lstStyle/>
          <a:p>
            <a:endParaRPr lang="zh-CN" altLang="en-US"/>
          </a:p>
        </p:txBody>
      </p:sp>
      <p:pic>
        <p:nvPicPr>
          <p:cNvPr id="4" name="Image 1" descr="IHEP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57200"/>
            <a:ext cx="2688336" cy="384048"/>
          </a:xfrm>
          <a:prstGeom prst="rect">
            <a:avLst/>
          </a:prstGeom>
        </p:spPr>
      </p:pic>
      <p:pic>
        <p:nvPicPr>
          <p:cNvPr id="5" name="Image 2" descr="CSNS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720" y="384048"/>
            <a:ext cx="914400" cy="5029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548640" y="1783080"/>
            <a:ext cx="10881360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5"/>
                </a:solidFill>
              </a:rPr>
              <a:t>第八届 OCPA 主题加速器学校与研讨会　2026 年 10 月</a:t>
            </a:r>
            <a:endParaRPr lang="en-US" sz="160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240280"/>
            <a:ext cx="10881360" cy="1371600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加速器动态磁铁电源的高精度控制与在线状态监测</a:t>
            </a:r>
            <a:endParaRPr lang="en-US" sz="3600" dirty="0"/>
          </a:p>
        </p:txBody>
      </p:sp>
      <p:sp>
        <p:nvSpPr>
          <p:cNvPr id="8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703320"/>
            <a:ext cx="10881360" cy="7772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accent5"/>
                </a:solidFill>
              </a:rPr>
              <a:t>High-Precision Control and Online Condition Monitoring of Dynamic Magnet Power Supplies for Accelerators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4754880"/>
            <a:ext cx="10881360" cy="411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u="sng" dirty="0">
                <a:solidFill>
                  <a:schemeClr val="bg1"/>
                </a:solidFill>
              </a:rPr>
              <a:t>李 然</a:t>
            </a:r>
            <a:r>
              <a:rPr lang="en-US" sz="1800" dirty="0">
                <a:solidFill>
                  <a:schemeClr val="bg1"/>
                </a:solidFill>
              </a:rPr>
              <a:t>　李 君　赵国栋　黄 远　张文庆　齐 欣</a:t>
            </a:r>
            <a:r>
              <a:rPr lang="en-US" sz="1800" baseline="30000" dirty="0">
                <a:solidFill>
                  <a:schemeClr val="bg1"/>
                </a:solidFill>
              </a:rPr>
              <a:t>*</a:t>
            </a:r>
            <a:endParaRPr lang="en-US" sz="18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5212080"/>
            <a:ext cx="10881360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中国科学院高能物理研究所 · 中国散裂中子源（CSNS），广东东莞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报告提纲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41732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1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417320" y="1417320"/>
            <a:ext cx="7223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</a:rPr>
              <a:t>加速器磁铁电源的应用背景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4884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2148840"/>
            <a:ext cx="7223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</a:rPr>
              <a:t>工作一：高精度自适应前馈控制</a:t>
            </a:r>
            <a:r>
              <a:rPr lang="en-US" sz="1500" dirty="0">
                <a:solidFill>
                  <a:schemeClr val="accent6"/>
                </a:solidFill>
              </a:rPr>
              <a:t>　RCS 主磁铁电源、直流磁铁电源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880360"/>
            <a:ext cx="7223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</a:rPr>
              <a:t>工作二：母线电容在线状态监测</a:t>
            </a:r>
            <a:r>
              <a:rPr lang="en-US" sz="1500" dirty="0">
                <a:solidFill>
                  <a:schemeClr val="accent6"/>
                </a:solidFill>
              </a:rPr>
              <a:t>　RCS 主磁铁电源功率单元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61188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4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3611880"/>
            <a:ext cx="7223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</a:rPr>
              <a:t>工作三：模块化数字控制平台</a:t>
            </a:r>
            <a:r>
              <a:rPr lang="en-US" sz="1500" dirty="0">
                <a:solidFill>
                  <a:schemeClr val="accent6"/>
                </a:solidFill>
              </a:rPr>
              <a:t>　支撑工作一、二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434340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5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4343400"/>
            <a:ext cx="7223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</a:rPr>
              <a:t>对医用加速器：应用、区别与延续性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507492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6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5074920"/>
            <a:ext cx="72237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2"/>
                </a:solidFill>
              </a:rPr>
              <a:t>总结与展望</a:t>
            </a:r>
            <a:endParaRPr lang="en-US" sz="1600" dirty="0"/>
          </a:p>
        </p:txBody>
      </p:sp>
      <p:pic>
        <p:nvPicPr>
          <p:cNvPr id="15" name="Image 0" descr="h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975" y="1188720"/>
            <a:ext cx="2700338" cy="48006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8574215" y="6035040"/>
            <a:ext cx="3431858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Main magnet power supply hall, CSNS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1.1 磁铁电源在加速器中的作用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4415" cy="457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加速器由注入器、高频、磁铁、真空、束测与控制等系统组成；磁铁电源提供励磁电流，决定束流感受到的磁场。</a:t>
            </a:r>
            <a:endParaRPr lang="en-US" sz="1600" dirty="0"/>
          </a:p>
        </p:txBody>
      </p:sp>
      <p:pic>
        <p:nvPicPr>
          <p:cNvPr id="4" name="Image 0" descr="csns_ps_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5577840" cy="34437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5254222"/>
            <a:ext cx="5577840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Power supplies along the CSNS accelerator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6355080" y="1783080"/>
          <a:ext cx="5285232" cy="211836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3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磁铁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作用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电流误差的影响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二极铁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偏转，与束流能量匹配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闭轨畸变、能量偏差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四极铁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聚焦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工作点（tune）偏移、β 函数畸变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六极铁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色品校正；慢引出共振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色品变化；引出束流纹波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校正铁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闭轨校正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闭轨误差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6355080" y="4114800"/>
            <a:ext cx="5287975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CSNS</a:t>
            </a:r>
            <a:r>
              <a:rPr lang="en-US" sz="1500" dirty="0">
                <a:solidFill>
                  <a:schemeClr val="tx1"/>
                </a:solidFill>
              </a:rPr>
              <a:t>：在线电源 382 套；直流电源 241 套，RCS 主磁铁 6 台 25 Hz 谐振电源 [1]</a:t>
            </a:r>
            <a:endParaRPr lang="en-US" sz="15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CSNS-II</a:t>
            </a:r>
            <a:r>
              <a:rPr lang="en-US" sz="1500" b="0" dirty="0">
                <a:solidFill>
                  <a:schemeClr val="tx1"/>
                </a:solidFill>
              </a:rPr>
              <a:t>：设计束流功率由一期 100 kW 提升至 500 kW [2]</a:t>
            </a:r>
            <a:endParaRPr lang="en-US" sz="15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BNCT</a:t>
            </a:r>
            <a:r>
              <a:rPr lang="en-US" sz="1500" dirty="0">
                <a:solidFill>
                  <a:schemeClr val="tx1"/>
                </a:solidFill>
              </a:rPr>
              <a:t>：CSNS </a:t>
            </a:r>
            <a:r>
              <a:rPr lang="en-US" sz="1500" dirty="0" err="1">
                <a:solidFill>
                  <a:schemeClr val="tx1"/>
                </a:solidFill>
              </a:rPr>
              <a:t>孵化，位于东莞市人民医院；直流电源由</a:t>
            </a:r>
            <a:r>
              <a:rPr lang="en-US" sz="1500" dirty="0">
                <a:solidFill>
                  <a:schemeClr val="tx1"/>
                </a:solidFill>
              </a:rPr>
              <a:t> CSNS 电源组研制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电源数量为 CSNS 电源组统计。　[1] X. Qi et al., IPAC2018, WEPML070；[2] 李然，博士学位论文，2026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1.2 医用加速器对磁铁电源的要求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400800" cy="3840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2000"/>
              </a:spcAft>
              <a:buSzPct val="100000"/>
              <a:buChar char="•"/>
            </a:pPr>
            <a:r>
              <a:rPr lang="en-US" sz="1700" b="1" dirty="0">
                <a:solidFill>
                  <a:schemeClr val="accent1"/>
                </a:solidFill>
              </a:rPr>
              <a:t>慢引出</a:t>
            </a:r>
            <a:r>
              <a:rPr lang="en-US" sz="1700" dirty="0">
                <a:solidFill>
                  <a:schemeClr val="tx1"/>
                </a:solidFill>
              </a:rPr>
              <a:t>：电源纹波 → tune 纹波 → spill 纹波 [3, 4]</a:t>
            </a:r>
            <a:endParaRPr lang="en-US" sz="1700" dirty="0"/>
          </a:p>
          <a:p>
            <a:pPr marL="177800" indent="-177800">
              <a:spcAft>
                <a:spcPts val="2000"/>
              </a:spcAft>
              <a:buSzPct val="100000"/>
              <a:buChar char="•"/>
            </a:pPr>
            <a:r>
              <a:rPr lang="en-US" sz="1700" b="1" dirty="0">
                <a:solidFill>
                  <a:schemeClr val="accent1"/>
                </a:solidFill>
              </a:rPr>
              <a:t>HIMAC</a:t>
            </a:r>
            <a:r>
              <a:rPr lang="en-US" sz="1700" dirty="0">
                <a:solidFill>
                  <a:schemeClr val="tx1"/>
                </a:solidFill>
              </a:rPr>
              <a:t>：扫描照射需低纹波 spill 持续数十秒 [3]</a:t>
            </a:r>
            <a:endParaRPr lang="en-US" sz="1700" dirty="0"/>
          </a:p>
          <a:p>
            <a:pPr marL="177800" indent="-177800">
              <a:spcAft>
                <a:spcPts val="2000"/>
              </a:spcAft>
              <a:buSzPct val="100000"/>
              <a:buChar char="•"/>
            </a:pPr>
            <a:r>
              <a:rPr lang="en-US" sz="1700" b="1" dirty="0">
                <a:solidFill>
                  <a:schemeClr val="accent1"/>
                </a:solidFill>
              </a:rPr>
              <a:t>MedAustron</a:t>
            </a:r>
            <a:r>
              <a:rPr lang="en-US" sz="1700" dirty="0">
                <a:solidFill>
                  <a:schemeClr val="tx1"/>
                </a:solidFill>
              </a:rPr>
              <a:t>：2017 年报告中，每个 spill 粒子数降至可达值的约 20% [5]</a:t>
            </a:r>
            <a:endParaRPr lang="en-US" sz="1700" dirty="0"/>
          </a:p>
          <a:p>
            <a:pPr marL="177800" indent="-177800">
              <a:spcAft>
                <a:spcPts val="2000"/>
              </a:spcAft>
              <a:buSzPct val="100000"/>
              <a:buChar char="•"/>
            </a:pPr>
            <a:r>
              <a:rPr lang="en-US" sz="1700" b="1" dirty="0">
                <a:solidFill>
                  <a:schemeClr val="accent1"/>
                </a:solidFill>
              </a:rPr>
              <a:t>CNAO</a:t>
            </a:r>
            <a:r>
              <a:rPr lang="en-US" sz="1700" dirty="0">
                <a:solidFill>
                  <a:schemeClr val="tx1"/>
                </a:solidFill>
              </a:rPr>
              <a:t>：主二极铁电源稳定度指标 &lt; ±5 ppm（相对设定值）[6]</a:t>
            </a:r>
            <a:endParaRPr lang="en-US" sz="1700" dirty="0"/>
          </a:p>
          <a:p>
            <a:pPr marL="177800" indent="-177800">
              <a:spcAft>
                <a:spcPts val="2000"/>
              </a:spcAft>
              <a:buSzPct val="100000"/>
              <a:buChar char="•"/>
            </a:pPr>
            <a:r>
              <a:rPr lang="en-US" sz="1700" b="1" dirty="0">
                <a:solidFill>
                  <a:schemeClr val="accent1"/>
                </a:solidFill>
              </a:rPr>
              <a:t>可靠性</a:t>
            </a:r>
            <a:r>
              <a:rPr lang="en-US" sz="1700" dirty="0">
                <a:solidFill>
                  <a:schemeClr val="tx1"/>
                </a:solidFill>
              </a:rPr>
              <a:t>：质子治疗中心案例：停机 &gt; 1 h  [7]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257800"/>
            <a:ext cx="1091153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→ </a:t>
            </a:r>
            <a:r>
              <a:rPr lang="en-US" sz="1700" b="1" dirty="0">
                <a:solidFill>
                  <a:schemeClr val="tx2"/>
                </a:solidFill>
              </a:rPr>
              <a:t>CNAO、MedAustron 的研究说明了纹波的影响，电源改进需与束流侧方案配合 [4, 5]</a:t>
            </a:r>
            <a:endParaRPr lang="en-US" sz="1700" dirty="0"/>
          </a:p>
        </p:txBody>
      </p:sp>
      <p:pic>
        <p:nvPicPr>
          <p:cNvPr id="5" name="Image 0" descr="cnao_spill_spectr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234440"/>
            <a:ext cx="4553712" cy="340919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 flipV="1">
            <a:off x="8521019" y="2635252"/>
            <a:ext cx="502920" cy="457200"/>
          </a:xfrm>
          <a:prstGeom prst="line">
            <a:avLst/>
          </a:prstGeom>
          <a:noFill/>
          <a:ln w="22225">
            <a:solidFill>
              <a:schemeClr val="accent2"/>
            </a:solidFill>
            <a:prstDash val="solid"/>
            <a:head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 txBox="1"/>
          <p:nvPr/>
        </p:nvSpPr>
        <p:spPr>
          <a:xfrm>
            <a:off x="9069659" y="247066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2"/>
                </a:solidFill>
              </a:rPr>
              <a:t>≈ 1.2 kHz, main dipole PS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086600" y="4689356"/>
            <a:ext cx="4553712" cy="457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Spill spectrum after acceleration at CNAO (x axis in Hz)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Figure from Bressi et al. [4]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[3] K. Mizushima et al., NIM A 638 (2011) 19；[4] E. Bressi et al., IPAC2018, TUPAF010；[5] A. De Franco et al., IPAC2017, THPVA074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[6] S. Carrozza et al., EPAC2006, WEPLS127；[7] E. D. Miller et al., JACMP 13 (2012) 134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2.1 工作一：控制对象——RCS 主磁铁电源</a:t>
            </a:r>
            <a:endParaRPr lang="en-US" sz="2600" dirty="0"/>
          </a:p>
        </p:txBody>
      </p:sp>
      <p:pic>
        <p:nvPicPr>
          <p:cNvPr id="3" name="Image 0" descr="topolo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88720"/>
            <a:ext cx="5694181" cy="16916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898648"/>
            <a:ext cx="5694181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RCS main magnet power supply topology</a:t>
            </a:r>
            <a:endParaRPr lang="en-US" sz="1100" dirty="0"/>
          </a:p>
        </p:txBody>
      </p:sp>
      <p:pic>
        <p:nvPicPr>
          <p:cNvPr id="5" name="Image 1" descr="bps_network_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246120"/>
            <a:ext cx="5760720" cy="1704927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4969335"/>
            <a:ext cx="5760720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BPS load: 24 dipoles and 12 resonant units in series, resonant at 25 Hz</a:t>
            </a:r>
            <a:endParaRPr lang="en-US" sz="11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/>
        </p:nvGraphicFramePr>
        <p:xfrm>
          <a:off x="6537960" y="1188720"/>
          <a:ext cx="5102352" cy="356616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2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RCS 主磁铁电源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工业变流器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输出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DC + 25 Hz 交流，再叠加 50、75 Hz 谐波；BPS 约 1200 A + 877 A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单一基波或直流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负载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谐振网络 + 饱和磁铁；一台电源驱动全环同族磁铁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电机、电网等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功率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有功 2.6 MW；谐振网络内循环无功 62.5 MW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kW～MW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指标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各分量幅值、相位长期稳定（10～100 ppm 量级）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效率、动态响应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3"/>
          <p:cNvSpPr txBox="1"/>
          <p:nvPr/>
        </p:nvSpPr>
        <p:spPr>
          <a:xfrm>
            <a:off x="548640" y="548640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→ </a:t>
            </a:r>
            <a:r>
              <a:rPr lang="en-US" sz="1600" b="1" dirty="0">
                <a:solidFill>
                  <a:schemeClr val="tx2"/>
                </a:solidFill>
              </a:rPr>
              <a:t>一台电源的输出电流就是全环同族磁铁的励磁电流，它的误差直接进入全环磁场 [2]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工业变流器一列为一般工程情况，仅作对比。BPS 额定 1350 A + 970 A，输出电压峰值 6000 V。　[1] X. Qi et al., IPAC2018, WEPML070；[2] 李然，博士学位论文，2026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2.2 难点：谐波要注入、难注入、还会漂移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① 铁芯饱和 → 必须注入谐波</a:t>
            </a:r>
            <a:endParaRPr lang="en-US" sz="1600" dirty="0"/>
          </a:p>
        </p:txBody>
      </p:sp>
      <p:pic>
        <p:nvPicPr>
          <p:cNvPr id="4" name="Image 0" descr="inducta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43" y="1600200"/>
            <a:ext cx="3351233" cy="21031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02920" y="3721608"/>
            <a:ext cx="3611880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Dipole inductance vs. current: 37.09 → 33.23 mH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041648"/>
            <a:ext cx="3520440" cy="13258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正弦电流 ≠ 正弦磁场，需叠加 50、75 Hz 谐波；在线数据：50 Hz 给定为 0 时，回采仍约 6.3 A [2]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4334256" y="118872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② 谐振网络 → 谐波难注入</a:t>
            </a:r>
            <a:endParaRPr lang="en-US" sz="1600" dirty="0"/>
          </a:p>
        </p:txBody>
      </p:sp>
      <p:pic>
        <p:nvPicPr>
          <p:cNvPr id="8" name="Image 1" descr="load_bo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34" y="1600200"/>
            <a:ext cx="2402483" cy="21031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288536" y="3721608"/>
            <a:ext cx="3611880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Load frequency response: peak at 25 Hz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4334256" y="4041648"/>
            <a:ext cx="3520440" cy="13258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网络只在 25 Hz 呈低阻抗，对 50 Hz 以上强衰减；谐波电流要对着高阻抗注入 [2]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8119872" y="118872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③ 室外器件 → 谐波缓慢漂移</a:t>
            </a:r>
            <a:endParaRPr lang="en-US" sz="1600" dirty="0"/>
          </a:p>
        </p:txBody>
      </p:sp>
      <p:pic>
        <p:nvPicPr>
          <p:cNvPr id="12" name="Image 2" descr="orbit_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332" y="1600200"/>
            <a:ext cx="3017520" cy="21031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74152" y="3721608"/>
            <a:ext cx="3611880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BPS 50 Hz amplitude &amp; phase vs. temperature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8119872" y="4041648"/>
            <a:ext cx="3520440" cy="13258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谐振电容、电感放在室外，随昼夜温度变化；50 Hz 分量漂移 274 mA，同期轨道漂移约 4.78 mm [9]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548640" y="548640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→ </a:t>
            </a:r>
            <a:r>
              <a:rPr lang="en-US" sz="1600" b="1" dirty="0">
                <a:solidFill>
                  <a:schemeClr val="tx2"/>
                </a:solidFill>
              </a:rPr>
              <a:t>三个难点叠加：需要在线、按频率分别闭环，并能跟踪慢漂移的控制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[2] 李然，博士学位论文，2026；[9] R. Li et al., NST 36 (2025) 151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2.3 前期工作：50 Hz 定前馈的效果与局限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12064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现役控制器上的 50 Hz 定前馈 [9]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5120640" cy="1188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起因</a:t>
            </a:r>
            <a:r>
              <a:rPr lang="en-US" sz="1500" dirty="0">
                <a:solidFill>
                  <a:schemeClr val="tx1"/>
                </a:solidFill>
              </a:rPr>
              <a:t>：现役 DPSCM 只对 DC、25 Hz 闭环；即使补上 50 Hz PI 闭环，灵敏度仍约 0 dB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做法</a:t>
            </a:r>
            <a:r>
              <a:rPr lang="en-US" sz="1500" dirty="0">
                <a:solidFill>
                  <a:schemeClr val="tx1"/>
                </a:solidFill>
              </a:rPr>
              <a:t>：离线 FFT 提取 50 Hz 本底谐波的幅值和相位，反相叠加到电流给定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/>
        </p:nvGraphicFramePr>
        <p:xfrm>
          <a:off x="548640" y="2852928"/>
          <a:ext cx="5120640" cy="109728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BPS 50 Hz（温差 &gt; 10 °C）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原双闭环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定前馈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幅值变化 ΔAmp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242.5 mA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132 mA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相位变化 ΔPhase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2.66°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1.68°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035040" y="1188720"/>
            <a:ext cx="5608015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束流：RCS 水平轨道偏移降低 19.8%～45.2%</a:t>
            </a:r>
            <a:endParaRPr lang="en-US" sz="1700" dirty="0"/>
          </a:p>
        </p:txBody>
      </p:sp>
      <p:pic>
        <p:nvPicPr>
          <p:cNvPr id="7" name="Image 0" descr="ff_orb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586" y="1572768"/>
            <a:ext cx="4806922" cy="213055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161266" y="3730752"/>
            <a:ext cx="5355562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CSNS/RCS at 140 kW, ΔT &gt; 10 °C. R1BPM01 (injection straight) excluded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182880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局限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4498848"/>
            <a:ext cx="5394960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开环</a:t>
            </a:r>
            <a:r>
              <a:rPr lang="en-US" sz="1500" dirty="0">
                <a:solidFill>
                  <a:schemeClr val="tx1"/>
                </a:solidFill>
              </a:rPr>
              <a:t>：DPSCM 资源已占 94%，只能补 50 Hz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失配</a:t>
            </a:r>
            <a:r>
              <a:rPr lang="en-US" sz="1500" dirty="0">
                <a:solidFill>
                  <a:schemeClr val="tx1"/>
                </a:solidFill>
              </a:rPr>
              <a:t>：参数离线标定、固定，温度和工况一变就失配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6035040" y="4498848"/>
            <a:ext cx="56080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耦合</a:t>
            </a:r>
            <a:r>
              <a:rPr lang="en-US" sz="1500" dirty="0">
                <a:solidFill>
                  <a:schemeClr val="tx1"/>
                </a:solidFill>
              </a:rPr>
              <a:t>：幅值、相位分别调节，相互耦合，易低频振荡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直流电源</a:t>
            </a:r>
            <a:r>
              <a:rPr lang="en-US" sz="1500" dirty="0">
                <a:solidFill>
                  <a:schemeClr val="tx1"/>
                </a:solidFill>
              </a:rPr>
              <a:t>：PI 控制 8 h 约 ±20 ppm 量级，随温度漂移 [10]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548640" y="5504688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→ </a:t>
            </a:r>
            <a:r>
              <a:rPr lang="en-US" sz="1600" b="1" dirty="0">
                <a:solidFill>
                  <a:schemeClr val="tx2"/>
                </a:solidFill>
              </a:rPr>
              <a:t>谐波控制能直接改善轨道；需要在线跟踪温漂、各谐波幅相独立调节、不依赖负载模型的方法（2.4）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表、图数据：论文表 2-2、表 2-3（2022-11 原双闭环与 2023-02 定前馈运行数据）。　[2] 李然，博士学位论文，2026；[9] R. Li et al., NST 36 (2025) 151；[10] R. Li et al., RDTM 10 (2026) 498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2.4 方法：自适应前馈与 I/Q 解耦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76072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① 自适应前馈：从 PI 输出中学习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6675120" y="1188720"/>
            <a:ext cx="4967935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② I/Q 解耦：每个谐波单独学习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6858000" y="1645920"/>
            <a:ext cx="478505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  <a:latin typeface="Cambria Math" panose="02040503050406030204" pitchFamily="34" charset="0"/>
                <a:ea typeface="Cambria Math" panose="02040503050406030204" pitchFamily="34" charset="-122"/>
                <a:cs typeface="Cambria Math" panose="02040503050406030204" pitchFamily="34" charset="-120"/>
              </a:rPr>
              <a:t>A·sin(ωt + φ) = I·sin ωt + Q·cos ωt</a:t>
            </a:r>
            <a:endParaRPr lang="en-US" sz="17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/>
        </p:nvGraphicFramePr>
        <p:xfrm>
          <a:off x="548640" y="3931920"/>
          <a:ext cx="11091672" cy="178308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问题（2.3）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对策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50 Hz 以上相当于开环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每 40 ms 从 PI 输出中学习前馈量，各谐波都进入闭环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定前馈参数固定，随温度失配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前馈量在线更新，自动跟踪温漂；不需要负载模型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幅值与相位相互耦合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I/Q 正交分解，分别更新正交分量。整周期积分抑制带外噪声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[2] 李然，博士学位论文，2026；[10] R. Li et al., RDTM 10 (2026) 498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2.5 直流与交直流工况的控制结果</a:t>
            </a:r>
            <a:endParaRPr lang="en-US" sz="2600" dirty="0"/>
          </a:p>
        </p:txBody>
      </p:sp>
      <p:pic>
        <p:nvPicPr>
          <p:cNvPr id="3" name="Image 0" descr="dc8h_300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940" y="1188720"/>
            <a:ext cx="3745799" cy="30175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4224528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(a) CSNS 300 A DC magnet PS, 8 h. Green: PI; orange: adaptive feedforward</a:t>
            </a:r>
            <a:endParaRPr lang="en-US" sz="1100" dirty="0"/>
          </a:p>
        </p:txBody>
      </p:sp>
      <p:pic>
        <p:nvPicPr>
          <p:cNvPr id="5" name="Image 1" descr="ac25_8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099" y="1188720"/>
            <a:ext cx="3453938" cy="30175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355080" y="4224528"/>
            <a:ext cx="5287975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(b) 25 Hz amplitude, 8 h, 75 mΩ resistive load; DPSCM: fixed feedforward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4526280"/>
            <a:ext cx="5486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±26.7 → ±8.37 ppm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502920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8 h 稳定度误差带缩小 68.7%（半峰峰值 / 均值）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355080" y="4526280"/>
            <a:ext cx="5287975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25 Hz 幅值峰峰值降低 30.0%</a:t>
            </a:r>
            <a:endParaRPr lang="en-US" sz="2400" dirty="0"/>
          </a:p>
        </p:txBody>
      </p:sp>
      <p:sp>
        <p:nvSpPr>
          <p:cNvPr id="10" name="Text 6"/>
          <p:cNvSpPr txBox="1"/>
          <p:nvPr/>
        </p:nvSpPr>
        <p:spPr>
          <a:xfrm>
            <a:off x="6355080" y="5029200"/>
            <a:ext cx="5287975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25 Hz 相位峰峰值 0.232°。75 Hz 实现闭环跟踪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553212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→ </a:t>
            </a:r>
            <a:r>
              <a:rPr lang="en-US" sz="1600" b="1" dirty="0">
                <a:solidFill>
                  <a:schemeClr val="tx2"/>
                </a:solidFill>
              </a:rPr>
              <a:t>直流稳定度与 25 Hz 幅值波动改善，50 Hz 相位波动仍需优化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交直流对照：DPSCM 优化定前馈。50 Hz 相位峰峰值由 0.646° 增至 1.667°（见第 21 页）。　[2] 李然，博士学位论文，2026；[10] R. Li et al., RDTM 10 (2026) 498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2.6 </a:t>
            </a:r>
            <a:r>
              <a:rPr lang="en-US" sz="2600" b="1" dirty="0" err="1">
                <a:solidFill>
                  <a:schemeClr val="tx2"/>
                </a:solidFill>
              </a:rPr>
              <a:t>工作一延伸：磁场谐波补偿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71500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模型：固定工作点附近的第 n 次谐波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46120"/>
            <a:ext cx="571500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步骤</a:t>
            </a:r>
            <a:endParaRPr lang="en-US" sz="170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6492240" y="1143000"/>
          <a:ext cx="5150815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6537960" y="4087368"/>
            <a:ext cx="5105095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757.5 A DC + 551 A@25 Hz; 150 Hz was not included in the compensation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537960" y="4434840"/>
            <a:ext cx="5105095" cy="1005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谐波电流给定幅值差 &lt; 0.05 A，主要调整相位</a:t>
            </a:r>
            <a:endParaRPr lang="en-US" sz="15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50～150 Hz 谐波幅值和降低约 78%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53212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→ </a:t>
            </a:r>
            <a:r>
              <a:rPr lang="en-US" sz="1600" b="1" dirty="0">
                <a:solidFill>
                  <a:schemeClr val="tx2"/>
                </a:solidFill>
              </a:rPr>
              <a:t>磁测结果：50～150 Hz 谐波幅值和降低约 78%，150 Hz 单项仍有上升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 err="1">
                <a:solidFill>
                  <a:schemeClr val="accent6"/>
                </a:solidFill>
              </a:rPr>
              <a:t>磁场补偿配合定前馈电流闭环执行，与前页自适应前馈实验不同</a:t>
            </a:r>
            <a:r>
              <a:rPr lang="en-US" sz="1000" dirty="0">
                <a:solidFill>
                  <a:schemeClr val="accent6"/>
                </a:solidFill>
              </a:rPr>
              <a:t>。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3.1 工作二：为什么要在线监测母线电容</a:t>
            </a:r>
            <a:endParaRPr lang="en-US" sz="2600" dirty="0"/>
          </a:p>
        </p:txBody>
      </p:sp>
      <p:pic>
        <p:nvPicPr>
          <p:cNvPr id="3" name="Image 0" descr="qps03_ca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88720"/>
            <a:ext cx="2286000" cy="40213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20040" y="5237476"/>
            <a:ext cx="2743200" cy="411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DC-link capacitors in RCS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main magnet PS unit QPS03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240" y="1188720"/>
            <a:ext cx="4434840" cy="46634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起因</a:t>
            </a:r>
            <a:r>
              <a:rPr lang="en-US" sz="1600" dirty="0">
                <a:solidFill>
                  <a:schemeClr val="tx1"/>
                </a:solidFill>
              </a:rPr>
              <a:t>：RCS 主磁铁电源 25 Hz 动态励磁，每个功率单元的母线电容长期承受纹波电流 [2]</a:t>
            </a:r>
            <a:endParaRPr lang="en-US" sz="16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后果</a:t>
            </a:r>
            <a:r>
              <a:rPr lang="en-US" sz="1600" dirty="0">
                <a:solidFill>
                  <a:schemeClr val="tx1"/>
                </a:solidFill>
              </a:rPr>
              <a:t>：电容老化（ESR↑、C↓）→ 母线纹波增大 → 影响输出，严重时导致停机；电容是故障率较高的器件 [11]</a:t>
            </a:r>
            <a:endParaRPr lang="en-US" sz="16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现状</a:t>
            </a:r>
            <a:r>
              <a:rPr lang="en-US" sz="1600" b="0" dirty="0">
                <a:solidFill>
                  <a:schemeClr val="tx1"/>
                </a:solidFill>
              </a:rPr>
              <a:t>：现有维护以年度检修时 LCR 离线测量为主，难以跟踪运行中的变化</a:t>
            </a:r>
            <a:endParaRPr lang="en-US" sz="16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难点</a:t>
            </a:r>
            <a:r>
              <a:rPr lang="en-US" sz="1600" dirty="0">
                <a:solidFill>
                  <a:schemeClr val="tx1"/>
                </a:solidFill>
              </a:rPr>
              <a:t>：希望复用现有采样，避免新增注入源。ESR 仅占阻抗很小的实部，数百微秒相对通道延时即可使结果失真（右图）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[2] 李然，博士学位论文，2026；[11] H. Wang, F. Blaabjerg, IEEE TIA 50 (2014) 3569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3.2 电容在线辨识的方法与结果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6355080" y="1188720"/>
            <a:ext cx="5287975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在 CSNS-II 交直流测磁电源上验证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6355080" y="1572768"/>
            <a:ext cx="5287975" cy="3200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经一次相位校准，与 25 Hz LCR 基准对比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/>
        </p:nvGraphicFramePr>
        <p:xfrm>
          <a:off x="6355080" y="2011680"/>
          <a:ext cx="5285232" cy="164592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验证项（25 Hz）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LCR 离线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在线值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误差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电容 C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8.61 mF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8.73 mF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1.4%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ESR（基准状态）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28.65 mΩ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27.16 mΩ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5.2%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ESR 增量（串 13 mΩ）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11.88 mΩ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11.94 mΩ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0.5%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6355080" y="3886200"/>
            <a:ext cx="5287975" cy="14173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双支路并行辨识，复用现有电压、电流采样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0.5% 对应串入 13 mΩ 后的 ESR 增量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目前只验证了数小时；长期漂移与告警阈值需要运行数据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553212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→ </a:t>
            </a:r>
            <a:r>
              <a:rPr lang="en-US" sz="1600" b="1" dirty="0">
                <a:solidFill>
                  <a:schemeClr val="tx2"/>
                </a:solidFill>
              </a:rPr>
              <a:t>工作二小结：无需额外激励，已验证容值与 ESR 增量的在线跟踪</a:t>
            </a:r>
            <a:endParaRPr lang="en-US" sz="1600" dirty="0"/>
          </a:p>
        </p:txBody>
      </p:sp>
      <p:sp>
        <p:nvSpPr>
          <p:cNvPr id="8" name="Text 7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[2] 李然，博士学位论文，2026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4 工作三：模块化数字控制平台</a:t>
            </a:r>
            <a:endParaRPr lang="en-US" sz="2600" dirty="0"/>
          </a:p>
        </p:txBody>
      </p:sp>
      <p:pic>
        <p:nvPicPr>
          <p:cNvPr id="3" name="Image 0" descr="fig3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88720"/>
            <a:ext cx="3633065" cy="39319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5148072"/>
            <a:ext cx="3633065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Structure of the CIPSC controller</a:t>
            </a:r>
            <a:endParaRPr lang="en-US" sz="1100" dirty="0"/>
          </a:p>
        </p:txBody>
      </p:sp>
      <p:pic>
        <p:nvPicPr>
          <p:cNvPr id="5" name="Image 1" descr="cipsc_bo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1188720"/>
            <a:ext cx="3054578" cy="16002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212080" y="2816352"/>
            <a:ext cx="3054578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CIPSC (core board on carrier board)</a:t>
            </a:r>
            <a:endParaRPr lang="en-US" sz="1100" dirty="0"/>
          </a:p>
        </p:txBody>
      </p:sp>
      <p:pic>
        <p:nvPicPr>
          <p:cNvPr id="7" name="Image 2" descr="domestic_ctr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0" y="1188720"/>
            <a:ext cx="3090672" cy="1583587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8549640" y="2799739"/>
            <a:ext cx="3090672" cy="25603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Same architecture on a domestic SoC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12080" y="3154680"/>
            <a:ext cx="6428232" cy="2331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起因</a:t>
            </a:r>
            <a:r>
              <a:rPr lang="en-US" sz="1500" dirty="0">
                <a:solidFill>
                  <a:schemeClr val="tx1"/>
                </a:solidFill>
              </a:rPr>
              <a:t>：工作一、二都需要多通道浮点运算和确定的时序；现役 DPSCM 加入谐波闭环后逻辑资源已占 94%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方案</a:t>
            </a:r>
            <a:r>
              <a:rPr lang="en-US" sz="1500" dirty="0">
                <a:solidFill>
                  <a:schemeClr val="tx1"/>
                </a:solidFill>
              </a:rPr>
              <a:t>：处理器 + FPGA 集成于一颗 SoC，FPGA 做 10 kHz 浮点控制与辨识，处理器运行 Linux 负责通信（预留 EPICS）；核心板 + 定制底板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结果</a:t>
            </a:r>
            <a:r>
              <a:rPr lang="en-US" sz="1500" dirty="0">
                <a:solidFill>
                  <a:schemeClr val="tx1"/>
                </a:solidFill>
              </a:rPr>
              <a:t>：交直流控制与辨识运行于 CIPSC，直流控制移植到国产 SoC（PL 资源约为原芯片 1/3），±8.37 ppm 即在其上取得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chemeClr val="accent1"/>
                </a:solidFill>
              </a:rPr>
              <a:t>对照</a:t>
            </a:r>
            <a:r>
              <a:rPr lang="en-US" sz="1500" b="0" dirty="0">
                <a:solidFill>
                  <a:schemeClr val="tx1"/>
                </a:solidFill>
              </a:rPr>
              <a:t>：CERN FGC4 采用 SoC，实时控制与 Linux 占用不同 CPU 核 [8]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553212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→ </a:t>
            </a:r>
            <a:r>
              <a:rPr lang="en-US" sz="1600" b="1" dirty="0">
                <a:solidFill>
                  <a:schemeClr val="tx2"/>
                </a:solidFill>
              </a:rPr>
              <a:t>工作三小结：平台为前两项算法提供运行环境，并具备国产化替代能力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[2] 李然，博士学位论文，2026；[8] M. Cejp et al., IPAC2023, WEPM080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5.1 相关装置：CSNS 孵化的 BNCT</a:t>
            </a:r>
            <a:endParaRPr lang="en-US" sz="2600" dirty="0"/>
          </a:p>
        </p:txBody>
      </p:sp>
      <p:pic>
        <p:nvPicPr>
          <p:cNvPr id="3" name="Image 0" descr="bnct_layo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88720"/>
            <a:ext cx="6400800" cy="2928287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4144439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D-BNCT 02 accelerator: ion source, LEBT, 2.78 MeV RFQ, HEBT and beam lines to treatment rooms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Figure from T. Liang, ISINN-31, 2025 [12]</a:t>
            </a:r>
            <a:endParaRPr lang="en-US" sz="11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/>
        </p:nvGraphicFramePr>
        <p:xfrm>
          <a:off x="7178040" y="1188720"/>
          <a:ext cx="4462272" cy="370332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项目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内容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装置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D-BNCT 02，位于东莞市人民医院 BNCT 治疗中心 [12]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加速器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ECR 离子源 + LEBT + 2.78 MeV RFQ 质子直线加速器 + HEBT，锂靶产生中子 [12]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临床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据 2026-06-10 项目方公告：I 期全部受试者完成治疗后 30 天观察 [13]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磁铁电源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直流电源，由 CSNS 电源组研制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166360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CSNS 衍生加速器技术已进入临床试验</a:t>
            </a:r>
            <a:endParaRPr lang="en-US" sz="17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BNCT 的直流与校正电源提供应用场景，本报告算法与 CIPSC 尚需在该装置验证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[12] T. Liang, ISINN-31, 2025；[13] 国科中子项目公告，2026-06-10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5.2 区别：三种电流波形与控制难点</a:t>
            </a:r>
            <a:endParaRPr lang="en-US" sz="2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/>
        </p:nvGraphicFramePr>
        <p:xfrm>
          <a:off x="548640" y="1234440"/>
          <a:ext cx="11091672" cy="4553712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6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直流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DC + 25 Hz 多谐波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梯形波（升流–平顶–降流）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典型对象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CSNS 直线与输运线电源；BNCT 直线加速器 [12]；同步加速器注入线（固定能量 [14]）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CSNS RCS 主磁铁电源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医用同步环主磁铁电源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波形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恒定电流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周期 40 ms，由几个固定频率叠加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MedAustron 2017 年案例：周期约 10 s，引出约 5 s [5]。医用环可逐周期换能量 [15]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控制目标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长期稳定度、纹波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各次谐波的幅值和相位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升降流跟踪、平顶稳定度、周期间重复性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主要难点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温漂、低频扰动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谐振网络、铁芯非线性、幅相耦合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HIT 2009 年案例：涡流导致约 1 s 等待 [15]。平顶需快速稳场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</a:rPr>
                        <a:t>本工作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CSNS 直流平台已验证</a:t>
                      </a:r>
                      <a:br>
                        <a:rPr lang="en-US" sz="15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8 h ±8.37 ppm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阻性负载已验证</a:t>
                      </a:r>
                      <a:br>
                        <a:rPr lang="en-US" sz="15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谐振网络满载待验证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未涉及</a:t>
                      </a:r>
                      <a:endParaRPr lang="en-US" sz="15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[5] A. De Franco et al., IPAC2017, THPVA074；[12] T. Liang, ISINN-31, 2025；[14] M. Incurvati et al., EPAC2006, WEPLS128；[15] A. Peters et al., PAC2009, MO6PFP017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5.3 延续性：能否用于医用加速器电源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/>
        </p:nvGraphicFramePr>
        <p:xfrm>
          <a:off x="548640" y="1188720"/>
          <a:ext cx="11091672" cy="4114800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3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本报告工作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可延续的部分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潜在应用（待验证）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还需验证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工作一：直流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直流自适应前馈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面向 BNCT 直流电源 [12]、同步环注入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</a:rPr>
                        <a:t>输运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线 [14]，研究长期稳流与温漂抑制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在 BNCT 电源上实测；医用指标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工作一：周期学习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从重复周期中学习前馈量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针对重复的同能量周期，研究前馈学习对升降流和平顶误差的修正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逐周期换能量时前馈表的管理；涡流的影响 [15]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工作一：I/Q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固定频率分量的窄带提取与调节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平顶纹波中的 50 Hz、1.2 kHz 等固定频率成分 [3, 4]，可尝试定向抑制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评估环路带宽、延时与相位裕度。10 kHz 下 1.2 kHz 每周期仅约 8.3 点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工作二：电容监测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非侵入辨识与相位校准方法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研究老化预警，目标是减少非计划停机（治疗影响见 [7]）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平顶通常缺少可用的 25 Hz 激励，需评估整流纹波等固有分量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工作三：控制平台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实时控制与监控分离，核心板架构可复用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研究适配 BNCT 与同步环电源的控制平台。CERN FGC4 提供任务分离架构参考 [8]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控制带宽、同步、接口与保护机制的适配</a:t>
                      </a:r>
                      <a:endParaRPr lang="en-US" sz="1400" dirty="0"/>
                    </a:p>
                  </a:txBody>
                  <a:tcPr marL="73152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B1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44068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优先验证：</a:t>
            </a:r>
            <a:r>
              <a:rPr lang="en-US" sz="1500" dirty="0">
                <a:solidFill>
                  <a:schemeClr val="tx1"/>
                </a:solidFill>
              </a:rPr>
              <a:t>直流稳流、控制平台。　</a:t>
            </a:r>
            <a:r>
              <a:rPr lang="en-US" sz="1500" b="1" dirty="0">
                <a:solidFill>
                  <a:schemeClr val="accent1"/>
                </a:solidFill>
              </a:rPr>
              <a:t>方法研究：</a:t>
            </a:r>
            <a:r>
              <a:rPr lang="en-US" sz="1500" dirty="0">
                <a:solidFill>
                  <a:schemeClr val="tx1"/>
                </a:solidFill>
              </a:rPr>
              <a:t>周期学习、窄带纹波抑制。　</a:t>
            </a:r>
            <a:r>
              <a:rPr lang="en-US" sz="1500" b="1" dirty="0">
                <a:solidFill>
                  <a:schemeClr val="accent1"/>
                </a:solidFill>
              </a:rPr>
              <a:t>激励适配：</a:t>
            </a:r>
            <a:r>
              <a:rPr lang="en-US" sz="1500" dirty="0">
                <a:solidFill>
                  <a:schemeClr val="tx1"/>
                </a:solidFill>
              </a:rPr>
              <a:t>电容辨识的激励信号。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144768"/>
            <a:ext cx="10408615" cy="530352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本页应用设想均待验证，文献用于说明装置工况及技术背景。[3, 4, 7, 8, 12, 14, 15] 详见第 19 页。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6 总结与展望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48640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总结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91640"/>
            <a:ext cx="5577840" cy="42062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6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工作一</a:t>
            </a:r>
            <a:r>
              <a:rPr lang="en-US" sz="1600" dirty="0">
                <a:solidFill>
                  <a:schemeClr val="tx1"/>
                </a:solidFill>
              </a:rPr>
              <a:t>：自适应前馈 + I/Q 解耦：直流 8 h ±8.37 ppm（误差带 −68.7%），25 Hz 幅值峰峰值 −30.0%。相关磁测：谐波幅值和约 −78%</a:t>
            </a:r>
            <a:endParaRPr lang="en-US" sz="1600" dirty="0"/>
          </a:p>
          <a:p>
            <a:pPr marL="177800" indent="-177800">
              <a:spcAft>
                <a:spcPts val="16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工作二</a:t>
            </a:r>
            <a:r>
              <a:rPr lang="en-US" sz="1600" dirty="0">
                <a:solidFill>
                  <a:schemeClr val="tx1"/>
                </a:solidFill>
              </a:rPr>
              <a:t>：校准后 C 误差 1.4%，ESR 绝对值偏差 5.2%，模拟老化增量误差 0.5%</a:t>
            </a:r>
            <a:endParaRPr lang="en-US" sz="1600" dirty="0"/>
          </a:p>
          <a:p>
            <a:pPr marL="177800" indent="-177800">
              <a:spcAft>
                <a:spcPts val="16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工作三</a:t>
            </a:r>
            <a:r>
              <a:rPr lang="en-US" sz="1600" dirty="0">
                <a:solidFill>
                  <a:schemeClr val="tx1"/>
                </a:solidFill>
              </a:rPr>
              <a:t>：CIPSC 承载交直流控制与辨识，直流控制已移植国产 SoC</a:t>
            </a:r>
            <a:endParaRPr lang="en-US" sz="1600" dirty="0"/>
          </a:p>
          <a:p>
            <a:pPr marL="177800" indent="-177800">
              <a:spcAft>
                <a:spcPts val="16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医用</a:t>
            </a:r>
            <a:r>
              <a:rPr lang="en-US" sz="1600" dirty="0">
                <a:solidFill>
                  <a:schemeClr val="tx1"/>
                </a:solidFill>
              </a:rPr>
              <a:t>：优先在 BNCT 电源验证直流稳流与平台适配，梯形波控制与状态监测均需进一步验证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583680" y="1188720"/>
            <a:ext cx="502920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后续工作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0" y="1645920"/>
            <a:ext cx="5056632" cy="17373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在 RCS 主磁铁电源实际谐振网络满载工况下验证</a:t>
            </a:r>
            <a:endParaRPr lang="en-US" sz="16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优化相位控制实现，改善 50 Hz、75 Hz 波动</a:t>
            </a:r>
            <a:endParaRPr lang="en-US" sz="16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结合磁测，研究电流误差 → 磁场 → 束流的关系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583680" y="3611880"/>
            <a:ext cx="5029200" cy="3474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希望请教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0" y="4069080"/>
            <a:ext cx="5056632" cy="1783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临床对束流位置、能量和剂量的容差，如何转化为电源指标？</a:t>
            </a:r>
            <a:endParaRPr lang="en-US" sz="16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医用装置最关注哪类电源误差：平顶纹波、长期漂移还是周期间重复性？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92608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参考文献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94415" cy="5120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[1] X. Qi et al., "The status of the CSNS/RCS power supply system", IPAC2018, Vancouver, WEPML070.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[2] 李然，快循环同步加速器动态电源高精度控制与状态辨识研究，博士学位论文，中国科学院大学，2026.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[3] K. Mizushima, T. Shirai, T. Furukawa, K. Noda, "Making beam spill less sensitive to power supply ripple in resonant slow extraction", Nucl. Instrum. Methods A 638 (2011) 19–23.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[4] E. Bressi, L. Falbo, C. Priano, "Empty sweeping bucket for slow extraction", IPAC2018, Vancouver, TUPAF010.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[5] A. De Franco et al., "Upgrade study of the MedAustron ion beam center", IPAC2017, Copenhagen, THPVA074, pp. 4619–4621.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[6] S. Carrozza et al., "CNAO storage ring dipole magnet power converter 3000 A / ±1600 V", EPAC2006, Edinburgh, WEPLS127, pp. 2673–2675.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[7] E. D. Miller, V. Derenchuk, I. J. Das, P. A. S. Johnstone, "Impact of proton beam availability on patient treatment schedule in radiation oncology", J. Appl. Clin. Med. Phys. 13(6) (2012) 134–146.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[8] M. Cejp, D. Zielinski, R. Murillo-Garcia, "Software architecture of FGC4, CERN’s next-generation power converter control platform", IPAC2023, Venice, WEPM080, pp. 3754–3757.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[9] R. Li et al., "A FPGA-based high-order harmonic current control of resonant power supply system in rapid-cycling synchrotron", Nucl. Sci. Tech. 36 (2025) 151.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[10] R. Li et al., "Integral separation-adaptive feedforward control for high-precision DC magnet power supplies in CSNS", Radiat. Detect. Technol. Methods 10 (2026) 498–510.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[11] H. Wang, F. Blaabjerg, "Reliability of capacitors for DC-link applications in power electronic converters—an overview", IEEE Trans. Ind. Appl. 50(5) (2014) 3569–3578.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[12] T. Liang, "Progress of D-BNCT project", 31st International Seminar on Interaction of Neutrons with Nuclei (ISINN-31), Dongguan, May 30, 2025 (slides).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[13] 国科中子医疗科技有限公司，国产 BNCT 设备联合国产硼药 I 期临床治疗后 30 天观察期结束（项目公告），2026-06-10.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[14] M. Incurvati et al., "The Italian hadrontherapy center (CNAO): a review of the power supply system for conventional magnets", EPAC2006, Edinburgh, WEPLS128, pp. 2676–2678.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[15] A. Peters et al., "Magnetic field control in synchrotrons", PAC2009, Vancouver, MO6PFP017, p. 169.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[16] R. Singh, P. Forck, S. Sorge, "Reducing fluctuations in slow-extraction beam spill using transit-time-dependent tune modulation", Phys. Rev. Applied 13 (2020) 044076.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240280"/>
            <a:ext cx="10881360" cy="1371600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谢谢！欢迎批评指正</a:t>
            </a: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703320"/>
            <a:ext cx="10881360" cy="7772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accent5"/>
                </a:solidFill>
              </a:rPr>
              <a:t>李然　liran@ihep.ac.cn</a:t>
            </a:r>
            <a:endParaRPr lang="en-US" sz="1800" dirty="0"/>
          </a:p>
        </p:txBody>
      </p:sp>
      <p:pic>
        <p:nvPicPr>
          <p:cNvPr id="4" name="Image 0" descr="IHEP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57200"/>
            <a:ext cx="2688336" cy="384048"/>
          </a:xfrm>
          <a:prstGeom prst="rect">
            <a:avLst/>
          </a:prstGeom>
        </p:spPr>
      </p:pic>
      <p:pic>
        <p:nvPicPr>
          <p:cNvPr id="5" name="Image 1" descr="CSNS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0" y="384048"/>
            <a:ext cx="914400" cy="502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CPA2026 Magnet PS">
  <a:themeElements>
    <a:clrScheme name="OCPA2026 Magnet PS">
      <a:dk1>
        <a:srgbClr val="1B1F24"/>
      </a:dk1>
      <a:lt1>
        <a:srgbClr val="FFFFFF"/>
      </a:lt1>
      <a:dk2>
        <a:srgbClr val="0B2545"/>
      </a:dk2>
      <a:lt2>
        <a:srgbClr val="EEF2F6"/>
      </a:lt2>
      <a:accent1>
        <a:srgbClr val="1F6FB2"/>
      </a:accent1>
      <a:accent2>
        <a:srgbClr val="C8571B"/>
      </a:accent2>
      <a:accent3>
        <a:srgbClr val="8D99A6"/>
      </a:accent3>
      <a:accent4>
        <a:srgbClr val="138D7D"/>
      </a:accent4>
      <a:accent5>
        <a:srgbClr val="C8D3DE"/>
      </a:accent5>
      <a:accent6>
        <a:srgbClr val="5B6670"/>
      </a:accent6>
      <a:hlink>
        <a:srgbClr val="1F6FB2"/>
      </a:hlink>
      <a:folHlink>
        <a:srgbClr val="5B6670"/>
      </a:folHlink>
    </a:clrScheme>
    <a:fontScheme name="OCPA2026 Magnet PS">
      <a:majorFont>
        <a:latin typeface="Calibri"/>
        <a:ea typeface="Microsoft YaHei"/>
        <a:cs typeface=""/>
        <a:font script="Jpan" typeface="游ゴシック Light"/>
        <a:font script="Hang" typeface="맑은 고딕"/>
        <a:font script="Hans" typeface="Microsoft YaHe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Microsoft YaHei"/>
        <a:cs typeface=""/>
        <a:font script="Jpan" typeface="游ゴシック"/>
        <a:font script="Hang" typeface="맑은 고딕"/>
        <a:font script="Hans" typeface="Microsoft YaHe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2499</Words>
  <Application>Microsoft Office PowerPoint</Application>
  <PresentationFormat>宽屏</PresentationFormat>
  <Paragraphs>315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3" baseType="lpstr">
      <vt:lpstr>Arial</vt:lpstr>
      <vt:lpstr>Calibri</vt:lpstr>
      <vt:lpstr>Cambria Math</vt:lpstr>
      <vt:lpstr>OCPA2026 Magnet PS</vt:lpstr>
      <vt:lpstr>加速器动态磁铁电源的高精度控制与在线状态监测</vt:lpstr>
      <vt:lpstr>报告提纲</vt:lpstr>
      <vt:lpstr>1.1 磁铁电源在加速器中的作用</vt:lpstr>
      <vt:lpstr>1.2 医用加速器对磁铁电源的要求</vt:lpstr>
      <vt:lpstr>2.1 工作一：控制对象——RCS 主磁铁电源</vt:lpstr>
      <vt:lpstr>2.2 难点：谐波要注入、难注入、还会漂移</vt:lpstr>
      <vt:lpstr>2.3 前期工作：50 Hz 定前馈的效果与局限</vt:lpstr>
      <vt:lpstr>2.4 方法：自适应前馈与 I/Q 解耦</vt:lpstr>
      <vt:lpstr>2.5 直流与交直流工况的控制结果</vt:lpstr>
      <vt:lpstr>2.6 工作一延伸：磁场谐波补偿</vt:lpstr>
      <vt:lpstr>3.1 工作二：为什么要在线监测母线电容</vt:lpstr>
      <vt:lpstr>3.2 电容在线辨识的方法与结果</vt:lpstr>
      <vt:lpstr>4 工作三：模块化数字控制平台</vt:lpstr>
      <vt:lpstr>5.1 相关装置：CSNS 孵化的 BNCT</vt:lpstr>
      <vt:lpstr>5.2 区别：三种电流波形与控制难点</vt:lpstr>
      <vt:lpstr>5.3 延续性：能否用于医用加速器电源</vt:lpstr>
      <vt:lpstr>6 总结与展望</vt:lpstr>
      <vt:lpstr>参考文献</vt:lpstr>
      <vt:lpstr>谢谢！欢迎批评指正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加速器动态磁铁电源的高精度控制与在线状态监测</dc:title>
  <dc:subject>PptxGenJS Presentation</dc:subject>
  <dc:creator>李然 (IHEP / CSNS)</dc:creator>
  <cp:lastModifiedBy>Alan Lee</cp:lastModifiedBy>
  <cp:revision>15</cp:revision>
  <dcterms:created xsi:type="dcterms:W3CDTF">2026-10-17T00:37:00Z</dcterms:created>
  <dcterms:modified xsi:type="dcterms:W3CDTF">2026-10-19T02:05:50Z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E5246E0030F34C078A0FFB5CE20B795D_12</vt:lpwstr>
  </property>
  <property fmtid="{D5CDD505-2E9C-101B-9397-08002B2CF9AE}" pid="3" name="KSOProductBuildVer">
    <vt:lpwstr>2052-12.1.0.29158</vt:lpwstr>
  </property>
</Properties>
</file>