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1" r:id="rId17"/>
    <p:sldId id="273" r:id="rId18"/>
    <p:sldId id="275" r:id="rId19"/>
    <p:sldId id="276" r:id="rId20"/>
    <p:sldId id="277" r:id="rId21"/>
    <p:sldId id="274" r:id="rId22"/>
    <p:sldId id="270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5E18"/>
    <a:srgbClr val="004B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32"/>
    <p:restoredTop sz="93119"/>
  </p:normalViewPr>
  <p:slideViewPr>
    <p:cSldViewPr snapToGrid="0" snapToObjects="1">
      <p:cViewPr varScale="1">
        <p:scale>
          <a:sx n="105" d="100"/>
          <a:sy n="105" d="100"/>
        </p:scale>
        <p:origin x="7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HQET 在 1/m_Q 展开下，leading-order Lagrangian 不含重夸克自旋；动能算符同样保持自旋对称性。色磁算符在 1/m_Q 阶首次显式依赖重夸克自旋，因此造成 HQSS 破缺与双重态内质量劈裂。</a:t>
            </a:r>
          </a:p>
          <a:p>
            <a:r>
              <a:t>M. Neubert, Heavy-quark symmetry, Phys. Rept. 245 (1994) 259–396, arXiv:hep-ph/9306320.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物理极点写成 </a:t>
            </a:r>
            <a:r>
              <a:rPr lang="es-419" dirty="0"/>
              <a:t>E_pole=M−i</a:t>
            </a:r>
            <a:r>
              <a:rPr lang="el-GR" dirty="0"/>
              <a:t>Γ/2，</a:t>
            </a:r>
            <a:r>
              <a:rPr lang="zh-CN" altLang="en-US" dirty="0"/>
              <a:t>其中 </a:t>
            </a:r>
            <a:r>
              <a:rPr lang="es-419" dirty="0"/>
              <a:t>M=Re E_pole，</a:t>
            </a:r>
            <a:r>
              <a:rPr lang="el-GR" dirty="0"/>
              <a:t>Γ=−2 </a:t>
            </a:r>
            <a:r>
              <a:rPr lang="es-419" dirty="0"/>
              <a:t>Im E_pole。</a:t>
            </a:r>
            <a:r>
              <a:rPr lang="zh-CN" altLang="en-US" dirty="0"/>
              <a:t>质量与宽度对应同一复极点的实部和虚部，自能的实部和虚部会影响极点位置。这里 </a:t>
            </a:r>
            <a:r>
              <a:rPr lang="es-419" dirty="0"/>
              <a:t>M、</a:t>
            </a:r>
            <a:r>
              <a:rPr lang="el-GR" dirty="0"/>
              <a:t>Γ </a:t>
            </a:r>
            <a:r>
              <a:rPr lang="zh-CN" altLang="en-US" dirty="0"/>
              <a:t>是极点参数，不自动等同于定宽 </a:t>
            </a:r>
            <a:r>
              <a:rPr lang="es-419" dirty="0"/>
              <a:t>Breit–Wigner </a:t>
            </a:r>
            <a:r>
              <a:rPr lang="zh-CN" altLang="en-US" dirty="0"/>
              <a:t>拟合参数。</a:t>
            </a:r>
          </a:p>
          <a:p>
            <a:r>
              <a:rPr lang="zh-CN" altLang="en-US" dirty="0"/>
              <a:t>闭合 </a:t>
            </a:r>
            <a:r>
              <a:rPr lang="es-419" dirty="0"/>
              <a:t>BK </a:t>
            </a:r>
            <a:r>
              <a:rPr lang="zh-CN" altLang="en-US" dirty="0"/>
              <a:t>道在实能量轴阈值以下没有 </a:t>
            </a:r>
            <a:r>
              <a:rPr lang="es-419" dirty="0"/>
              <a:t>on-shell cut，</a:t>
            </a:r>
            <a:r>
              <a:rPr lang="zh-CN" altLang="en-US" dirty="0"/>
              <a:t>因此该道的 </a:t>
            </a:r>
            <a:r>
              <a:rPr lang="es-419" dirty="0"/>
              <a:t>Im </a:t>
            </a:r>
            <a:r>
              <a:rPr lang="el-GR" dirty="0"/>
              <a:t>Σ_</a:t>
            </a:r>
            <a:r>
              <a:rPr lang="es-419" dirty="0"/>
              <a:t>BK </a:t>
            </a:r>
            <a:r>
              <a:rPr lang="zh-CN" altLang="en-US" dirty="0"/>
              <a:t>为零，不产生相应衰变宽度；但 </a:t>
            </a:r>
            <a:r>
              <a:rPr lang="es-419" dirty="0"/>
              <a:t>Re </a:t>
            </a:r>
            <a:r>
              <a:rPr lang="el-GR" dirty="0"/>
              <a:t>Σ_</a:t>
            </a:r>
            <a:r>
              <a:rPr lang="es-419" dirty="0"/>
              <a:t>BK </a:t>
            </a:r>
            <a:r>
              <a:rPr lang="zh-CN" altLang="en-US" dirty="0"/>
              <a:t>一般非零，仍会移动物理极点。其他开放道仍可产生总宽度。若自能修正重要，物理态应理解为紧致 </a:t>
            </a:r>
            <a:r>
              <a:rPr lang="es-419" dirty="0"/>
              <a:t>bs̄ </a:t>
            </a:r>
            <a:r>
              <a:rPr lang="zh-CN" altLang="en-US" dirty="0"/>
              <a:t>核心与 </a:t>
            </a:r>
            <a:r>
              <a:rPr lang="es-419" dirty="0"/>
              <a:t>BK </a:t>
            </a:r>
            <a:r>
              <a:rPr lang="zh-CN" altLang="en-US" dirty="0"/>
              <a:t>连续谱混合的强缀饰态。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本页的完整组分示例来自显式包含 DK、D_sη 与裸 c\bar{s} 态的耦合道模型。近物理点拟合给出 P_DK = 64 ± 2%、P_D_sη = 2.4 ± 0.4%，其余约 34% 对应该模型中的裸/短程 c\bar{s} 成分；正文取整为 65% + 2% + 33%。这些比例具有模型依赖性，不是模型无关的实验概率。</a:t>
            </a:r>
          </a:p>
          <a:p>
            <a:r>
              <a:t>M. Albaladejo, P. Fernandez-Soler, J. Nieves and P. G. Ortega, Eur. Phys. J. C 78 (2018) 722, arXiv:1805.07104.</a:t>
            </a:r>
          </a:p>
          <a:p>
            <a:r>
              <a:t>https://arxiv.org/abs/1805.07104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chiral partner / chiral doubling 的经典讨论：W. A. Bardeen and C. T. Hill, Phys. Rev. D 49, 409 (1994).</a:t>
            </a:r>
          </a:p>
          <a:p>
            <a:r>
              <a:t>https://doi.org/10.1103/PhysRevD.49.409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本页所说的“跨实验方向”仅指组内的 LHCb 与中微子实验方向。比较重点是前向模型、联合似然、系统误差传播、替代模型检验和外部数据验证，而不是假设两类实验共享同一物理振幅。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答法：</a:t>
            </a:r>
            <a:r>
              <a:rPr lang="es-419" dirty="0"/>
              <a:t>Bₛ⁰ </a:t>
            </a:r>
            <a:r>
              <a:rPr lang="zh-CN" altLang="en-US" dirty="0"/>
              <a:t>和 </a:t>
            </a:r>
            <a:r>
              <a:rPr lang="el-GR" dirty="0"/>
              <a:t>π⁰ </a:t>
            </a:r>
            <a:r>
              <a:rPr lang="zh-CN" altLang="en-US" dirty="0"/>
              <a:t>都是赝标量，强衰变中末态满足 </a:t>
            </a:r>
            <a:r>
              <a:rPr lang="es-419" dirty="0"/>
              <a:t>J=L、P=(−1)^L，</a:t>
            </a:r>
            <a:r>
              <a:rPr lang="zh-CN" altLang="en-US" dirty="0"/>
              <a:t>因此允许 </a:t>
            </a:r>
            <a:r>
              <a:rPr lang="en-US" altLang="zh-CN" dirty="0"/>
              <a:t>0⁺</a:t>
            </a:r>
            <a:r>
              <a:rPr lang="zh-CN" altLang="en-US" dirty="0"/>
              <a:t>、</a:t>
            </a:r>
            <a:r>
              <a:rPr lang="en-US" altLang="zh-CN" dirty="0"/>
              <a:t>1⁻</a:t>
            </a:r>
            <a:r>
              <a:rPr lang="zh-CN" altLang="en-US" dirty="0"/>
              <a:t>、</a:t>
            </a:r>
            <a:r>
              <a:rPr lang="en-US" altLang="zh-CN" dirty="0"/>
              <a:t>2⁺ </a:t>
            </a:r>
            <a:r>
              <a:rPr lang="zh-CN" altLang="en-US" dirty="0"/>
              <a:t>等自然宇称。</a:t>
            </a:r>
            <a:r>
              <a:rPr lang="es-419" dirty="0"/>
              <a:t>S-wave </a:t>
            </a:r>
            <a:r>
              <a:rPr lang="zh-CN" altLang="en-US" dirty="0"/>
              <a:t>对应 </a:t>
            </a:r>
            <a:r>
              <a:rPr lang="en-US" altLang="zh-CN" dirty="0"/>
              <a:t>0⁺</a:t>
            </a:r>
            <a:r>
              <a:rPr lang="zh-CN" altLang="en-US" dirty="0"/>
              <a:t>，但质量峰不能独立确定末态分波。</a:t>
            </a:r>
            <a:r>
              <a:rPr lang="en-US" altLang="zh-CN" dirty="0"/>
              <a:t>0⁺ </a:t>
            </a:r>
            <a:r>
              <a:rPr lang="zh-CN" altLang="en-US" dirty="0"/>
              <a:t>指认结合了谱学位置与衰变特征，仍需要独立的自旋宇称检验。</a:t>
            </a:r>
          </a:p>
          <a:p>
            <a:r>
              <a:rPr lang="zh-CN" altLang="en-US" dirty="0"/>
              <a:t>资料：</a:t>
            </a:r>
            <a:r>
              <a:rPr lang="es-419" dirty="0"/>
              <a:t>LHCb </a:t>
            </a:r>
            <a:r>
              <a:rPr lang="zh-CN" altLang="en-US" dirty="0"/>
              <a:t>官方介绍（</a:t>
            </a:r>
            <a:r>
              <a:rPr lang="en-US" altLang="zh-CN" dirty="0"/>
              <a:t>2026-08-01</a:t>
            </a:r>
            <a:r>
              <a:rPr lang="zh-CN" altLang="en-US" dirty="0"/>
              <a:t>），将其视为最低标量底奇异介子的自然候选；不是已经完成 </a:t>
            </a:r>
            <a:r>
              <a:rPr lang="es-419" dirty="0"/>
              <a:t>Jᴾ </a:t>
            </a:r>
            <a:r>
              <a:rPr lang="zh-CN" altLang="en-US" dirty="0"/>
              <a:t>测量的结论。</a:t>
            </a:r>
          </a:p>
          <a:p>
            <a:r>
              <a:rPr lang="es-419" dirty="0"/>
              <a:t>https://lhcb-outreach.web.cern.ch/2026/08/01/discovery-of-a-beauty-strange-particle-with-unexpected-properties/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B03A8-A268-676A-CA95-495E11A72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9BD22A-4DD3-C5E3-E16C-EB24B1F4B2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A98D4B-B5F2-CE0E-C4EF-CD2E8B749B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答法：“异常低”是相对于具体谱学模型的预期，而“低于 </a:t>
            </a:r>
            <a:r>
              <a:rPr lang="es-419" dirty="0"/>
              <a:t>BK </a:t>
            </a:r>
            <a:r>
              <a:rPr lang="zh-CN" altLang="en-US" dirty="0"/>
              <a:t>阈值”是运动学事实。讨论质量移动时，还必须说明裸质量与自能的定义；裸质量本身不是直接可观测量。</a:t>
            </a:r>
          </a:p>
          <a:p>
            <a:r>
              <a:rPr lang="zh-CN" altLang="en-US" dirty="0"/>
              <a:t>追问：低于阈值约 </a:t>
            </a:r>
            <a:r>
              <a:rPr lang="en-US" altLang="zh-CN" dirty="0"/>
              <a:t>74 </a:t>
            </a:r>
            <a:r>
              <a:rPr lang="es-419" dirty="0"/>
              <a:t>MeV，</a:t>
            </a:r>
            <a:r>
              <a:rPr lang="zh-CN" altLang="en-US" dirty="0"/>
              <a:t>还算近阈值吗？</a:t>
            </a:r>
          </a:p>
          <a:p>
            <a:r>
              <a:rPr lang="zh-CN" altLang="en-US" dirty="0"/>
              <a:t>“近”应相对于相互作用的特征尺度判断。可用 </a:t>
            </a:r>
            <a:r>
              <a:rPr lang="el-GR" dirty="0"/>
              <a:t>γ=√(2με) </a:t>
            </a:r>
            <a:r>
              <a:rPr lang="zh-CN" altLang="en-US" dirty="0"/>
              <a:t>估计相对动量尺度，再与有效理论的短程尺度比较。因此 </a:t>
            </a:r>
            <a:r>
              <a:rPr lang="es-419" dirty="0"/>
              <a:t>BK </a:t>
            </a:r>
            <a:r>
              <a:rPr lang="zh-CN" altLang="en-US" dirty="0"/>
              <a:t>道值得纳入分析，但不能直接视为极浅束缚态，套用所有弱束缚近似。</a:t>
            </a:r>
          </a:p>
          <a:p>
            <a:r>
              <a:rPr lang="zh-CN" altLang="en-US" dirty="0"/>
              <a:t>来源：实验质量与阈值沿用正文；</a:t>
            </a:r>
            <a:r>
              <a:rPr lang="es-419" dirty="0"/>
              <a:t>LHCb </a:t>
            </a:r>
            <a:r>
              <a:rPr lang="zh-CN" altLang="en-US" dirty="0"/>
              <a:t>官方介绍 </a:t>
            </a:r>
            <a:r>
              <a:rPr lang="es-419" dirty="0"/>
              <a:t>https://lhcb-outreach.web.cern.ch/2026/08/01/discovery-of-a-beauty-strange-particle-with-unexpected-properties/ 。</a:t>
            </a:r>
            <a:r>
              <a:rPr lang="zh-CN" altLang="en-US" dirty="0"/>
              <a:t>模型比较示例：</a:t>
            </a:r>
            <a:r>
              <a:rPr lang="es-419" dirty="0"/>
              <a:t>arXiv:2207.07320；</a:t>
            </a:r>
            <a:r>
              <a:rPr lang="zh-CN" altLang="en-US" dirty="0"/>
              <a:t>其标量预测约 </a:t>
            </a:r>
            <a:r>
              <a:rPr lang="en-US" altLang="zh-CN" dirty="0"/>
              <a:t>5730 </a:t>
            </a:r>
            <a:r>
              <a:rPr lang="es-419" dirty="0"/>
              <a:t>MeV，</a:t>
            </a:r>
            <a:r>
              <a:rPr lang="zh-CN" altLang="en-US" dirty="0"/>
              <a:t>含耦合道效应，不能称为裸质量。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F61FB-2F4B-0FAE-AA66-6FE3A048494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62786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D6B93-3E4B-AD78-1085-3CF8EADDC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D0F1BA-A8E2-2537-C6C2-492DFA4989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3DD7E6-5FF6-6353-4B96-4F3873E1F9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答法：寻找 </a:t>
            </a:r>
            <a:r>
              <a:rPr lang="en-US" altLang="zh-CN" dirty="0"/>
              <a:t>1⁺ </a:t>
            </a:r>
            <a:r>
              <a:rPr lang="es-419" dirty="0"/>
              <a:t>partner </a:t>
            </a:r>
            <a:r>
              <a:rPr lang="zh-CN" altLang="en-US" dirty="0"/>
              <a:t>后，可以同时检验两个态相对于 </a:t>
            </a:r>
            <a:r>
              <a:rPr lang="es-419" dirty="0"/>
              <a:t>BK、B*K </a:t>
            </a:r>
            <a:r>
              <a:rPr lang="zh-CN" altLang="en-US" dirty="0"/>
              <a:t>阈值的位置，以及正宇称二重态的自旋劈裂和耦合关系。这样就把拟合单个质量点提升为对整个 </a:t>
            </a:r>
            <a:r>
              <a:rPr lang="es-419" dirty="0"/>
              <a:t>HQSS </a:t>
            </a:r>
            <a:r>
              <a:rPr lang="zh-CN" altLang="en-US" dirty="0"/>
              <a:t>二重态的检验。</a:t>
            </a:r>
          </a:p>
          <a:p>
            <a:r>
              <a:rPr lang="el-GR" dirty="0"/>
              <a:t>ε₀、ε₁ </a:t>
            </a:r>
            <a:r>
              <a:rPr lang="zh-CN" altLang="en-US" dirty="0"/>
              <a:t>定义为相应阈值减去质量，正值表示位于该阈值以下。页面没有假设二者必须相等，也没有给出无模型依赖的精确伴随态质量。</a:t>
            </a:r>
            <a:r>
              <a:rPr lang="es-419" dirty="0"/>
              <a:t>HQSS </a:t>
            </a:r>
            <a:r>
              <a:rPr lang="zh-CN" altLang="en-US" dirty="0"/>
              <a:t>约束领先阶关系，实际比较需包含有限重夸克质量修正与耦合道效应。</a:t>
            </a:r>
          </a:p>
          <a:p>
            <a:r>
              <a:rPr lang="zh-CN" altLang="en-US" dirty="0"/>
              <a:t>注意：这里寻找的是 </a:t>
            </a:r>
            <a:r>
              <a:rPr lang="es-419" dirty="0"/>
              <a:t>j_l=1/2 </a:t>
            </a:r>
            <a:r>
              <a:rPr lang="zh-CN" altLang="en-US" dirty="0"/>
              <a:t>的 </a:t>
            </a:r>
            <a:r>
              <a:rPr lang="en-US" altLang="zh-CN" dirty="0"/>
              <a:t>1⁺ </a:t>
            </a:r>
            <a:r>
              <a:rPr lang="zh-CN" altLang="en-US" dirty="0"/>
              <a:t>态，要与已有的 </a:t>
            </a:r>
            <a:r>
              <a:rPr lang="es-419" dirty="0"/>
              <a:t>Bₛ₁(5830) </a:t>
            </a:r>
            <a:r>
              <a:rPr lang="zh-CN" altLang="en-US" dirty="0"/>
              <a:t>区分。</a:t>
            </a:r>
          </a:p>
          <a:p>
            <a:r>
              <a:rPr lang="zh-CN" altLang="en-US" dirty="0"/>
              <a:t>理论参考：</a:t>
            </a:r>
            <a:r>
              <a:rPr lang="es-419" dirty="0"/>
              <a:t>https://arxiv.org/abs/1612.07782 ；https://arxiv.org/abs/2207.07320 。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F33786-BD82-087E-0C55-E3C195D0573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49559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D7080-DA0B-9B70-862A-FABA5E7AC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4ABF23-E596-465E-72E1-C5BA1F221C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3A4A23-95D2-861D-4EDA-CC9FB76510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644C8-2A02-F7A5-A66D-DA834CD3DA2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10145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答法：单个质量点常可通过调整参数拟合。增加伴随态、宽度、辐射衰变与散射约束以后，同一模型必须同时解释相互关联的结果。联合分析应包含共享参数、系统误差和相关性，避免把相关约束当作独立信息重复计数。</a:t>
            </a:r>
          </a:p>
          <a:p>
            <a:r>
              <a:rPr lang="zh-CN" altLang="en-US" dirty="0"/>
              <a:t>区分层次：事件分布是实验输入；质量、宽度与 </a:t>
            </a:r>
            <a:r>
              <a:rPr lang="es-419" dirty="0"/>
              <a:t>Jᴾ </a:t>
            </a:r>
            <a:r>
              <a:rPr lang="zh-CN" altLang="en-US" dirty="0"/>
              <a:t>通过相应分析提取；</a:t>
            </a:r>
            <a:r>
              <a:rPr lang="es-419" dirty="0"/>
              <a:t>pole、residue </a:t>
            </a:r>
            <a:r>
              <a:rPr lang="zh-CN" altLang="en-US" dirty="0"/>
              <a:t>和道间耦合还需要振幅模型与解析延拓。格点 </a:t>
            </a:r>
            <a:r>
              <a:rPr lang="es-419" dirty="0"/>
              <a:t>QCD </a:t>
            </a:r>
            <a:r>
              <a:rPr lang="zh-CN" altLang="en-US" dirty="0"/>
              <a:t>散射提供互补约束。组分概率本身依赖模型定义。</a:t>
            </a:r>
          </a:p>
          <a:p>
            <a:r>
              <a:rPr lang="zh-CN" altLang="en-US" dirty="0"/>
              <a:t>下一页进一步说明实验输入如何约束 </a:t>
            </a:r>
            <a:r>
              <a:rPr lang="es-419" dirty="0"/>
              <a:t>S-matrix </a:t>
            </a:r>
            <a:r>
              <a:rPr lang="zh-CN" altLang="en-US" dirty="0"/>
              <a:t>判别量。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内容依据：</a:t>
            </a:r>
            <a:r>
              <a:rPr lang="es-419" altLang="zh-CN" dirty="0"/>
              <a:t>S. Ceci et al., arXiv:0903.4337</a:t>
            </a:r>
            <a:r>
              <a:rPr lang="zh-CN" altLang="es-419" dirty="0"/>
              <a:t>（</a:t>
            </a:r>
            <a:r>
              <a:rPr lang="es-419" altLang="zh-CN" dirty="0"/>
              <a:t>pole </a:t>
            </a:r>
            <a:r>
              <a:rPr lang="zh-CN" altLang="en-US" dirty="0"/>
              <a:t>参数与 </a:t>
            </a:r>
            <a:r>
              <a:rPr lang="es-419" altLang="zh-CN" dirty="0"/>
              <a:t>Breit–Wigner </a:t>
            </a:r>
            <a:r>
              <a:rPr lang="zh-CN" altLang="en-US" dirty="0"/>
              <a:t>参数的区别）；</a:t>
            </a:r>
            <a:r>
              <a:rPr lang="es-419" altLang="zh-CN" dirty="0"/>
              <a:t>T. Sekihara et al., arXiv:1411.2308</a:t>
            </a:r>
            <a:r>
              <a:rPr lang="zh-CN" altLang="es-419" dirty="0"/>
              <a:t>（</a:t>
            </a:r>
            <a:r>
              <a:rPr lang="es-419" altLang="zh-CN" dirty="0"/>
              <a:t>pole residue </a:t>
            </a:r>
            <a:r>
              <a:rPr lang="zh-CN" altLang="en-US" dirty="0"/>
              <a:t>与 </a:t>
            </a:r>
            <a:r>
              <a:rPr lang="es-419" altLang="zh-CN" dirty="0"/>
              <a:t>compositeness </a:t>
            </a:r>
            <a:r>
              <a:rPr lang="zh-CN" altLang="en-US" dirty="0"/>
              <a:t>的关系）。</a:t>
            </a:r>
          </a:p>
          <a:p>
            <a:r>
              <a:rPr lang="es-419" altLang="zh-CN" dirty="0"/>
              <a:t>https://arxiv.org/abs/0903.4337</a:t>
            </a:r>
          </a:p>
          <a:p>
            <a:r>
              <a:rPr lang="es-419" altLang="zh-CN" dirty="0"/>
              <a:t>https://arxiv.org/abs/1411.2308</a:t>
            </a:r>
          </a:p>
          <a:p>
            <a:r>
              <a:rPr lang="zh-CN" altLang="en-US" dirty="0"/>
              <a:t>答法：实验首先约束事件分布，再通过满足相关物理约束的振幅分析及解析延拓，提取 </a:t>
            </a:r>
            <a:r>
              <a:rPr lang="es-419" altLang="zh-CN" dirty="0"/>
              <a:t>pole</a:t>
            </a:r>
            <a:r>
              <a:rPr lang="zh-CN" altLang="es-419" dirty="0"/>
              <a:t>、</a:t>
            </a:r>
            <a:r>
              <a:rPr lang="es-419" altLang="zh-CN" dirty="0"/>
              <a:t>Riemann sheet </a:t>
            </a:r>
            <a:r>
              <a:rPr lang="zh-CN" altLang="en-US" dirty="0"/>
              <a:t>和 </a:t>
            </a:r>
            <a:r>
              <a:rPr lang="es-419" altLang="zh-CN" dirty="0"/>
              <a:t>residue</a:t>
            </a:r>
            <a:r>
              <a:rPr lang="zh-CN" altLang="es-419" dirty="0"/>
              <a:t>。</a:t>
            </a:r>
            <a:r>
              <a:rPr lang="zh-CN" altLang="en-US" dirty="0"/>
              <a:t>需比较不同参数化，并报告由此带来的模型不确定性。组分解释还依赖具体定义，不能把 </a:t>
            </a:r>
            <a:r>
              <a:rPr lang="es-419" altLang="zh-CN" dirty="0"/>
              <a:t>residue </a:t>
            </a:r>
            <a:r>
              <a:rPr lang="zh-CN" altLang="en-US" dirty="0"/>
              <a:t>直接等同于组分概率。</a:t>
            </a:r>
          </a:p>
          <a:p>
            <a:r>
              <a:rPr lang="zh-CN" altLang="en-US" dirty="0"/>
              <a:t>追问：</a:t>
            </a:r>
            <a:r>
              <a:rPr lang="es-419" altLang="zh-CN" dirty="0"/>
              <a:t>S-</a:t>
            </a:r>
            <a:r>
              <a:rPr lang="zh-CN" altLang="en-US" dirty="0"/>
              <a:t>波 </a:t>
            </a:r>
            <a:r>
              <a:rPr lang="es-419" altLang="zh-CN" dirty="0"/>
              <a:t>cusp </a:t>
            </a:r>
            <a:r>
              <a:rPr lang="zh-CN" altLang="en-US" dirty="0"/>
              <a:t>能直接解释低于 </a:t>
            </a:r>
            <a:r>
              <a:rPr lang="es-419" altLang="zh-CN" dirty="0"/>
              <a:t>BK </a:t>
            </a:r>
            <a:r>
              <a:rPr lang="zh-CN" altLang="en-US" dirty="0"/>
              <a:t>阈值约 </a:t>
            </a:r>
            <a:r>
              <a:rPr lang="en-US" altLang="zh-CN" dirty="0"/>
              <a:t>74 </a:t>
            </a:r>
            <a:r>
              <a:rPr lang="es-419" altLang="zh-CN" dirty="0"/>
              <a:t>MeV </a:t>
            </a:r>
            <a:r>
              <a:rPr lang="zh-CN" altLang="en-US" dirty="0"/>
              <a:t>的峰吗？</a:t>
            </a:r>
          </a:p>
          <a:p>
            <a:r>
              <a:rPr lang="zh-CN" altLang="en-US" dirty="0"/>
              <a:t>第 </a:t>
            </a:r>
            <a:r>
              <a:rPr lang="en-US" altLang="zh-CN" dirty="0"/>
              <a:t>10 </a:t>
            </a:r>
            <a:r>
              <a:rPr lang="zh-CN" altLang="en-US" dirty="0"/>
              <a:t>页说明的是 </a:t>
            </a:r>
            <a:r>
              <a:rPr lang="es-419" altLang="zh-CN" dirty="0"/>
              <a:t>S-</a:t>
            </a:r>
            <a:r>
              <a:rPr lang="zh-CN" altLang="en-US" dirty="0"/>
              <a:t>波阈值非解析效应较强。</a:t>
            </a:r>
            <a:r>
              <a:rPr lang="es-419" altLang="zh-CN" dirty="0"/>
              <a:t>BK </a:t>
            </a:r>
            <a:r>
              <a:rPr lang="zh-CN" altLang="en-US" dirty="0"/>
              <a:t>的 </a:t>
            </a:r>
            <a:r>
              <a:rPr lang="es-419" altLang="zh-CN" dirty="0"/>
              <a:t>branch point </a:t>
            </a:r>
            <a:r>
              <a:rPr lang="zh-CN" altLang="en-US" dirty="0"/>
              <a:t>位于 </a:t>
            </a:r>
            <a:r>
              <a:rPr lang="es-419" altLang="zh-CN" dirty="0"/>
              <a:t>BK </a:t>
            </a:r>
            <a:r>
              <a:rPr lang="zh-CN" altLang="en-US" dirty="0"/>
              <a:t>阈值，不能仅凭这一规律，把低于阈值约 </a:t>
            </a:r>
            <a:r>
              <a:rPr lang="en-US" altLang="zh-CN" dirty="0"/>
              <a:t>74 </a:t>
            </a:r>
            <a:r>
              <a:rPr lang="es-419" altLang="zh-CN" dirty="0"/>
              <a:t>MeV </a:t>
            </a:r>
            <a:r>
              <a:rPr lang="zh-CN" altLang="en-US" dirty="0"/>
              <a:t>的峰称为该阈值处的 </a:t>
            </a:r>
            <a:r>
              <a:rPr lang="es-419" altLang="zh-CN" dirty="0"/>
              <a:t>cusp</a:t>
            </a:r>
            <a:r>
              <a:rPr lang="zh-CN" altLang="es-419" dirty="0"/>
              <a:t>。</a:t>
            </a:r>
            <a:r>
              <a:rPr lang="zh-CN" altLang="en-US" dirty="0"/>
              <a:t>具体峰形需要结合 </a:t>
            </a:r>
            <a:r>
              <a:rPr lang="es-419" altLang="zh-CN" dirty="0"/>
              <a:t>pole</a:t>
            </a:r>
            <a:r>
              <a:rPr lang="zh-CN" altLang="es-419" dirty="0"/>
              <a:t>、</a:t>
            </a:r>
            <a:r>
              <a:rPr lang="zh-CN" altLang="en-US" dirty="0"/>
              <a:t>其他相关道及完整耦合道振幅分析。</a:t>
            </a:r>
          </a:p>
          <a:p>
            <a:r>
              <a:rPr lang="zh-CN" altLang="en-US" dirty="0"/>
              <a:t>关于跨重味检验：需要结合 </a:t>
            </a:r>
            <a:r>
              <a:rPr lang="es-419" altLang="zh-CN" dirty="0"/>
              <a:t>cs̄</a:t>
            </a:r>
            <a:r>
              <a:rPr lang="zh-CN" altLang="es-419" dirty="0"/>
              <a:t>、</a:t>
            </a:r>
            <a:r>
              <a:rPr lang="es-419" altLang="zh-CN" dirty="0"/>
              <a:t>bs̄ </a:t>
            </a:r>
            <a:r>
              <a:rPr lang="zh-CN" altLang="en-US" dirty="0"/>
              <a:t>体系的伴随态与耦合资料，并计入重味对称性破缺；仅发现 </a:t>
            </a:r>
            <a:r>
              <a:rPr lang="es-419" altLang="zh-CN" dirty="0"/>
              <a:t>bs̄ </a:t>
            </a:r>
            <a:r>
              <a:rPr lang="zh-CN" altLang="en-US" dirty="0"/>
              <a:t>体系的一个伴随态并不足以完成全部检验。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3278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FD4B3-95E0-47A5-A511-27E5F17EDC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CDC18D-8E6D-4285-95FD-862EFDEC8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99A68-F439-494C-B20C-0EB7F382036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2026/9/23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17918-B3FF-4185-A6B7-8A7C3E7E535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93D6F-9DB0-4F8E-8385-1362AE8771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C12C4-14A8-435B-9D53-4823E0265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9CBE4-655D-466C-9334-EEC0AEA54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FF61A-2D0C-4F1D-82C5-8E74214FD9F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2026/9/23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38996-2D75-4258-93DA-AA722CDD146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B0388-9414-453C-AA3A-75AC52AB966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43A4A-CA1C-4863-BB42-9BAC5E806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8AB3FA-0D38-450C-80EB-FAAACDA70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4ED9B-FCD1-4170-A3A7-1547610536A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2026/9/23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2964-29EC-4792-8C33-C0AE9A5AD0E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8096C-0E70-4EED-AB3B-5C86832F777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7C7CE-4243-4279-8D01-A3C4C2CD9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4D036-5467-4BA6-A7BA-EB78E0394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C59F92-9C1F-4DE2-BC4B-C6CD8658394A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E26C5-A9F7-4705-A491-A5F2B459645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2026/9/23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13E9C1-B0A0-4E08-A230-8F8A0663929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F263AC-AE64-4416-8424-6F4A20EB45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CE1F6-B34C-4669-9D53-95EBBC457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1BBE6-C133-48B6-BAAE-484CBBF3F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56EE8-1EAD-45D4-AE1F-5D76DE7911B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98A0EA-F310-4F02-B895-873402319C5F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69C48B-F03D-4E2B-823E-7D6E7093BED2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3F0360-DC5E-4424-8C92-DCC4638F869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2026/9/23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801168-2841-4D6E-9889-91C477C3419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C946C3-1C34-4956-B771-A8369DBCD4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BDC99-7D1F-4062-8A98-134A27211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BF8883-5D98-4911-B15D-A363970447F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2026/9/23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ADD1F4-9C82-43CE-BED1-CACB1B135EC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C4AB9-1A40-4887-80D3-84092649C23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10823C-122B-4228-B09E-8459F9ACDF1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2026/9/23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69468F-A08B-456C-ADD3-442545E0AF9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C1A119-33DB-44C0-B909-047D24023F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27B13-62AC-49E6-8F02-972A1B184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33EEC-7C4C-476E-AFAE-A349FF11E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FA9B8-ACCC-4FA6-A5D7-7CD4DC445D7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DFCCA7-098D-49E4-9254-53F3055520D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2026/9/23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F7A63B-DD41-4469-9FFE-BCB511609E6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A32589-E8C2-4A6D-B926-E41A24781BA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B4B8A-0712-455C-BA78-8ED7CB115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F0CE70-2278-4B61-BAD7-7AE8EB405F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AD6090-AD49-47CF-BBD4-6CC6D54345E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0A3548-0524-4EEA-B761-19F959D4B86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2026/9/23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5A91E7-770A-4868-8ADF-806221102CC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4C41F4-C661-46FA-88B1-6913AE8C70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84041-D890-4E00-97B1-EA52954BC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5652E4-C92C-4151-BE8D-96CE3730D5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6F09E-9B56-4694-B4C4-9701D877D72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2026/9/23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E03A9-09B7-4BA6-9E60-F9D03BB07C7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E780D-413F-4ADC-B706-4E850D8E93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AC1C78-008B-435C-B98D-A83E19189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D42451-2F3E-4992-8377-0E679015A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3B8E8-7E8D-4A7E-8358-2F48D4B0F0D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2026/9/23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1988E-2A25-42B3-AB26-059933AD7B1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89450-4A43-4B6B-AAA1-DB93728748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8E97A9-1863-4057-8CBF-181207A68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1EA2A3-A024-4506-BB38-1767AA0EA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03D11-CD05-4083-86C9-6F23D17CD1B7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2026/9/23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D461A-3F63-4C9F-9203-E8A77C5BA04D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9AAC8-74F5-434A-8A58-B98D7E04A493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Microsoft YaHei"/>
          <a:ea typeface="Microsoft YaHei"/>
          <a:cs typeface="Microsoft YaHei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Microsoft YaHei"/>
          <a:ea typeface="Microsoft YaHei"/>
          <a:cs typeface="Microsoft YaHei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Microsoft YaHei"/>
          <a:ea typeface="Microsoft YaHei"/>
          <a:cs typeface="Microsoft YaHei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Microsoft YaHei"/>
          <a:ea typeface="Microsoft YaHei"/>
          <a:cs typeface="Microsoft YaHei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Microsoft YaHei"/>
          <a:ea typeface="Microsoft YaHei"/>
          <a:cs typeface="Microsoft YaHei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Microsoft YaHei"/>
          <a:ea typeface="Microsoft YaHei"/>
          <a:cs typeface="Microsoft YaHei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crosoft YaHei"/>
          <a:ea typeface="Microsoft YaHei"/>
          <a:cs typeface="Microsoft YaHei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crosoft YaHei"/>
          <a:ea typeface="Microsoft YaHei"/>
          <a:cs typeface="Microsoft YaHei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crosoft YaHei"/>
          <a:ea typeface="Microsoft YaHei"/>
          <a:cs typeface="Microsoft YaHei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Microsoft YaHei"/>
          <a:ea typeface="Microsoft YaHei"/>
          <a:cs typeface="Microsoft YaHei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Microsoft YaHei"/>
          <a:ea typeface="Microsoft YaHei"/>
          <a:cs typeface="Microsoft YaHei"/>
        </a:defRPr>
      </a:lvl1pPr>
      <a:lvl2pPr marL="457200" algn="l" defTabSz="457200">
        <a:buNone/>
        <a:defRPr sz="1800" kern="1200">
          <a:solidFill>
            <a:schemeClr val="tx1"/>
          </a:solidFill>
          <a:latin typeface="Microsoft YaHei"/>
          <a:ea typeface="Microsoft YaHei"/>
          <a:cs typeface="Microsoft YaHei"/>
        </a:defRPr>
      </a:lvl2pPr>
      <a:lvl3pPr marL="914400" algn="l" defTabSz="457200">
        <a:buNone/>
        <a:defRPr sz="1800" kern="1200">
          <a:solidFill>
            <a:schemeClr val="tx1"/>
          </a:solidFill>
          <a:latin typeface="Microsoft YaHei"/>
          <a:ea typeface="Microsoft YaHei"/>
          <a:cs typeface="Microsoft YaHei"/>
        </a:defRPr>
      </a:lvl3pPr>
      <a:lvl4pPr marL="1371600" algn="l" defTabSz="457200">
        <a:buNone/>
        <a:defRPr sz="1800" kern="1200">
          <a:solidFill>
            <a:schemeClr val="tx1"/>
          </a:solidFill>
          <a:latin typeface="Microsoft YaHei"/>
          <a:ea typeface="Microsoft YaHei"/>
          <a:cs typeface="Microsoft YaHei"/>
        </a:defRPr>
      </a:lvl4pPr>
      <a:lvl5pPr marL="1828800" algn="l" defTabSz="457200">
        <a:buNone/>
        <a:defRPr sz="1800" kern="1200">
          <a:solidFill>
            <a:schemeClr val="tx1"/>
          </a:solidFill>
          <a:latin typeface="Microsoft YaHei"/>
          <a:ea typeface="Microsoft YaHei"/>
          <a:cs typeface="Microsoft YaHei"/>
        </a:defRPr>
      </a:lvl5pPr>
      <a:lvl6pPr marL="2286000" algn="l" defTabSz="457200">
        <a:buNone/>
        <a:defRPr sz="1800" kern="1200">
          <a:solidFill>
            <a:schemeClr val="tx1"/>
          </a:solidFill>
          <a:latin typeface="Microsoft YaHei"/>
          <a:ea typeface="Microsoft YaHei"/>
          <a:cs typeface="Microsoft YaHei"/>
        </a:defRPr>
      </a:lvl6pPr>
      <a:lvl7pPr marL="2743200" algn="l" defTabSz="457200">
        <a:buNone/>
        <a:defRPr sz="1800" kern="1200">
          <a:solidFill>
            <a:schemeClr val="tx1"/>
          </a:solidFill>
          <a:latin typeface="Microsoft YaHei"/>
          <a:ea typeface="Microsoft YaHei"/>
          <a:cs typeface="Microsoft YaHei"/>
        </a:defRPr>
      </a:lvl7pPr>
      <a:lvl8pPr marL="3200400" algn="l" defTabSz="457200">
        <a:buNone/>
        <a:defRPr sz="1800" kern="1200">
          <a:solidFill>
            <a:schemeClr val="tx1"/>
          </a:solidFill>
          <a:latin typeface="Microsoft YaHei"/>
          <a:ea typeface="Microsoft YaHei"/>
          <a:cs typeface="Microsoft YaHei"/>
        </a:defRPr>
      </a:lvl8pPr>
      <a:lvl9pPr marL="3657600" algn="l" defTabSz="457200">
        <a:buNone/>
        <a:defRPr sz="1800" kern="1200">
          <a:solidFill>
            <a:schemeClr val="tx1"/>
          </a:solidFill>
          <a:latin typeface="Microsoft YaHei"/>
          <a:ea typeface="Microsoft YaHei"/>
          <a:cs typeface="Microsoft YaHe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488E3D-453C-4E21-AF4E-6DF3307EDED8}"/>
              </a:ext>
            </a:extLst>
          </p:cNvPr>
          <p:cNvSpPr>
            <a:spLocks noGrp="1"/>
          </p:cNvSpPr>
          <p:nvPr/>
        </p:nvSpPr>
        <p:spPr>
          <a:xfrm>
            <a:off x="731520" y="1298448"/>
            <a:ext cx="10744200" cy="658368"/>
          </a:xfrm>
          <a:prstGeom prst="rect">
            <a:avLst/>
          </a:prstGeom>
          <a:noFill/>
        </p:spPr>
        <p:txBody>
          <a:bodyPr wrap="square" lIns="36576" tIns="0" rIns="36576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380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00" b="1" i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从 Dₛ₀*(2317) 到 Bₛ₀*(5700)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2B9840-C78D-491D-827E-823AA639B780}"/>
              </a:ext>
            </a:extLst>
          </p:cNvPr>
          <p:cNvSpPr>
            <a:spLocks noGrp="1"/>
          </p:cNvSpPr>
          <p:nvPr/>
        </p:nvSpPr>
        <p:spPr>
          <a:xfrm>
            <a:off x="685800" y="2011680"/>
            <a:ext cx="10789920" cy="41148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2000" b="0" i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近阈值效应与重轻强子谱学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518109-DBD5-438C-8ADE-4CC141A2345D}"/>
              </a:ext>
            </a:extLst>
          </p:cNvPr>
          <p:cNvSpPr>
            <a:spLocks noGrp="1"/>
          </p:cNvSpPr>
          <p:nvPr/>
        </p:nvSpPr>
        <p:spPr>
          <a:xfrm>
            <a:off x="2148840" y="2587752"/>
            <a:ext cx="790956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754F1E-DA2D-4BF7-B2AA-773908B50C0B}"/>
              </a:ext>
            </a:extLst>
          </p:cNvPr>
          <p:cNvSpPr>
            <a:spLocks noGrp="1"/>
          </p:cNvSpPr>
          <p:nvPr/>
        </p:nvSpPr>
        <p:spPr>
          <a:xfrm>
            <a:off x="685800" y="3063240"/>
            <a:ext cx="10789920" cy="32004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1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  ·  20 min + 10 min Q&amp;A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D52F7A-DC18-4094-A8D8-5A34B297E7CE}"/>
              </a:ext>
            </a:extLst>
          </p:cNvPr>
          <p:cNvSpPr>
            <a:spLocks noGrp="1"/>
          </p:cNvSpPr>
          <p:nvPr/>
        </p:nvSpPr>
        <p:spPr>
          <a:xfrm>
            <a:off x="685800" y="3886200"/>
            <a:ext cx="10789920" cy="323165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50" b="0">
                <a:solidFill>
                  <a:srgbClr val="202020"/>
                </a:solidFill>
                <a:latin typeface="Microsoft YaHei"/>
                <a:ea typeface="Microsoft YaHei"/>
                <a:cs typeface="Microsoft YaHei"/>
              </a:rPr>
              <a:t>卢思源</a:t>
            </a:r>
            <a:endParaRPr sz="1500" b="0" i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241DD7-9947-4A72-B915-1FCC8E4532B1}"/>
              </a:ext>
            </a:extLst>
          </p:cNvPr>
          <p:cNvSpPr>
            <a:spLocks noGrp="1"/>
          </p:cNvSpPr>
          <p:nvPr/>
        </p:nvSpPr>
        <p:spPr>
          <a:xfrm>
            <a:off x="685800" y="5989320"/>
            <a:ext cx="10789920" cy="27432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900" b="0" i="0">
                <a:solidFill>
                  <a:srgbClr val="003B5C"/>
                </a:solidFill>
                <a:latin typeface="Microsoft YaHei"/>
                <a:ea typeface="Microsoft YaHei"/>
                <a:cs typeface="Microsoft YaHei"/>
              </a:rPr>
              <a:t>HQSS   ·   阈值效应   ·   极点结构   ·   连续谱重整化   ·   手征倍增</a:t>
            </a:r>
          </a:p>
        </p:txBody>
      </p:sp>
    </p:spTree>
    <p:extLst>
      <p:ext uri="{BB962C8B-B14F-4D97-AF65-F5344CB8AC3E}">
        <p14:creationId xmlns:p14="http://schemas.microsoft.com/office/powerpoint/2010/main" val="2132379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650912-7B76-4EBA-9C2B-493E89D30C38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 i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LHCb 公布结果：Bₛ⁰ π⁰ 中的新窄结构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422186-675C-4000-B067-EA022D15C8F8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431E98-A8FD-49B3-AFDC-452FDBFACC04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7B321B-170E-4FF1-90BF-340758E74856}"/>
              </a:ext>
            </a:extLst>
          </p:cNvPr>
          <p:cNvSpPr>
            <a:spLocks noGrp="1"/>
          </p:cNvSpPr>
          <p:nvPr/>
        </p:nvSpPr>
        <p:spPr>
          <a:xfrm>
            <a:off x="11503152" y="6510528"/>
            <a:ext cx="256032" cy="1463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83A6E1-AC9F-43AA-9A06-888E45C8634D}"/>
              </a:ext>
            </a:extLst>
          </p:cNvPr>
          <p:cNvSpPr>
            <a:spLocks noGrp="1"/>
          </p:cNvSpPr>
          <p:nvPr/>
        </p:nvSpPr>
        <p:spPr>
          <a:xfrm>
            <a:off x="548640" y="960120"/>
            <a:ext cx="3108960" cy="34747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700">
                <a:latin typeface="Microsoft YaHei"/>
                <a:ea typeface="Microsoft YaHei"/>
                <a:cs typeface="Microsoft YaHei"/>
              </a:rPr>
              <a:t>Bₛ₀*(5700)⁰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3A70E2-5604-4877-9C09-097D6DFB72E1}"/>
              </a:ext>
            </a:extLst>
          </p:cNvPr>
          <p:cNvSpPr>
            <a:spLocks noGrp="1"/>
          </p:cNvSpPr>
          <p:nvPr/>
        </p:nvSpPr>
        <p:spPr>
          <a:xfrm>
            <a:off x="594360" y="1444752"/>
            <a:ext cx="3566160" cy="2423160"/>
          </a:xfrm>
          <a:prstGeom prst="rect">
            <a:avLst/>
          </a:prstGeom>
          <a:noFill/>
        </p:spPr>
        <p:txBody>
          <a:bodyPr wrap="square" lIns="64008" tIns="27432" rIns="36576" bIns="13716" anchor="t">
            <a:spAutoFit/>
          </a:bodyPr>
          <a:lstStyle/>
          <a:p>
            <a:pPr marL="164592" indent="-164592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>
                <a:latin typeface="Microsoft YaHei"/>
                <a:ea typeface="Microsoft YaHei"/>
                <a:cs typeface="Microsoft YaHei"/>
              </a:rPr>
              <a:t>• observed in Bₛ⁰ π⁰</a:t>
            </a:r>
          </a:p>
          <a:p>
            <a:pPr marL="164592" indent="-164592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>
                <a:latin typeface="Microsoft YaHei"/>
                <a:ea typeface="Microsoft YaHei"/>
                <a:cs typeface="Microsoft YaHei"/>
              </a:rPr>
              <a:t>• m = 5698.9 ± 1.5 ± 0.6 ± 0.1 MeV</a:t>
            </a:r>
          </a:p>
          <a:p>
            <a:pPr marL="164592" indent="-164592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>
                <a:latin typeface="Microsoft YaHei"/>
                <a:ea typeface="Microsoft YaHei"/>
                <a:cs typeface="Microsoft YaHei"/>
              </a:rPr>
              <a:t>• Γ &lt; 9.8 MeV at 90% CL</a:t>
            </a:r>
          </a:p>
          <a:p>
            <a:pPr marL="164592" indent="-164592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>
                <a:latin typeface="Microsoft YaHei"/>
                <a:ea typeface="Microsoft YaHei"/>
                <a:cs typeface="Microsoft YaHei"/>
              </a:rPr>
              <a:t>• Run 1 + Run 2, 9 fb⁻¹</a:t>
            </a:r>
          </a:p>
          <a:p>
            <a:pPr marL="164592" indent="-164592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>
                <a:latin typeface="Microsoft YaHei"/>
                <a:ea typeface="Microsoft YaHei"/>
                <a:cs typeface="Microsoft YaHei"/>
              </a:rPr>
              <a:t>• global significance &gt; 7σ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AF3945-8CB4-40C0-9104-44C89EBC8D20}"/>
              </a:ext>
            </a:extLst>
          </p:cNvPr>
          <p:cNvSpPr>
            <a:spLocks noGrp="1"/>
          </p:cNvSpPr>
          <p:nvPr/>
        </p:nvSpPr>
        <p:spPr>
          <a:xfrm>
            <a:off x="594360" y="4160520"/>
            <a:ext cx="3520440" cy="1005840"/>
          </a:xfrm>
          <a:prstGeom prst="rect">
            <a:avLst/>
          </a:prstGeom>
          <a:solidFill>
            <a:srgbClr val="FFF8F0"/>
          </a:solidFill>
          <a:ln w="8890">
            <a:solidFill>
              <a:srgbClr val="E6BE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33BD7F-51C8-41FA-A7CC-066ABADF5900}"/>
              </a:ext>
            </a:extLst>
          </p:cNvPr>
          <p:cNvSpPr>
            <a:spLocks noGrp="1"/>
          </p:cNvSpPr>
          <p:nvPr/>
        </p:nvSpPr>
        <p:spPr>
          <a:xfrm>
            <a:off x="777240" y="4436364"/>
            <a:ext cx="3154680" cy="45415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400" dirty="0" err="1">
                <a:latin typeface="Microsoft YaHei"/>
                <a:ea typeface="Microsoft YaHei"/>
                <a:cs typeface="Microsoft YaHei"/>
              </a:rPr>
              <a:t>峰的位置低于最低</a:t>
            </a:r>
            <a:r>
              <a:rPr sz="1400" dirty="0">
                <a:latin typeface="Microsoft YaHei"/>
                <a:ea typeface="Microsoft YaHei"/>
                <a:cs typeface="Microsoft YaHei"/>
              </a:rPr>
              <a:t> BK </a:t>
            </a:r>
            <a:r>
              <a:rPr sz="1400" dirty="0" err="1">
                <a:latin typeface="Microsoft YaHei"/>
                <a:ea typeface="Microsoft YaHei"/>
                <a:cs typeface="Microsoft YaHei"/>
              </a:rPr>
              <a:t>阈值</a:t>
            </a:r>
            <a:r>
              <a:rPr sz="1400" dirty="0">
                <a:latin typeface="Microsoft YaHei"/>
                <a:ea typeface="Microsoft YaHei"/>
                <a:cs typeface="Microsoft YaHei"/>
              </a:rPr>
              <a:t>（≈5773 MeV）</a:t>
            </a:r>
          </a:p>
        </p:txBody>
      </p:sp>
      <p:pic>
        <p:nvPicPr>
          <p:cNvPr id="22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845" y="960120"/>
            <a:ext cx="6908908" cy="5230368"/>
          </a:xfrm>
          <a:prstGeom prst="rect">
            <a:avLst/>
          </a:prstGeom>
          <a:ln w="6350">
            <a:solidFill>
              <a:srgbClr val="B4B4B4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442FF6F-C856-43E7-A7FB-EEE583F9492D}"/>
              </a:ext>
            </a:extLst>
          </p:cNvPr>
          <p:cNvSpPr>
            <a:spLocks noGrp="1"/>
          </p:cNvSpPr>
          <p:nvPr/>
        </p:nvSpPr>
        <p:spPr>
          <a:xfrm>
            <a:off x="384048" y="6510528"/>
            <a:ext cx="7680960" cy="3000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819" b="0" i="1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图源：LHCb 官方介绍页面，“Discovery of a beauty-strange particle with unexpected properties”（2026），初步结果图</a:t>
            </a:r>
          </a:p>
        </p:txBody>
      </p:sp>
    </p:spTree>
    <p:extLst>
      <p:ext uri="{BB962C8B-B14F-4D97-AF65-F5344CB8AC3E}">
        <p14:creationId xmlns:p14="http://schemas.microsoft.com/office/powerpoint/2010/main" val="1036780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A0BEF0-539D-46E3-9248-FDDF2FA0CBFE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 i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主线：从一个窄峰到一个 QCD 动力学问题</a:t>
            </a:r>
            <a:endParaRPr sz="1900" b="1" i="0">
              <a:solidFill>
                <a:srgbClr val="00417D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9C3C8E-1EA6-466D-B371-1243E9B87D3C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74B755-B86E-4D0C-BA5D-7313F7A511B6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44A410-9B38-4023-9099-C57688507B6D}"/>
              </a:ext>
            </a:extLst>
          </p:cNvPr>
          <p:cNvSpPr>
            <a:spLocks noGrp="1"/>
          </p:cNvSpPr>
          <p:nvPr/>
        </p:nvSpPr>
        <p:spPr>
          <a:xfrm>
            <a:off x="11503152" y="6510528"/>
            <a:ext cx="256032" cy="1463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F8291BA-03FE-4EF1-8FA4-6820273439FA}"/>
              </a:ext>
            </a:extLst>
          </p:cNvPr>
          <p:cNvSpPr>
            <a:spLocks noGrp="1"/>
          </p:cNvSpPr>
          <p:nvPr/>
        </p:nvSpPr>
        <p:spPr>
          <a:xfrm>
            <a:off x="566928" y="1417321"/>
            <a:ext cx="2240280" cy="12801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BC0C1C-2FB9-4D81-B77D-EA085581E6E6}"/>
              </a:ext>
            </a:extLst>
          </p:cNvPr>
          <p:cNvSpPr>
            <a:spLocks noGrp="1"/>
          </p:cNvSpPr>
          <p:nvPr/>
        </p:nvSpPr>
        <p:spPr>
          <a:xfrm>
            <a:off x="731519" y="1517905"/>
            <a:ext cx="1881051" cy="937912"/>
          </a:xfrm>
          <a:prstGeom prst="rect">
            <a:avLst/>
          </a:prstGeom>
          <a:noFill/>
        </p:spPr>
        <p:txBody>
          <a:bodyPr wrap="square" lIns="38100" tIns="38100" rIns="38100" bIns="3810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00" b="1" i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HQSS 分类</a:t>
            </a:r>
          </a:p>
        </p:txBody>
      </p:sp>
      <p:sp>
        <p:nvSpPr>
          <p:cNvPr id="11" name="Connector 10">
            <a:extLst>
              <a:ext uri="{FF2B5EF4-FFF2-40B4-BE49-F238E27FC236}">
                <a16:creationId xmlns:a16="http://schemas.microsoft.com/office/drawing/2014/main" id="{A8571F2F-4104-4E7D-8593-83C1537F7116}"/>
              </a:ext>
            </a:extLst>
          </p:cNvPr>
          <p:cNvSpPr>
            <a:spLocks noGrp="1"/>
          </p:cNvSpPr>
          <p:nvPr/>
        </p:nvSpPr>
        <p:spPr>
          <a:xfrm>
            <a:off x="2834640" y="2057400"/>
            <a:ext cx="411480" cy="0"/>
          </a:xfrm>
          <a:prstGeom prst="line">
            <a:avLst/>
          </a:prstGeom>
          <a:ln w="19050">
            <a:solidFill>
              <a:srgbClr val="D365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273CF52-E327-4B0E-9B4B-9E7A7B8C0BA4}"/>
              </a:ext>
            </a:extLst>
          </p:cNvPr>
          <p:cNvSpPr>
            <a:spLocks noGrp="1"/>
          </p:cNvSpPr>
          <p:nvPr/>
        </p:nvSpPr>
        <p:spPr>
          <a:xfrm>
            <a:off x="3246120" y="1417320"/>
            <a:ext cx="2240280" cy="12801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C17752-4ECC-4923-ACE0-774ADBA6DF55}"/>
              </a:ext>
            </a:extLst>
          </p:cNvPr>
          <p:cNvSpPr>
            <a:spLocks noGrp="1"/>
          </p:cNvSpPr>
          <p:nvPr/>
        </p:nvSpPr>
        <p:spPr>
          <a:xfrm>
            <a:off x="3355848" y="1572768"/>
            <a:ext cx="347472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6D12E2-26E1-49D3-BB84-242700129715}"/>
              </a:ext>
            </a:extLst>
          </p:cNvPr>
          <p:cNvSpPr>
            <a:spLocks noGrp="1"/>
          </p:cNvSpPr>
          <p:nvPr/>
        </p:nvSpPr>
        <p:spPr>
          <a:xfrm>
            <a:off x="3422469" y="1618489"/>
            <a:ext cx="1939833" cy="859534"/>
          </a:xfrm>
          <a:prstGeom prst="rect">
            <a:avLst/>
          </a:prstGeom>
          <a:noFill/>
        </p:spPr>
        <p:txBody>
          <a:bodyPr wrap="square" lIns="38100" tIns="38100" rIns="38100" bIns="3810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00" b="1" i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Dₛ₀*(2317) 的反常低质量</a:t>
            </a:r>
          </a:p>
        </p:txBody>
      </p:sp>
      <p:sp>
        <p:nvSpPr>
          <p:cNvPr id="17" name="Connector 16">
            <a:extLst>
              <a:ext uri="{FF2B5EF4-FFF2-40B4-BE49-F238E27FC236}">
                <a16:creationId xmlns:a16="http://schemas.microsoft.com/office/drawing/2014/main" id="{37595A7A-909C-4449-BC2C-F702D4DE07BE}"/>
              </a:ext>
            </a:extLst>
          </p:cNvPr>
          <p:cNvSpPr>
            <a:spLocks noGrp="1"/>
          </p:cNvSpPr>
          <p:nvPr/>
        </p:nvSpPr>
        <p:spPr>
          <a:xfrm>
            <a:off x="5486400" y="2057400"/>
            <a:ext cx="411480" cy="0"/>
          </a:xfrm>
          <a:prstGeom prst="line">
            <a:avLst/>
          </a:prstGeom>
          <a:ln w="19050">
            <a:solidFill>
              <a:srgbClr val="D365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3DAC3BD-3F44-4EA9-B3E0-8EC40229B46B}"/>
              </a:ext>
            </a:extLst>
          </p:cNvPr>
          <p:cNvSpPr>
            <a:spLocks noGrp="1"/>
          </p:cNvSpPr>
          <p:nvPr/>
        </p:nvSpPr>
        <p:spPr>
          <a:xfrm>
            <a:off x="5897880" y="1417320"/>
            <a:ext cx="2240280" cy="12801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E41250-4C5C-4D06-BDFD-D4D82617824D}"/>
              </a:ext>
            </a:extLst>
          </p:cNvPr>
          <p:cNvSpPr>
            <a:spLocks noGrp="1"/>
          </p:cNvSpPr>
          <p:nvPr/>
        </p:nvSpPr>
        <p:spPr>
          <a:xfrm>
            <a:off x="6007608" y="1572768"/>
            <a:ext cx="347472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031BAC-3506-44AA-B41D-BE8D42428E82}"/>
              </a:ext>
            </a:extLst>
          </p:cNvPr>
          <p:cNvSpPr>
            <a:spLocks noGrp="1"/>
          </p:cNvSpPr>
          <p:nvPr/>
        </p:nvSpPr>
        <p:spPr>
          <a:xfrm>
            <a:off x="6096000" y="1572768"/>
            <a:ext cx="1709057" cy="1024128"/>
          </a:xfrm>
          <a:prstGeom prst="rect">
            <a:avLst/>
          </a:prstGeom>
          <a:noFill/>
        </p:spPr>
        <p:txBody>
          <a:bodyPr wrap="square" lIns="38100" tIns="38100" rIns="38100" bIns="3810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200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Bₛ₀*(5700) </a:t>
            </a:r>
            <a:r>
              <a:rPr lang="zh-CN" altLang="en-US" sz="200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在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200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bs̄ </a:t>
            </a:r>
            <a:r>
              <a:rPr lang="zh-CN" altLang="en-US" sz="200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体系中的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200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对应结构</a:t>
            </a:r>
            <a:endParaRPr sz="2000" b="1" i="0" dirty="0">
              <a:solidFill>
                <a:srgbClr val="00417D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Connector 22">
            <a:extLst>
              <a:ext uri="{FF2B5EF4-FFF2-40B4-BE49-F238E27FC236}">
                <a16:creationId xmlns:a16="http://schemas.microsoft.com/office/drawing/2014/main" id="{3ABC85EE-CC4F-4436-B035-04409AD9A8C8}"/>
              </a:ext>
            </a:extLst>
          </p:cNvPr>
          <p:cNvSpPr>
            <a:spLocks noGrp="1"/>
          </p:cNvSpPr>
          <p:nvPr/>
        </p:nvSpPr>
        <p:spPr>
          <a:xfrm>
            <a:off x="8138160" y="2057400"/>
            <a:ext cx="411480" cy="0"/>
          </a:xfrm>
          <a:prstGeom prst="line">
            <a:avLst/>
          </a:prstGeom>
          <a:ln w="19050">
            <a:solidFill>
              <a:srgbClr val="D365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E4F67E3-6D06-4B88-84BA-A2271EA59432}"/>
              </a:ext>
            </a:extLst>
          </p:cNvPr>
          <p:cNvSpPr>
            <a:spLocks noGrp="1"/>
          </p:cNvSpPr>
          <p:nvPr/>
        </p:nvSpPr>
        <p:spPr>
          <a:xfrm>
            <a:off x="8549640" y="1417320"/>
            <a:ext cx="2240280" cy="12801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C7EE8F1-D322-4E36-8B72-323F3F69786D}"/>
              </a:ext>
            </a:extLst>
          </p:cNvPr>
          <p:cNvSpPr>
            <a:spLocks noGrp="1"/>
          </p:cNvSpPr>
          <p:nvPr/>
        </p:nvSpPr>
        <p:spPr>
          <a:xfrm>
            <a:off x="8659367" y="1572768"/>
            <a:ext cx="347472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5147AC-C65F-4E74-99F2-B1D7EDD886B4}"/>
              </a:ext>
            </a:extLst>
          </p:cNvPr>
          <p:cNvSpPr>
            <a:spLocks noGrp="1"/>
          </p:cNvSpPr>
          <p:nvPr/>
        </p:nvSpPr>
        <p:spPr>
          <a:xfrm>
            <a:off x="8659367" y="1572768"/>
            <a:ext cx="2020825" cy="1024128"/>
          </a:xfrm>
          <a:prstGeom prst="rect">
            <a:avLst/>
          </a:prstGeom>
          <a:noFill/>
        </p:spPr>
        <p:txBody>
          <a:bodyPr wrap="square" lIns="38100" tIns="38100" rIns="38100" bIns="3810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200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手征伴随机制与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200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连续谱重整化</a:t>
            </a:r>
            <a:endParaRPr sz="2000" b="1" i="0" dirty="0">
              <a:solidFill>
                <a:srgbClr val="004B7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1A98B3B-9071-4930-933E-7F75612E9A3D}"/>
              </a:ext>
            </a:extLst>
          </p:cNvPr>
          <p:cNvSpPr>
            <a:spLocks noGrp="1"/>
          </p:cNvSpPr>
          <p:nvPr/>
        </p:nvSpPr>
        <p:spPr>
          <a:xfrm>
            <a:off x="594360" y="3730752"/>
            <a:ext cx="10972800" cy="640080"/>
          </a:xfrm>
          <a:prstGeom prst="rect">
            <a:avLst/>
          </a:prstGeom>
          <a:solidFill>
            <a:srgbClr val="F8FAFC"/>
          </a:solidFill>
          <a:ln w="8890"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E0CF9B2-3402-4707-A714-8593E97F8294}"/>
              </a:ext>
            </a:extLst>
          </p:cNvPr>
          <p:cNvSpPr>
            <a:spLocks noGrp="1"/>
          </p:cNvSpPr>
          <p:nvPr/>
        </p:nvSpPr>
        <p:spPr>
          <a:xfrm>
            <a:off x="649224" y="3876809"/>
            <a:ext cx="10863072" cy="366254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2200" b="1" i="0">
                <a:solidFill>
                  <a:srgbClr val="00417D"/>
                </a:solidFill>
                <a:latin typeface="Microsoft YaHei"/>
                <a:ea typeface="Microsoft YaHei"/>
                <a:cs typeface="Microsoft YaHei"/>
              </a:rPr>
              <a:t>实验谱由裸态、耦合道自能和阈值非解析结构共同决定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EE8903-889B-4A2F-BA2F-0BCCA11B2ECD}"/>
              </a:ext>
            </a:extLst>
          </p:cNvPr>
          <p:cNvSpPr>
            <a:spLocks noGrp="1"/>
          </p:cNvSpPr>
          <p:nvPr/>
        </p:nvSpPr>
        <p:spPr>
          <a:xfrm>
            <a:off x="731520" y="4681728"/>
            <a:ext cx="10607040" cy="36933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800" b="0" i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近阈值重轻介子需要结合对称性分类与 S-matrix 动力学理解。</a:t>
            </a:r>
          </a:p>
        </p:txBody>
      </p:sp>
    </p:spTree>
    <p:extLst>
      <p:ext uri="{BB962C8B-B14F-4D97-AF65-F5344CB8AC3E}">
        <p14:creationId xmlns:p14="http://schemas.microsoft.com/office/powerpoint/2010/main" val="86958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43222C-4478-4E6B-B8E8-07AE36950322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 sz="2123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23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重夸克自旋对称性（Heavy Quark Spin Symmetry, HQSS）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A3C63D-58A5-405D-98BA-5E1ED9EEED8E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C1D022-A71D-47B8-935E-1658ED1CE1F1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  <a:ln>
            <a:noFill/>
          </a:ln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7FD808-6006-47FA-A744-C4947B23EA3E}"/>
              </a:ext>
            </a:extLst>
          </p:cNvPr>
          <p:cNvSpPr>
            <a:spLocks noGrp="1"/>
          </p:cNvSpPr>
          <p:nvPr/>
        </p:nvSpPr>
        <p:spPr>
          <a:xfrm>
            <a:off x="11503152" y="6510528"/>
            <a:ext cx="256032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6" name="HQET formula background">
            <a:extLst>
              <a:ext uri="{FF2B5EF4-FFF2-40B4-BE49-F238E27FC236}">
                <a16:creationId xmlns:a16="http://schemas.microsoft.com/office/drawing/2014/main" id="{81154322-9DAE-4749-B84B-02B402EE2D20}"/>
              </a:ext>
            </a:extLst>
          </p:cNvPr>
          <p:cNvSpPr>
            <a:spLocks noGrp="1"/>
          </p:cNvSpPr>
          <p:nvPr/>
        </p:nvSpPr>
        <p:spPr>
          <a:xfrm>
            <a:off x="731520" y="857250"/>
            <a:ext cx="10744200" cy="1438275"/>
          </a:xfrm>
          <a:prstGeom prst="rect">
            <a:avLst/>
          </a:prstGeom>
          <a:solidFill>
            <a:srgbClr val="F7F9FB"/>
          </a:solidFill>
          <a:ln w="9525">
            <a:solidFill>
              <a:srgbClr val="C9D3DB"/>
            </a:solidFill>
          </a:ln>
        </p:spPr>
      </p:sp>
      <p:sp>
        <p:nvSpPr>
          <p:cNvPr id="7" name="HQET formula label">
            <a:extLst>
              <a:ext uri="{FF2B5EF4-FFF2-40B4-BE49-F238E27FC236}">
                <a16:creationId xmlns:a16="http://schemas.microsoft.com/office/drawing/2014/main" id="{CD383E6F-004E-4F85-A889-5F676C02170F}"/>
              </a:ext>
            </a:extLst>
          </p:cNvPr>
          <p:cNvSpPr>
            <a:spLocks noGrp="1"/>
          </p:cNvSpPr>
          <p:nvPr/>
        </p:nvSpPr>
        <p:spPr>
          <a:xfrm>
            <a:off x="914400" y="933450"/>
            <a:ext cx="1524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425" b="1">
                <a:solidFill>
                  <a:srgbClr val="005A8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05A8D"/>
                </a:solidFill>
                <a:latin typeface="Microsoft YaHei"/>
                <a:ea typeface="Microsoft YaHei"/>
                <a:cs typeface="Microsoft YaHei"/>
              </a:rPr>
              <a:t>HQET 展开</a:t>
            </a:r>
          </a:p>
        </p:txBody>
      </p:sp>
      <p:sp>
        <p:nvSpPr>
          <p:cNvPr id="8" name="HQET expansion formula">
            <a:extLst>
              <a:ext uri="{FF2B5EF4-FFF2-40B4-BE49-F238E27FC236}">
                <a16:creationId xmlns:a16="http://schemas.microsoft.com/office/drawing/2014/main" id="{24D29718-AB45-4CCA-810E-69B8CE0F0ED7}"/>
              </a:ext>
            </a:extLst>
          </p:cNvPr>
          <p:cNvSpPr>
            <a:spLocks noGrp="1"/>
          </p:cNvSpPr>
          <p:nvPr/>
        </p:nvSpPr>
        <p:spPr>
          <a:xfrm>
            <a:off x="1104900" y="1181100"/>
            <a:ext cx="9982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8000"/>
              </a:lnSpc>
              <a:buNone/>
              <a:defRPr sz="1875" b="0">
                <a:solidFill>
                  <a:srgbClr val="263238"/>
                </a:solidFill>
                <a:latin typeface="Cambria Math"/>
                <a:ea typeface="Cambria Math"/>
                <a:cs typeface="Cambria Math"/>
              </a:defRPr>
            </a:pPr>
            <a:r>
              <a:rPr sz="1875" b="0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L</a:t>
            </a:r>
            <a:r>
              <a:rPr sz="1350" b="0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HQET</a:t>
            </a:r>
            <a:r>
              <a:rPr sz="1875" b="0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 = </a:t>
            </a:r>
            <a:r>
              <a:rPr sz="1875" b="1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h̄ᵥ iv·D hᵥ</a:t>
            </a:r>
            <a:r>
              <a:rPr sz="1875" b="0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 + </a:t>
            </a:r>
            <a:r>
              <a:rPr sz="1875" b="0">
                <a:solidFill>
                  <a:srgbClr val="65727C"/>
                </a:solidFill>
                <a:latin typeface="Cambria Math"/>
                <a:ea typeface="Cambria Math"/>
                <a:cs typeface="Cambria Math"/>
              </a:rPr>
              <a:t>1/(2m</a:t>
            </a:r>
            <a:r>
              <a:rPr sz="1350" b="0">
                <a:solidFill>
                  <a:srgbClr val="65727C"/>
                </a:solidFill>
                <a:latin typeface="Cambria Math"/>
                <a:ea typeface="Cambria Math"/>
                <a:cs typeface="Cambria Math"/>
              </a:rPr>
              <a:t>Q</a:t>
            </a:r>
            <a:r>
              <a:rPr sz="1875" b="0">
                <a:solidFill>
                  <a:srgbClr val="65727C"/>
                </a:solidFill>
                <a:latin typeface="Cambria Math"/>
                <a:ea typeface="Cambria Math"/>
                <a:cs typeface="Cambria Math"/>
              </a:rPr>
              <a:t>) h̄ᵥ(iD</a:t>
            </a:r>
            <a:r>
              <a:rPr sz="1350" b="0">
                <a:solidFill>
                  <a:srgbClr val="65727C"/>
                </a:solidFill>
                <a:latin typeface="Cambria Math"/>
                <a:ea typeface="Cambria Math"/>
                <a:cs typeface="Cambria Math"/>
              </a:rPr>
              <a:t>⊥</a:t>
            </a:r>
            <a:r>
              <a:rPr sz="1875" b="0">
                <a:solidFill>
                  <a:srgbClr val="65727C"/>
                </a:solidFill>
                <a:latin typeface="Cambria Math"/>
                <a:ea typeface="Cambria Math"/>
                <a:cs typeface="Cambria Math"/>
              </a:rPr>
              <a:t>)²hᵥ</a:t>
            </a:r>
          </a:p>
          <a:p>
            <a:pPr algn="ctr">
              <a:lnSpc>
                <a:spcPct val="118000"/>
              </a:lnSpc>
              <a:buNone/>
              <a:defRPr sz="1875" b="0">
                <a:solidFill>
                  <a:srgbClr val="263238"/>
                </a:solidFill>
                <a:latin typeface="Cambria Math"/>
                <a:ea typeface="Cambria Math"/>
                <a:cs typeface="Cambria Math"/>
              </a:defRPr>
            </a:pPr>
            <a:r>
              <a:rPr sz="1875" b="0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+ </a:t>
            </a:r>
            <a:r>
              <a:rPr sz="1875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C</a:t>
            </a:r>
            <a:r>
              <a:rPr sz="1350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mag</a:t>
            </a:r>
            <a:r>
              <a:rPr sz="1875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/(2m</a:t>
            </a:r>
            <a:r>
              <a:rPr sz="1350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Q</a:t>
            </a:r>
            <a:r>
              <a:rPr sz="1875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) · g</a:t>
            </a:r>
            <a:r>
              <a:rPr sz="1350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s</a:t>
            </a:r>
            <a:r>
              <a:rPr sz="1875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/2 · h̄ᵥ σ</a:t>
            </a:r>
            <a:r>
              <a:rPr sz="1350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μν</a:t>
            </a:r>
            <a:r>
              <a:rPr sz="1875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 G</a:t>
            </a:r>
            <a:r>
              <a:rPr sz="1350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μν</a:t>
            </a:r>
            <a:r>
              <a:rPr sz="1875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 hᵥ</a:t>
            </a:r>
            <a:r>
              <a:rPr sz="1875" b="0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 + O(1/m</a:t>
            </a:r>
            <a:r>
              <a:rPr sz="1350" b="0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Q</a:t>
            </a:r>
            <a:r>
              <a:rPr sz="1875" b="0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²)</a:t>
            </a:r>
          </a:p>
        </p:txBody>
      </p:sp>
      <p:sp>
        <p:nvSpPr>
          <p:cNvPr id="9" name="HQET operator note">
            <a:extLst>
              <a:ext uri="{FF2B5EF4-FFF2-40B4-BE49-F238E27FC236}">
                <a16:creationId xmlns:a16="http://schemas.microsoft.com/office/drawing/2014/main" id="{6F6AC373-F4E1-42B9-8720-CCA6808A9F58}"/>
              </a:ext>
            </a:extLst>
          </p:cNvPr>
          <p:cNvSpPr>
            <a:spLocks noGrp="1"/>
          </p:cNvSpPr>
          <p:nvPr/>
        </p:nvSpPr>
        <p:spPr>
          <a:xfrm>
            <a:off x="1066800" y="1971675"/>
            <a:ext cx="100584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238" b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38" b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动能项 O</a:t>
            </a:r>
            <a:r>
              <a:rPr sz="891" b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kin</a:t>
            </a:r>
            <a:r>
              <a:rPr sz="1238" b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 仍然自旋无关；色磁项 O</a:t>
            </a:r>
            <a:r>
              <a:rPr sz="891" b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mag</a:t>
            </a:r>
            <a:r>
              <a:rPr sz="1238" b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 是首个显式依赖 s</a:t>
            </a:r>
            <a:r>
              <a:rPr sz="891" b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Q</a:t>
            </a:r>
            <a:r>
              <a:rPr sz="1238" b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 的修正。</a:t>
            </a:r>
          </a:p>
        </p:txBody>
      </p:sp>
      <p:sp>
        <p:nvSpPr>
          <p:cNvPr id="10" name="Leading order panel">
            <a:extLst>
              <a:ext uri="{FF2B5EF4-FFF2-40B4-BE49-F238E27FC236}">
                <a16:creationId xmlns:a16="http://schemas.microsoft.com/office/drawing/2014/main" id="{69D9EE86-C491-4FE7-95BE-F5A62E8E96E6}"/>
              </a:ext>
            </a:extLst>
          </p:cNvPr>
          <p:cNvSpPr>
            <a:spLocks noGrp="1"/>
          </p:cNvSpPr>
          <p:nvPr/>
        </p:nvSpPr>
        <p:spPr>
          <a:xfrm>
            <a:off x="866775" y="2466975"/>
            <a:ext cx="5010150" cy="1438275"/>
          </a:xfrm>
          <a:prstGeom prst="rect">
            <a:avLst/>
          </a:prstGeom>
          <a:solidFill>
            <a:srgbClr val="EDF5FC"/>
          </a:solidFill>
          <a:ln w="9525">
            <a:solidFill>
              <a:srgbClr val="8CB9DE"/>
            </a:solidFill>
          </a:ln>
        </p:spPr>
      </p:sp>
      <p:sp>
        <p:nvSpPr>
          <p:cNvPr id="11" name="Leading order accent">
            <a:extLst>
              <a:ext uri="{FF2B5EF4-FFF2-40B4-BE49-F238E27FC236}">
                <a16:creationId xmlns:a16="http://schemas.microsoft.com/office/drawing/2014/main" id="{0BC92E09-2DCA-49B6-BC83-D14DB60A44C2}"/>
              </a:ext>
            </a:extLst>
          </p:cNvPr>
          <p:cNvSpPr>
            <a:spLocks noGrp="1"/>
          </p:cNvSpPr>
          <p:nvPr/>
        </p:nvSpPr>
        <p:spPr>
          <a:xfrm>
            <a:off x="866775" y="2466975"/>
            <a:ext cx="66675" cy="1438275"/>
          </a:xfrm>
          <a:prstGeom prst="rect">
            <a:avLst/>
          </a:prstGeom>
          <a:solidFill>
            <a:srgbClr val="005A8D"/>
          </a:solidFill>
          <a:ln w="0">
            <a:solidFill>
              <a:srgbClr val="005A8D"/>
            </a:solidFill>
          </a:ln>
        </p:spPr>
      </p:sp>
      <p:sp>
        <p:nvSpPr>
          <p:cNvPr id="12" name="Leading order heading">
            <a:extLst>
              <a:ext uri="{FF2B5EF4-FFF2-40B4-BE49-F238E27FC236}">
                <a16:creationId xmlns:a16="http://schemas.microsoft.com/office/drawing/2014/main" id="{8E0E9220-073A-405E-AA4F-0BAC67EF1DA6}"/>
              </a:ext>
            </a:extLst>
          </p:cNvPr>
          <p:cNvSpPr>
            <a:spLocks noGrp="1"/>
          </p:cNvSpPr>
          <p:nvPr/>
        </p:nvSpPr>
        <p:spPr>
          <a:xfrm>
            <a:off x="1123950" y="2571750"/>
            <a:ext cx="44577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575" b="1">
                <a:solidFill>
                  <a:srgbClr val="005A8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05A8D"/>
                </a:solidFill>
                <a:latin typeface="Microsoft YaHei"/>
                <a:ea typeface="Microsoft YaHei"/>
                <a:cs typeface="Microsoft YaHei"/>
              </a:rPr>
              <a:t>leading order   O(m</a:t>
            </a:r>
            <a:r>
              <a:rPr sz="1134" b="1">
                <a:solidFill>
                  <a:srgbClr val="005A8D"/>
                </a:solidFill>
                <a:latin typeface="Microsoft YaHei"/>
                <a:ea typeface="Microsoft YaHei"/>
                <a:cs typeface="Microsoft YaHei"/>
              </a:rPr>
              <a:t>Q</a:t>
            </a:r>
            <a:r>
              <a:rPr sz="1575" b="1">
                <a:solidFill>
                  <a:srgbClr val="005A8D"/>
                </a:solidFill>
                <a:latin typeface="Microsoft YaHei"/>
                <a:ea typeface="Microsoft YaHei"/>
                <a:cs typeface="Microsoft YaHei"/>
              </a:rPr>
              <a:t>⁰)</a:t>
            </a:r>
          </a:p>
        </p:txBody>
      </p:sp>
      <p:sp>
        <p:nvSpPr>
          <p:cNvPr id="13" name="Leading order operator">
            <a:extLst>
              <a:ext uri="{FF2B5EF4-FFF2-40B4-BE49-F238E27FC236}">
                <a16:creationId xmlns:a16="http://schemas.microsoft.com/office/drawing/2014/main" id="{4FE84875-6B1D-4FEF-A9E1-82810F70A0A5}"/>
              </a:ext>
            </a:extLst>
          </p:cNvPr>
          <p:cNvSpPr>
            <a:spLocks noGrp="1"/>
          </p:cNvSpPr>
          <p:nvPr/>
        </p:nvSpPr>
        <p:spPr>
          <a:xfrm>
            <a:off x="1123950" y="2914650"/>
            <a:ext cx="44577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950" b="1">
                <a:solidFill>
                  <a:srgbClr val="005A8D"/>
                </a:solidFill>
                <a:latin typeface="Cambria Math"/>
                <a:ea typeface="Cambria Math"/>
                <a:cs typeface="Cambria Math"/>
              </a:defRPr>
            </a:pPr>
            <a:r>
              <a:rPr sz="1950" b="1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h̄ᵥ iv·D hᵥ</a:t>
            </a:r>
          </a:p>
        </p:txBody>
      </p:sp>
      <p:sp>
        <p:nvSpPr>
          <p:cNvPr id="14" name="Leading order statement">
            <a:extLst>
              <a:ext uri="{FF2B5EF4-FFF2-40B4-BE49-F238E27FC236}">
                <a16:creationId xmlns:a16="http://schemas.microsoft.com/office/drawing/2014/main" id="{129AEBDF-81DB-4464-BEF9-D2A80323E9C2}"/>
              </a:ext>
            </a:extLst>
          </p:cNvPr>
          <p:cNvSpPr>
            <a:spLocks noGrp="1"/>
          </p:cNvSpPr>
          <p:nvPr/>
        </p:nvSpPr>
        <p:spPr>
          <a:xfrm>
            <a:off x="1123950" y="3286125"/>
            <a:ext cx="44577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20000"/>
              </a:lnSpc>
              <a:buNone/>
              <a:defRPr sz="1350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不含 s</a:t>
            </a:r>
            <a:r>
              <a:rPr sz="972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Q</a:t>
            </a:r>
            <a:r>
              <a:rPr sz="1350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，重夸克自旋与轻自由度解耦</a:t>
            </a:r>
          </a:p>
          <a:p>
            <a:pPr algn="ctr">
              <a:lnSpc>
                <a:spcPct val="120000"/>
              </a:lnSpc>
              <a:buNone/>
              <a:defRPr sz="1350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m</a:t>
            </a:r>
            <a:r>
              <a:rPr sz="972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Q</a:t>
            </a:r>
            <a:r>
              <a:rPr sz="1350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 → ∞ 时  [H</a:t>
            </a:r>
            <a:r>
              <a:rPr sz="972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HQET</a:t>
            </a:r>
            <a:r>
              <a:rPr sz="1350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, s</a:t>
            </a:r>
            <a:r>
              <a:rPr sz="972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Q</a:t>
            </a:r>
            <a:r>
              <a:rPr sz="1350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] = 0</a:t>
            </a:r>
          </a:p>
        </p:txBody>
      </p:sp>
      <p:sp>
        <p:nvSpPr>
          <p:cNvPr id="15" name="Chromomagnetic panel">
            <a:extLst>
              <a:ext uri="{FF2B5EF4-FFF2-40B4-BE49-F238E27FC236}">
                <a16:creationId xmlns:a16="http://schemas.microsoft.com/office/drawing/2014/main" id="{5ADDD805-8F75-43FC-82B8-4B87BFCFA952}"/>
              </a:ext>
            </a:extLst>
          </p:cNvPr>
          <p:cNvSpPr>
            <a:spLocks noGrp="1"/>
          </p:cNvSpPr>
          <p:nvPr/>
        </p:nvSpPr>
        <p:spPr>
          <a:xfrm>
            <a:off x="6315075" y="2466975"/>
            <a:ext cx="5010150" cy="1438275"/>
          </a:xfrm>
          <a:prstGeom prst="rect">
            <a:avLst/>
          </a:prstGeom>
          <a:solidFill>
            <a:srgbClr val="FFF5EC"/>
          </a:solidFill>
          <a:ln w="9525">
            <a:solidFill>
              <a:srgbClr val="EAB07C"/>
            </a:solidFill>
          </a:ln>
        </p:spPr>
      </p:sp>
      <p:sp>
        <p:nvSpPr>
          <p:cNvPr id="16" name="Chromomagnetic accent">
            <a:extLst>
              <a:ext uri="{FF2B5EF4-FFF2-40B4-BE49-F238E27FC236}">
                <a16:creationId xmlns:a16="http://schemas.microsoft.com/office/drawing/2014/main" id="{85BB1C94-0443-4670-85A9-7E96B99FF2B3}"/>
              </a:ext>
            </a:extLst>
          </p:cNvPr>
          <p:cNvSpPr>
            <a:spLocks noGrp="1"/>
          </p:cNvSpPr>
          <p:nvPr/>
        </p:nvSpPr>
        <p:spPr>
          <a:xfrm>
            <a:off x="6315075" y="2466975"/>
            <a:ext cx="66675" cy="1438275"/>
          </a:xfrm>
          <a:prstGeom prst="rect">
            <a:avLst/>
          </a:prstGeom>
          <a:solidFill>
            <a:srgbClr val="D95F0E"/>
          </a:solidFill>
          <a:ln w="0">
            <a:solidFill>
              <a:srgbClr val="D95F0E"/>
            </a:solidFill>
          </a:ln>
        </p:spPr>
      </p:sp>
      <p:sp>
        <p:nvSpPr>
          <p:cNvPr id="17" name="Chromomagnetic heading">
            <a:extLst>
              <a:ext uri="{FF2B5EF4-FFF2-40B4-BE49-F238E27FC236}">
                <a16:creationId xmlns:a16="http://schemas.microsoft.com/office/drawing/2014/main" id="{AE03A43C-8CCC-4064-8DDD-602E264099B7}"/>
              </a:ext>
            </a:extLst>
          </p:cNvPr>
          <p:cNvSpPr>
            <a:spLocks noGrp="1"/>
          </p:cNvSpPr>
          <p:nvPr/>
        </p:nvSpPr>
        <p:spPr>
          <a:xfrm>
            <a:off x="6572250" y="2571750"/>
            <a:ext cx="44577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575" b="1">
                <a:solidFill>
                  <a:srgbClr val="D95F0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D95F0E"/>
                </a:solidFill>
                <a:latin typeface="Microsoft YaHei"/>
                <a:ea typeface="Microsoft YaHei"/>
                <a:cs typeface="Microsoft YaHei"/>
              </a:rPr>
              <a:t>chromomagnetic   O(1/m</a:t>
            </a:r>
            <a:r>
              <a:rPr sz="1134" b="1">
                <a:solidFill>
                  <a:srgbClr val="D95F0E"/>
                </a:solidFill>
                <a:latin typeface="Microsoft YaHei"/>
                <a:ea typeface="Microsoft YaHei"/>
                <a:cs typeface="Microsoft YaHei"/>
              </a:rPr>
              <a:t>Q</a:t>
            </a:r>
            <a:r>
              <a:rPr sz="1575" b="1">
                <a:solidFill>
                  <a:srgbClr val="D95F0E"/>
                </a:solidFill>
                <a:latin typeface="Microsoft YaHei"/>
                <a:ea typeface="Microsoft YaHei"/>
                <a:cs typeface="Microsoft YaHei"/>
              </a:rPr>
              <a:t>)</a:t>
            </a:r>
          </a:p>
        </p:txBody>
      </p:sp>
      <p:sp>
        <p:nvSpPr>
          <p:cNvPr id="18" name="Chromomagnetic operator">
            <a:extLst>
              <a:ext uri="{FF2B5EF4-FFF2-40B4-BE49-F238E27FC236}">
                <a16:creationId xmlns:a16="http://schemas.microsoft.com/office/drawing/2014/main" id="{64EFEEDE-5294-4DD5-962C-9E21C92C4411}"/>
              </a:ext>
            </a:extLst>
          </p:cNvPr>
          <p:cNvSpPr>
            <a:spLocks noGrp="1"/>
          </p:cNvSpPr>
          <p:nvPr/>
        </p:nvSpPr>
        <p:spPr>
          <a:xfrm>
            <a:off x="6572250" y="2914650"/>
            <a:ext cx="44577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875" b="1">
                <a:solidFill>
                  <a:srgbClr val="D95F0E"/>
                </a:solidFill>
                <a:latin typeface="Cambria Math"/>
                <a:ea typeface="Cambria Math"/>
                <a:cs typeface="Cambria Math"/>
              </a:defRPr>
            </a:pPr>
            <a:r>
              <a:rPr sz="1875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O</a:t>
            </a:r>
            <a:r>
              <a:rPr sz="1350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mag</a:t>
            </a:r>
            <a:r>
              <a:rPr sz="1875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 ∝ h̄ᵥ σ</a:t>
            </a:r>
            <a:r>
              <a:rPr sz="1350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μν</a:t>
            </a:r>
            <a:r>
              <a:rPr sz="1875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 G</a:t>
            </a:r>
            <a:r>
              <a:rPr sz="1350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μν</a:t>
            </a:r>
            <a:r>
              <a:rPr sz="1875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 hᵥ</a:t>
            </a:r>
          </a:p>
        </p:txBody>
      </p:sp>
      <p:sp>
        <p:nvSpPr>
          <p:cNvPr id="19" name="Chromomagnetic statement">
            <a:extLst>
              <a:ext uri="{FF2B5EF4-FFF2-40B4-BE49-F238E27FC236}">
                <a16:creationId xmlns:a16="http://schemas.microsoft.com/office/drawing/2014/main" id="{24F10B57-9919-47DD-928A-EA2AF3472D7B}"/>
              </a:ext>
            </a:extLst>
          </p:cNvPr>
          <p:cNvSpPr>
            <a:spLocks noGrp="1"/>
          </p:cNvSpPr>
          <p:nvPr/>
        </p:nvSpPr>
        <p:spPr>
          <a:xfrm>
            <a:off x="6572250" y="3286125"/>
            <a:ext cx="44577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20000"/>
              </a:lnSpc>
              <a:buNone/>
              <a:defRPr sz="1350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首次显式依赖 s</a:t>
            </a:r>
            <a:r>
              <a:rPr sz="972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Q</a:t>
            </a:r>
            <a:r>
              <a:rPr sz="1350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，破坏 HQSS</a:t>
            </a:r>
          </a:p>
          <a:p>
            <a:pPr algn="ctr">
              <a:lnSpc>
                <a:spcPct val="120000"/>
              </a:lnSpc>
              <a:buNone/>
              <a:defRPr sz="1350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产生同一 j</a:t>
            </a:r>
            <a:r>
              <a:rPr sz="972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l</a:t>
            </a:r>
            <a:r>
              <a:rPr sz="1350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 二重态内的质量劈裂</a:t>
            </a:r>
          </a:p>
        </p:txBody>
      </p:sp>
      <p:sp>
        <p:nvSpPr>
          <p:cNvPr id="20" name="Sector comparison">
            <a:extLst>
              <a:ext uri="{FF2B5EF4-FFF2-40B4-BE49-F238E27FC236}">
                <a16:creationId xmlns:a16="http://schemas.microsoft.com/office/drawing/2014/main" id="{B3974DFF-2F09-4533-91D2-4424D32B8AFA}"/>
              </a:ext>
            </a:extLst>
          </p:cNvPr>
          <p:cNvSpPr>
            <a:spLocks noGrp="1"/>
          </p:cNvSpPr>
          <p:nvPr/>
        </p:nvSpPr>
        <p:spPr>
          <a:xfrm>
            <a:off x="1714500" y="4010025"/>
            <a:ext cx="8763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313" b="1">
                <a:solidFill>
                  <a:srgbClr val="2D7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1313" b="1" dirty="0">
                <a:solidFill>
                  <a:srgbClr val="2D7D55"/>
                </a:solidFill>
                <a:latin typeface="Microsoft YaHei"/>
                <a:ea typeface="Microsoft YaHei"/>
                <a:cs typeface="Microsoft YaHei"/>
              </a:rPr>
              <a:t>因此，</a:t>
            </a:r>
            <a:r>
              <a:rPr lang="es-419" sz="1313" b="1" dirty="0">
                <a:solidFill>
                  <a:srgbClr val="2D7D55"/>
                </a:solidFill>
                <a:latin typeface="Microsoft YaHei"/>
                <a:ea typeface="Microsoft YaHei"/>
                <a:cs typeface="Microsoft YaHei"/>
              </a:rPr>
              <a:t>HQSS </a:t>
            </a:r>
            <a:r>
              <a:rPr lang="zh-CN" altLang="en-US" sz="1313" b="1" dirty="0">
                <a:solidFill>
                  <a:srgbClr val="2D7D55"/>
                </a:solidFill>
                <a:latin typeface="Microsoft YaHei"/>
                <a:ea typeface="Microsoft YaHei"/>
                <a:cs typeface="Microsoft YaHei"/>
              </a:rPr>
              <a:t>在 </a:t>
            </a:r>
            <a:r>
              <a:rPr lang="es-419" sz="1313" b="1" dirty="0">
                <a:solidFill>
                  <a:srgbClr val="2D7D55"/>
                </a:solidFill>
                <a:latin typeface="Microsoft YaHei"/>
                <a:ea typeface="Microsoft YaHei"/>
                <a:cs typeface="Microsoft YaHei"/>
              </a:rPr>
              <a:t>bs̄ </a:t>
            </a:r>
            <a:r>
              <a:rPr lang="zh-CN" altLang="en-US" sz="1313" b="1" dirty="0">
                <a:solidFill>
                  <a:srgbClr val="2D7D55"/>
                </a:solidFill>
                <a:latin typeface="Microsoft YaHei"/>
                <a:ea typeface="Microsoft YaHei"/>
                <a:cs typeface="Microsoft YaHei"/>
              </a:rPr>
              <a:t>体系中通常比在 </a:t>
            </a:r>
            <a:r>
              <a:rPr lang="es-419" sz="1313" b="1" dirty="0">
                <a:solidFill>
                  <a:srgbClr val="2D7D55"/>
                </a:solidFill>
                <a:latin typeface="Microsoft YaHei"/>
                <a:ea typeface="Microsoft YaHei"/>
                <a:cs typeface="Microsoft YaHei"/>
              </a:rPr>
              <a:t>cs̄ </a:t>
            </a:r>
            <a:r>
              <a:rPr lang="zh-CN" altLang="en-US" sz="1313" b="1" dirty="0">
                <a:solidFill>
                  <a:srgbClr val="2D7D55"/>
                </a:solidFill>
                <a:latin typeface="Microsoft YaHei"/>
                <a:ea typeface="Microsoft YaHei"/>
                <a:cs typeface="Microsoft YaHei"/>
              </a:rPr>
              <a:t>体系中更精确。</a:t>
            </a:r>
            <a:endParaRPr sz="1313" b="1" dirty="0">
              <a:solidFill>
                <a:srgbClr val="2D7D5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1" name="Classification heading">
            <a:extLst>
              <a:ext uri="{FF2B5EF4-FFF2-40B4-BE49-F238E27FC236}">
                <a16:creationId xmlns:a16="http://schemas.microsoft.com/office/drawing/2014/main" id="{61951BBB-BB01-4845-92FF-87FB25BB7133}"/>
              </a:ext>
            </a:extLst>
          </p:cNvPr>
          <p:cNvSpPr>
            <a:spLocks noGrp="1"/>
          </p:cNvSpPr>
          <p:nvPr/>
        </p:nvSpPr>
        <p:spPr>
          <a:xfrm>
            <a:off x="914400" y="4429125"/>
            <a:ext cx="103632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950" b="1">
                <a:solidFill>
                  <a:srgbClr val="005A8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5A8D"/>
                </a:solidFill>
                <a:latin typeface="Microsoft YaHei"/>
                <a:ea typeface="Microsoft YaHei"/>
                <a:cs typeface="Microsoft YaHei"/>
              </a:rPr>
              <a:t>轻自由度分类与 HQSS 二重态</a:t>
            </a:r>
          </a:p>
        </p:txBody>
      </p:sp>
      <p:sp>
        <p:nvSpPr>
          <p:cNvPr id="22" name="Classification line">
            <a:extLst>
              <a:ext uri="{FF2B5EF4-FFF2-40B4-BE49-F238E27FC236}">
                <a16:creationId xmlns:a16="http://schemas.microsoft.com/office/drawing/2014/main" id="{0CA66E87-8253-4607-87EF-C9E48B68AFBB}"/>
              </a:ext>
            </a:extLst>
          </p:cNvPr>
          <p:cNvSpPr>
            <a:spLocks noGrp="1"/>
          </p:cNvSpPr>
          <p:nvPr/>
        </p:nvSpPr>
        <p:spPr>
          <a:xfrm>
            <a:off x="1743075" y="5219700"/>
            <a:ext cx="8705850" cy="19050"/>
          </a:xfrm>
          <a:prstGeom prst="rect">
            <a:avLst/>
          </a:prstGeom>
          <a:solidFill>
            <a:srgbClr val="B8C3CB"/>
          </a:solidFill>
          <a:ln w="0">
            <a:solidFill>
              <a:srgbClr val="B8C3CB"/>
            </a:solidFill>
          </a:ln>
        </p:spPr>
      </p:sp>
      <p:sp>
        <p:nvSpPr>
          <p:cNvPr id="23" name="jl formula box">
            <a:extLst>
              <a:ext uri="{FF2B5EF4-FFF2-40B4-BE49-F238E27FC236}">
                <a16:creationId xmlns:a16="http://schemas.microsoft.com/office/drawing/2014/main" id="{102E24D9-D00C-4876-A5B9-81934007D727}"/>
              </a:ext>
            </a:extLst>
          </p:cNvPr>
          <p:cNvSpPr>
            <a:spLocks noGrp="1"/>
          </p:cNvSpPr>
          <p:nvPr/>
        </p:nvSpPr>
        <p:spPr>
          <a:xfrm>
            <a:off x="1143000" y="4933950"/>
            <a:ext cx="2571750" cy="571500"/>
          </a:xfrm>
          <a:prstGeom prst="rect">
            <a:avLst/>
          </a:prstGeom>
          <a:solidFill>
            <a:srgbClr val="F7F9FB"/>
          </a:solidFill>
          <a:ln w="9525">
            <a:solidFill>
              <a:srgbClr val="D3DCE3"/>
            </a:solidFill>
          </a:ln>
        </p:spPr>
      </p:sp>
      <p:sp>
        <p:nvSpPr>
          <p:cNvPr id="24" name="jl formula">
            <a:extLst>
              <a:ext uri="{FF2B5EF4-FFF2-40B4-BE49-F238E27FC236}">
                <a16:creationId xmlns:a16="http://schemas.microsoft.com/office/drawing/2014/main" id="{7FC6DDCD-F27C-4794-8B42-B3E9FE13C57C}"/>
              </a:ext>
            </a:extLst>
          </p:cNvPr>
          <p:cNvSpPr>
            <a:spLocks noGrp="1"/>
          </p:cNvSpPr>
          <p:nvPr/>
        </p:nvSpPr>
        <p:spPr>
          <a:xfrm>
            <a:off x="1143000" y="4933950"/>
            <a:ext cx="2571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2175" b="0">
                <a:solidFill>
                  <a:srgbClr val="005A8D"/>
                </a:solidFill>
                <a:latin typeface="Cambria Math"/>
                <a:ea typeface="Cambria Math"/>
                <a:cs typeface="Cambria Math"/>
              </a:defRPr>
            </a:pPr>
            <a:r>
              <a:rPr sz="2175" b="0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j</a:t>
            </a:r>
            <a:r>
              <a:rPr sz="1566" b="0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l</a:t>
            </a:r>
            <a:r>
              <a:rPr sz="2175" b="0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 = L + s</a:t>
            </a:r>
            <a:r>
              <a:rPr sz="1566" b="0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l</a:t>
            </a:r>
          </a:p>
        </p:txBody>
      </p:sp>
      <p:sp>
        <p:nvSpPr>
          <p:cNvPr id="25" name="J formula box">
            <a:extLst>
              <a:ext uri="{FF2B5EF4-FFF2-40B4-BE49-F238E27FC236}">
                <a16:creationId xmlns:a16="http://schemas.microsoft.com/office/drawing/2014/main" id="{F1640C0A-5151-4EC0-BE2F-DB113101E499}"/>
              </a:ext>
            </a:extLst>
          </p:cNvPr>
          <p:cNvSpPr>
            <a:spLocks noGrp="1"/>
          </p:cNvSpPr>
          <p:nvPr/>
        </p:nvSpPr>
        <p:spPr>
          <a:xfrm>
            <a:off x="4810125" y="4933950"/>
            <a:ext cx="2571750" cy="571500"/>
          </a:xfrm>
          <a:prstGeom prst="rect">
            <a:avLst/>
          </a:prstGeom>
          <a:solidFill>
            <a:srgbClr val="F7F9FB"/>
          </a:solidFill>
          <a:ln w="9525">
            <a:solidFill>
              <a:srgbClr val="D3DCE3"/>
            </a:solidFill>
          </a:ln>
        </p:spPr>
      </p:sp>
      <p:sp>
        <p:nvSpPr>
          <p:cNvPr id="26" name="J formula">
            <a:extLst>
              <a:ext uri="{FF2B5EF4-FFF2-40B4-BE49-F238E27FC236}">
                <a16:creationId xmlns:a16="http://schemas.microsoft.com/office/drawing/2014/main" id="{74F51CEC-F6ED-4368-A154-13FBF3A4966A}"/>
              </a:ext>
            </a:extLst>
          </p:cNvPr>
          <p:cNvSpPr>
            <a:spLocks noGrp="1"/>
          </p:cNvSpPr>
          <p:nvPr/>
        </p:nvSpPr>
        <p:spPr>
          <a:xfrm>
            <a:off x="4810125" y="4933950"/>
            <a:ext cx="2571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2175" b="0">
                <a:solidFill>
                  <a:srgbClr val="005A8D"/>
                </a:solidFill>
                <a:latin typeface="Cambria Math"/>
                <a:ea typeface="Cambria Math"/>
                <a:cs typeface="Cambria Math"/>
              </a:defRPr>
            </a:pPr>
            <a:r>
              <a:rPr sz="2175" b="0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J = j</a:t>
            </a:r>
            <a:r>
              <a:rPr sz="1566" b="0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l</a:t>
            </a:r>
            <a:r>
              <a:rPr sz="2175" b="0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 ± 1/2</a:t>
            </a:r>
          </a:p>
        </p:txBody>
      </p:sp>
      <p:sp>
        <p:nvSpPr>
          <p:cNvPr id="27" name="Doublet box">
            <a:extLst>
              <a:ext uri="{FF2B5EF4-FFF2-40B4-BE49-F238E27FC236}">
                <a16:creationId xmlns:a16="http://schemas.microsoft.com/office/drawing/2014/main" id="{6389E49D-17C1-4B2C-8D08-4E6E2CD5292D}"/>
              </a:ext>
            </a:extLst>
          </p:cNvPr>
          <p:cNvSpPr>
            <a:spLocks noGrp="1"/>
          </p:cNvSpPr>
          <p:nvPr/>
        </p:nvSpPr>
        <p:spPr>
          <a:xfrm>
            <a:off x="8477250" y="4933950"/>
            <a:ext cx="2571750" cy="571500"/>
          </a:xfrm>
          <a:prstGeom prst="rect">
            <a:avLst/>
          </a:prstGeom>
          <a:solidFill>
            <a:srgbClr val="F2F8F4"/>
          </a:solidFill>
          <a:ln w="9525">
            <a:solidFill>
              <a:srgbClr val="A8CDB8"/>
            </a:solidFill>
          </a:ln>
        </p:spPr>
      </p:sp>
      <p:sp>
        <p:nvSpPr>
          <p:cNvPr id="28" name="Doublet result">
            <a:extLst>
              <a:ext uri="{FF2B5EF4-FFF2-40B4-BE49-F238E27FC236}">
                <a16:creationId xmlns:a16="http://schemas.microsoft.com/office/drawing/2014/main" id="{C4A6E871-A6F4-4D18-9740-6DA8EA083C76}"/>
              </a:ext>
            </a:extLst>
          </p:cNvPr>
          <p:cNvSpPr>
            <a:spLocks noGrp="1"/>
          </p:cNvSpPr>
          <p:nvPr/>
        </p:nvSpPr>
        <p:spPr>
          <a:xfrm>
            <a:off x="8477250" y="4933950"/>
            <a:ext cx="2571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800" b="1">
                <a:solidFill>
                  <a:srgbClr val="2D7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2D7D55"/>
                </a:solidFill>
                <a:latin typeface="Microsoft YaHei"/>
                <a:ea typeface="Microsoft YaHei"/>
                <a:cs typeface="Microsoft YaHei"/>
              </a:rPr>
              <a:t>HQSS 二重态</a:t>
            </a:r>
          </a:p>
        </p:txBody>
      </p:sp>
      <p:sp>
        <p:nvSpPr>
          <p:cNvPr id="29" name="Doublet examples">
            <a:extLst>
              <a:ext uri="{FF2B5EF4-FFF2-40B4-BE49-F238E27FC236}">
                <a16:creationId xmlns:a16="http://schemas.microsoft.com/office/drawing/2014/main" id="{F2CFB3FF-70C2-43C3-BBF6-80C69CDEC6E1}"/>
              </a:ext>
            </a:extLst>
          </p:cNvPr>
          <p:cNvSpPr>
            <a:spLocks noGrp="1"/>
          </p:cNvSpPr>
          <p:nvPr/>
        </p:nvSpPr>
        <p:spPr>
          <a:xfrm>
            <a:off x="2381250" y="5715000"/>
            <a:ext cx="7429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650" b="0">
                <a:solidFill>
                  <a:srgbClr val="005A8D"/>
                </a:solidFill>
                <a:latin typeface="Cambria Math"/>
                <a:ea typeface="Cambria Math"/>
                <a:cs typeface="Cambria Math"/>
              </a:defRPr>
            </a:pPr>
            <a:r>
              <a:rPr sz="1650" b="0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j</a:t>
            </a:r>
            <a:r>
              <a:rPr sz="1188" b="0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l</a:t>
            </a:r>
            <a:r>
              <a:rPr sz="1650" b="0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 = 1/2:  (0⁺, 1⁺)       j</a:t>
            </a:r>
            <a:r>
              <a:rPr sz="1188" b="0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l</a:t>
            </a:r>
            <a:r>
              <a:rPr sz="1650" b="0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 = 3/2:  (1⁺, 2⁺)</a:t>
            </a:r>
          </a:p>
        </p:txBody>
      </p:sp>
      <p:sp>
        <p:nvSpPr>
          <p:cNvPr id="30" name="Classification note">
            <a:extLst>
              <a:ext uri="{FF2B5EF4-FFF2-40B4-BE49-F238E27FC236}">
                <a16:creationId xmlns:a16="http://schemas.microsoft.com/office/drawing/2014/main" id="{2C2F46D9-0024-40E9-8ED8-0FA3594760A2}"/>
              </a:ext>
            </a:extLst>
          </p:cNvPr>
          <p:cNvSpPr>
            <a:spLocks noGrp="1"/>
          </p:cNvSpPr>
          <p:nvPr/>
        </p:nvSpPr>
        <p:spPr>
          <a:xfrm>
            <a:off x="3619500" y="6115050"/>
            <a:ext cx="49530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238" b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38" b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后续的宽窄态讨论均按 j</a:t>
            </a:r>
            <a:r>
              <a:rPr sz="891" b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l</a:t>
            </a:r>
            <a:r>
              <a:rPr sz="1238" b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 分类。</a:t>
            </a:r>
          </a:p>
        </p:txBody>
      </p:sp>
    </p:spTree>
    <p:extLst>
      <p:ext uri="{BB962C8B-B14F-4D97-AF65-F5344CB8AC3E}">
        <p14:creationId xmlns:p14="http://schemas.microsoft.com/office/powerpoint/2010/main" val="1239852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D9DF48-1A27-4865-AD9B-914395807FA4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  <a:ln>
            <a:noFill/>
          </a:ln>
        </p:spPr>
        <p:txBody>
          <a:bodyPr wrap="square" lIns="36576" tIns="13716" rIns="36576" bIns="13716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HQSS 下 P 波重轻介子的分类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796CEA-F412-413A-BA10-934412E7FA18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E79303-7640-42FA-8E22-7DAAEA3F189D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  <a:ln>
            <a:noFill/>
          </a:ln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0C32A0-1DE9-414C-8F8E-E83CCA353469}"/>
              </a:ext>
            </a:extLst>
          </p:cNvPr>
          <p:cNvSpPr>
            <a:spLocks noGrp="1"/>
          </p:cNvSpPr>
          <p:nvPr/>
        </p:nvSpPr>
        <p:spPr>
          <a:xfrm>
            <a:off x="11503152" y="6510528"/>
            <a:ext cx="256032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0DAAFB-45DC-4084-9022-7FB44EDE82A5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4800600" cy="502920"/>
          </a:xfrm>
          <a:prstGeom prst="rect">
            <a:avLst/>
          </a:prstGeom>
          <a:noFill/>
          <a:ln>
            <a:noFill/>
          </a:ln>
        </p:spPr>
        <p:txBody>
          <a:bodyPr wrap="square" lIns="36576" tIns="13716" rIns="36576" bIns="1371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HQSS 下，应先按轻自由度角动量 j</a:t>
            </a:r>
            <a:r>
              <a:rPr sz="1080" b="0">
                <a:solidFill>
                  <a:srgbClr val="232323"/>
                </a:solidFill>
                <a:latin typeface="Cambria Math"/>
                <a:ea typeface="Cambria Math"/>
                <a:cs typeface="Cambria Math"/>
              </a:rPr>
              <a:t>l</a:t>
            </a:r>
            <a:r>
              <a:rPr sz="1500" b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 分类，再与重夸克自旋耦合。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88D0BC-346E-4E92-9F66-C5AD4F4E47DB}"/>
              </a:ext>
            </a:extLst>
          </p:cNvPr>
          <p:cNvSpPr>
            <a:spLocks noGrp="1"/>
          </p:cNvSpPr>
          <p:nvPr/>
        </p:nvSpPr>
        <p:spPr>
          <a:xfrm>
            <a:off x="5577840" y="896112"/>
            <a:ext cx="5394960" cy="502920"/>
          </a:xfrm>
          <a:prstGeom prst="rect">
            <a:avLst/>
          </a:prstGeom>
          <a:solidFill>
            <a:srgbClr val="F6F8FA"/>
          </a:solidFill>
          <a:ln w="12700">
            <a:solidFill>
              <a:srgbClr val="D2DAE2"/>
            </a:solidFill>
          </a:ln>
        </p:spPr>
        <p:txBody>
          <a:bodyPr wrap="square" lIns="27432" tIns="18288" rIns="27432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FFC2CB-76D1-4548-BC48-ABCFA5D75BFF}"/>
              </a:ext>
            </a:extLst>
          </p:cNvPr>
          <p:cNvSpPr>
            <a:spLocks noGrp="1"/>
          </p:cNvSpPr>
          <p:nvPr/>
        </p:nvSpPr>
        <p:spPr>
          <a:xfrm>
            <a:off x="594360" y="1691640"/>
            <a:ext cx="10972800" cy="475488"/>
          </a:xfrm>
          <a:prstGeom prst="rect">
            <a:avLst/>
          </a:prstGeom>
          <a:solidFill>
            <a:srgbClr val="0046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389A46-F19A-45CE-B360-7C57B82E80D8}"/>
              </a:ext>
            </a:extLst>
          </p:cNvPr>
          <p:cNvSpPr>
            <a:spLocks noGrp="1"/>
          </p:cNvSpPr>
          <p:nvPr/>
        </p:nvSpPr>
        <p:spPr>
          <a:xfrm>
            <a:off x="640080" y="1783080"/>
            <a:ext cx="2057400" cy="274320"/>
          </a:xfrm>
          <a:prstGeom prst="rect">
            <a:avLst/>
          </a:prstGeom>
          <a:noFill/>
          <a:ln>
            <a:noFill/>
          </a:ln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轻自由度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4D9C47-1081-45C8-9044-6B6E635B0475}"/>
              </a:ext>
            </a:extLst>
          </p:cNvPr>
          <p:cNvSpPr>
            <a:spLocks noGrp="1"/>
          </p:cNvSpPr>
          <p:nvPr/>
        </p:nvSpPr>
        <p:spPr>
          <a:xfrm>
            <a:off x="2788920" y="1783080"/>
            <a:ext cx="2377439" cy="274320"/>
          </a:xfrm>
          <a:prstGeom prst="rect">
            <a:avLst/>
          </a:prstGeom>
          <a:noFill/>
          <a:ln>
            <a:noFill/>
          </a:ln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 波态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E30BA4-00E2-4428-9F06-359470958AF5}"/>
              </a:ext>
            </a:extLst>
          </p:cNvPr>
          <p:cNvSpPr>
            <a:spLocks noGrp="1"/>
          </p:cNvSpPr>
          <p:nvPr/>
        </p:nvSpPr>
        <p:spPr>
          <a:xfrm>
            <a:off x="5257800" y="1783080"/>
            <a:ext cx="2651760" cy="274320"/>
          </a:xfrm>
          <a:prstGeom prst="rect">
            <a:avLst/>
          </a:prstGeom>
          <a:noFill/>
          <a:ln>
            <a:noFill/>
          </a:ln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主导衰变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857103-FD2B-4872-9EFC-53077DB68F07}"/>
              </a:ext>
            </a:extLst>
          </p:cNvPr>
          <p:cNvSpPr>
            <a:spLocks noGrp="1"/>
          </p:cNvSpPr>
          <p:nvPr/>
        </p:nvSpPr>
        <p:spPr>
          <a:xfrm>
            <a:off x="8001000" y="1783080"/>
            <a:ext cx="3520439" cy="274320"/>
          </a:xfrm>
          <a:prstGeom prst="rect">
            <a:avLst/>
          </a:prstGeom>
          <a:noFill/>
          <a:ln>
            <a:noFill/>
          </a:ln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典型宽度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EB4B24-391B-4F1B-88E6-15DABF261894}"/>
              </a:ext>
            </a:extLst>
          </p:cNvPr>
          <p:cNvSpPr>
            <a:spLocks noGrp="1"/>
          </p:cNvSpPr>
          <p:nvPr/>
        </p:nvSpPr>
        <p:spPr>
          <a:xfrm>
            <a:off x="594360" y="2167128"/>
            <a:ext cx="10972800" cy="1024128"/>
          </a:xfrm>
          <a:prstGeom prst="rect">
            <a:avLst/>
          </a:prstGeom>
          <a:solidFill>
            <a:srgbClr val="FCFCFC"/>
          </a:solidFill>
          <a:ln w="1016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955D1-4A46-43C0-84D6-62D5404B2D96}"/>
              </a:ext>
            </a:extLst>
          </p:cNvPr>
          <p:cNvSpPr>
            <a:spLocks noGrp="1"/>
          </p:cNvSpPr>
          <p:nvPr/>
        </p:nvSpPr>
        <p:spPr>
          <a:xfrm>
            <a:off x="685800" y="2423160"/>
            <a:ext cx="1965960" cy="457200"/>
          </a:xfrm>
          <a:prstGeom prst="rect">
            <a:avLst/>
          </a:prstGeom>
          <a:noFill/>
          <a:ln>
            <a:noFill/>
          </a:ln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600" b="0">
                <a:solidFill>
                  <a:srgbClr val="232323"/>
                </a:solidFill>
                <a:latin typeface="Cambria Math"/>
                <a:ea typeface="Cambria Math"/>
                <a:cs typeface="Cambria Math"/>
              </a:rPr>
              <a:t>j</a:t>
            </a:r>
            <a:r>
              <a:rPr sz="1152" b="0">
                <a:solidFill>
                  <a:srgbClr val="232323"/>
                </a:solidFill>
                <a:latin typeface="Cambria Math"/>
                <a:ea typeface="Cambria Math"/>
                <a:cs typeface="Cambria Math"/>
              </a:rPr>
              <a:t>l</a:t>
            </a:r>
            <a:r>
              <a:rPr sz="1600" b="0">
                <a:solidFill>
                  <a:srgbClr val="232323"/>
                </a:solidFill>
                <a:latin typeface="Cambria Math"/>
                <a:ea typeface="Cambria Math"/>
                <a:cs typeface="Cambria Math"/>
              </a:rPr>
              <a:t> = 1/2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32AE8B-FD3C-4074-870C-A804527E1717}"/>
              </a:ext>
            </a:extLst>
          </p:cNvPr>
          <p:cNvSpPr>
            <a:spLocks noGrp="1"/>
          </p:cNvSpPr>
          <p:nvPr/>
        </p:nvSpPr>
        <p:spPr>
          <a:xfrm>
            <a:off x="2834640" y="2423160"/>
            <a:ext cx="2285999" cy="457200"/>
          </a:xfrm>
          <a:prstGeom prst="rect">
            <a:avLst/>
          </a:prstGeom>
          <a:noFill/>
          <a:ln>
            <a:noFill/>
          </a:ln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600" b="0">
                <a:solidFill>
                  <a:srgbClr val="222222"/>
                </a:solidFill>
                <a:latin typeface="Microsoft YaHei"/>
                <a:ea typeface="Microsoft YaHei"/>
                <a:cs typeface="Microsoft YaHei"/>
              </a:rPr>
              <a:t>(0⁺, 1⁺)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1D4317-58EB-4831-ADE7-1DB1608D11E2}"/>
              </a:ext>
            </a:extLst>
          </p:cNvPr>
          <p:cNvSpPr>
            <a:spLocks noGrp="1"/>
          </p:cNvSpPr>
          <p:nvPr/>
        </p:nvSpPr>
        <p:spPr>
          <a:xfrm>
            <a:off x="5303520" y="2423160"/>
            <a:ext cx="2560320" cy="457200"/>
          </a:xfrm>
          <a:prstGeom prst="rect">
            <a:avLst/>
          </a:prstGeom>
          <a:noFill/>
          <a:ln>
            <a:noFill/>
          </a:ln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S-wave → BK, B* 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214E97-9CF6-4248-8E8B-1685EAC35904}"/>
              </a:ext>
            </a:extLst>
          </p:cNvPr>
          <p:cNvSpPr>
            <a:spLocks noGrp="1"/>
          </p:cNvSpPr>
          <p:nvPr/>
        </p:nvSpPr>
        <p:spPr>
          <a:xfrm>
            <a:off x="8046720" y="2423160"/>
            <a:ext cx="3428999" cy="457200"/>
          </a:xfrm>
          <a:prstGeom prst="rect">
            <a:avLst/>
          </a:prstGeom>
          <a:noFill/>
          <a:ln>
            <a:noFill/>
          </a:ln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通道开放时通常较宽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38F2B2-FED1-41F5-9A57-337AF07FA094}"/>
              </a:ext>
            </a:extLst>
          </p:cNvPr>
          <p:cNvSpPr>
            <a:spLocks noGrp="1"/>
          </p:cNvSpPr>
          <p:nvPr/>
        </p:nvSpPr>
        <p:spPr>
          <a:xfrm>
            <a:off x="594360" y="3191256"/>
            <a:ext cx="10972800" cy="1024128"/>
          </a:xfrm>
          <a:prstGeom prst="rect">
            <a:avLst/>
          </a:prstGeom>
          <a:solidFill>
            <a:srgbClr val="FCFCFC"/>
          </a:solidFill>
          <a:ln w="1016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9FA20C-B9F7-41E2-87A7-2A00F680A6E0}"/>
              </a:ext>
            </a:extLst>
          </p:cNvPr>
          <p:cNvSpPr>
            <a:spLocks noGrp="1"/>
          </p:cNvSpPr>
          <p:nvPr/>
        </p:nvSpPr>
        <p:spPr>
          <a:xfrm>
            <a:off x="685800" y="3447288"/>
            <a:ext cx="1965960" cy="457200"/>
          </a:xfrm>
          <a:prstGeom prst="rect">
            <a:avLst/>
          </a:prstGeom>
          <a:noFill/>
          <a:ln>
            <a:noFill/>
          </a:ln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600" b="0">
                <a:solidFill>
                  <a:srgbClr val="232323"/>
                </a:solidFill>
                <a:latin typeface="Cambria Math"/>
                <a:ea typeface="Cambria Math"/>
                <a:cs typeface="Cambria Math"/>
              </a:rPr>
              <a:t>j</a:t>
            </a:r>
            <a:r>
              <a:rPr sz="1152" b="0">
                <a:solidFill>
                  <a:srgbClr val="232323"/>
                </a:solidFill>
                <a:latin typeface="Cambria Math"/>
                <a:ea typeface="Cambria Math"/>
                <a:cs typeface="Cambria Math"/>
              </a:rPr>
              <a:t>l</a:t>
            </a:r>
            <a:r>
              <a:rPr sz="1600" b="0">
                <a:solidFill>
                  <a:srgbClr val="232323"/>
                </a:solidFill>
                <a:latin typeface="Cambria Math"/>
                <a:ea typeface="Cambria Math"/>
                <a:cs typeface="Cambria Math"/>
              </a:rPr>
              <a:t> = 3/2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089DE7-DEDB-40A3-BAA6-2460910C480D}"/>
              </a:ext>
            </a:extLst>
          </p:cNvPr>
          <p:cNvSpPr>
            <a:spLocks noGrp="1"/>
          </p:cNvSpPr>
          <p:nvPr/>
        </p:nvSpPr>
        <p:spPr>
          <a:xfrm>
            <a:off x="2834640" y="3447288"/>
            <a:ext cx="2285999" cy="457200"/>
          </a:xfrm>
          <a:prstGeom prst="rect">
            <a:avLst/>
          </a:prstGeom>
          <a:noFill/>
          <a:ln>
            <a:noFill/>
          </a:ln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600" b="0">
                <a:solidFill>
                  <a:srgbClr val="222222"/>
                </a:solidFill>
                <a:latin typeface="Microsoft YaHei"/>
                <a:ea typeface="Microsoft YaHei"/>
                <a:cs typeface="Microsoft YaHei"/>
              </a:rPr>
              <a:t>(1⁺, 2⁺)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46BAB1-4D1A-438E-8864-E0F8DA4C3A63}"/>
              </a:ext>
            </a:extLst>
          </p:cNvPr>
          <p:cNvSpPr>
            <a:spLocks noGrp="1"/>
          </p:cNvSpPr>
          <p:nvPr/>
        </p:nvSpPr>
        <p:spPr>
          <a:xfrm>
            <a:off x="5303520" y="3447288"/>
            <a:ext cx="2560320" cy="457200"/>
          </a:xfrm>
          <a:prstGeom prst="rect">
            <a:avLst/>
          </a:prstGeom>
          <a:noFill/>
          <a:ln>
            <a:noFill/>
          </a:ln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D-wave → B* K, BK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7C4F87-38A3-45EB-9EFC-7505BDBC35A0}"/>
              </a:ext>
            </a:extLst>
          </p:cNvPr>
          <p:cNvSpPr>
            <a:spLocks noGrp="1"/>
          </p:cNvSpPr>
          <p:nvPr/>
        </p:nvSpPr>
        <p:spPr>
          <a:xfrm>
            <a:off x="8046720" y="3447288"/>
            <a:ext cx="3428999" cy="457200"/>
          </a:xfrm>
          <a:prstGeom prst="rect">
            <a:avLst/>
          </a:prstGeom>
          <a:noFill/>
          <a:ln>
            <a:noFill/>
          </a:ln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通常较窄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ACA972A-A155-4821-B502-675AC3E9F727}"/>
              </a:ext>
            </a:extLst>
          </p:cNvPr>
          <p:cNvSpPr>
            <a:spLocks noGrp="1"/>
          </p:cNvSpPr>
          <p:nvPr/>
        </p:nvSpPr>
        <p:spPr>
          <a:xfrm>
            <a:off x="777240" y="4892040"/>
            <a:ext cx="10607040" cy="320040"/>
          </a:xfrm>
          <a:prstGeom prst="rect">
            <a:avLst/>
          </a:prstGeom>
          <a:noFill/>
          <a:ln>
            <a:noFill/>
          </a:ln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700" b="0">
                <a:solidFill>
                  <a:srgbClr val="232323"/>
                </a:solidFill>
                <a:latin typeface="Cambria Math"/>
                <a:ea typeface="Cambria Math"/>
                <a:cs typeface="Cambria Math"/>
              </a:rPr>
              <a:t>j</a:t>
            </a:r>
            <a:r>
              <a:rPr sz="1224" b="0">
                <a:solidFill>
                  <a:srgbClr val="232323"/>
                </a:solidFill>
                <a:latin typeface="Cambria Math"/>
                <a:ea typeface="Cambria Math"/>
                <a:cs typeface="Cambria Math"/>
              </a:rPr>
              <a:t>l</a:t>
            </a:r>
            <a:r>
              <a:rPr sz="1700" b="0">
                <a:solidFill>
                  <a:srgbClr val="232323"/>
                </a:solidFill>
                <a:latin typeface="Cambria Math"/>
                <a:ea typeface="Cambria Math"/>
                <a:cs typeface="Cambria Math"/>
              </a:rPr>
              <a:t>=1/2 的 0⁺ 态若位于 BK 阈值上方，S-wave 强衰变通常导致较大宽度。</a:t>
            </a:r>
          </a:p>
        </p:txBody>
      </p:sp>
      <p:pic>
        <p:nvPicPr>
          <p:cNvPr id="50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0726" y="4332546"/>
            <a:ext cx="4754880" cy="3895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09EBB40-95C4-4C1D-95DE-268D4AD48C7B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577840" y="896112"/>
                <a:ext cx="5394960" cy="502920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buNone/>
                  <a:defRPr sz="2198">
                    <a:solidFill>
                      <a:srgbClr val="00466E"/>
                    </a:solidFill>
                    <a:latin typeface="Cambria Math"/>
                    <a:ea typeface="Cambria Math"/>
                    <a:cs typeface="Cambria Math"/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2198" b="0" i="1" dirty="0" smtClean="0">
                              <a:solidFill>
                                <a:srgbClr val="00466E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CN" sz="2198" b="0" i="1" dirty="0" smtClean="0">
                              <a:solidFill>
                                <a:srgbClr val="00466E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𝑗</m:t>
                          </m:r>
                        </m:e>
                        <m:sub>
                          <m:r>
                            <a:rPr lang="en-US" altLang="zh-CN" sz="2198" b="0" i="1" dirty="0" smtClean="0">
                              <a:solidFill>
                                <a:srgbClr val="00466E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𝑙</m:t>
                          </m:r>
                        </m:sub>
                      </m:sSub>
                      <m:r>
                        <a:rPr lang="zh-CN" altLang="en-US" sz="2198" b="0" i="1" dirty="0">
                          <a:solidFill>
                            <a:srgbClr val="00466E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</a:rPr>
                        <m:t> </m:t>
                      </m:r>
                      <m:r>
                        <a:rPr lang="en-US" altLang="zh-CN" sz="2198" b="0" i="1" dirty="0">
                          <a:solidFill>
                            <a:srgbClr val="00466E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</a:rPr>
                        <m:t>= </m:t>
                      </m:r>
                      <m:r>
                        <a:rPr lang="en-US" altLang="zh-CN" sz="2198" b="0" i="1" dirty="0">
                          <a:solidFill>
                            <a:srgbClr val="00466E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</a:rPr>
                        <m:t>𝐿</m:t>
                      </m:r>
                      <m:r>
                        <a:rPr lang="en-US" altLang="zh-CN" sz="2198" b="0" i="1" dirty="0">
                          <a:solidFill>
                            <a:srgbClr val="00466E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</a:rPr>
                        <m:t> + </m:t>
                      </m:r>
                      <m:sSub>
                        <m:sSubPr>
                          <m:ctrlPr>
                            <a:rPr lang="en-US" altLang="zh-CN" sz="2198" b="0" i="1" dirty="0" smtClean="0">
                              <a:solidFill>
                                <a:srgbClr val="00466E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CN" sz="2198" b="0" i="1" dirty="0" smtClean="0">
                              <a:solidFill>
                                <a:srgbClr val="00466E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altLang="zh-CN" sz="2198" b="0" i="1" dirty="0" smtClean="0">
                              <a:solidFill>
                                <a:srgbClr val="00466E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𝑙</m:t>
                          </m:r>
                        </m:sub>
                      </m:sSub>
                      <m:r>
                        <a:rPr lang="en-US" altLang="zh-CN" sz="2198" b="0" i="1" dirty="0">
                          <a:solidFill>
                            <a:srgbClr val="00466E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</a:rPr>
                        <m:t>,    </m:t>
                      </m:r>
                      <m:r>
                        <a:rPr lang="en-US" altLang="zh-CN" sz="2198" b="0" i="1" dirty="0">
                          <a:solidFill>
                            <a:srgbClr val="00466E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</a:rPr>
                        <m:t>𝐽</m:t>
                      </m:r>
                      <m:r>
                        <a:rPr lang="en-US" altLang="zh-CN" sz="2198" b="0" i="1" dirty="0">
                          <a:solidFill>
                            <a:srgbClr val="00466E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</a:rPr>
                        <m:t> =</m:t>
                      </m:r>
                      <m:sSub>
                        <m:sSubPr>
                          <m:ctrlPr>
                            <a:rPr lang="en-US" altLang="zh-CN" sz="2198" b="0" i="1" dirty="0" smtClean="0">
                              <a:solidFill>
                                <a:srgbClr val="00466E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altLang="zh-CN" sz="2198" b="0" i="1" dirty="0" smtClean="0">
                              <a:solidFill>
                                <a:srgbClr val="00466E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  <m:t>𝑗</m:t>
                          </m:r>
                        </m:e>
                        <m:sub>
                          <m:r>
                            <a:rPr lang="en-US" altLang="zh-CN" sz="2198" b="0" i="1" dirty="0" smtClean="0">
                              <a:solidFill>
                                <a:srgbClr val="00466E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  <m:t>𝑙</m:t>
                          </m:r>
                        </m:sub>
                      </m:sSub>
                      <m:r>
                        <a:rPr lang="zh-CN" altLang="en-US" sz="2198" b="0" i="1" dirty="0">
                          <a:solidFill>
                            <a:srgbClr val="00466E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</a:rPr>
                        <m:t> </m:t>
                      </m:r>
                      <m:r>
                        <a:rPr lang="en-US" altLang="zh-CN" sz="2198" b="0" i="1" dirty="0">
                          <a:solidFill>
                            <a:srgbClr val="00466E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zh-CN" sz="2198" b="0" i="1" dirty="0" smtClean="0">
                              <a:solidFill>
                                <a:srgbClr val="00466E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altLang="zh-CN" sz="2198" b="0" i="1" dirty="0" smtClean="0">
                              <a:solidFill>
                                <a:srgbClr val="00466E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altLang="zh-CN" sz="2198" b="0" i="1" dirty="0" smtClean="0">
                              <a:solidFill>
                                <a:srgbClr val="00466E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09EBB40-95C4-4C1D-95DE-268D4AD48C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7840" y="896112"/>
                <a:ext cx="5394960" cy="502920"/>
              </a:xfrm>
              <a:prstGeom prst="rect">
                <a:avLst/>
              </a:prstGeom>
              <a:blipFill>
                <a:blip r:embed="rId4"/>
                <a:stretch>
                  <a:fillRect t="-2439" b="-146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5470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3D71F7-9CA4-431B-8CAA-FB5ABB3BDF78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 i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Dₛ₀*(2317)：低质量 + 窄宽度的原型问题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5F5E46-CB13-4BCB-9BDE-004A97EBB477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C86D46-B3D2-444C-A697-AF02B2732314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36EBEE-CD3F-43A8-B447-B0C86A347BEF}"/>
              </a:ext>
            </a:extLst>
          </p:cNvPr>
          <p:cNvSpPr>
            <a:spLocks noGrp="1"/>
          </p:cNvSpPr>
          <p:nvPr/>
        </p:nvSpPr>
        <p:spPr>
          <a:xfrm>
            <a:off x="11503152" y="6510528"/>
            <a:ext cx="256032" cy="1463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6</a:t>
            </a:r>
          </a:p>
        </p:txBody>
      </p:sp>
      <p:pic>
        <p:nvPicPr>
          <p:cNvPr id="21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50" y="1051560"/>
            <a:ext cx="4767978" cy="4160520"/>
          </a:xfrm>
          <a:prstGeom prst="rect">
            <a:avLst/>
          </a:prstGeom>
          <a:ln w="6350">
            <a:solidFill>
              <a:srgbClr val="B4B4B4"/>
            </a:solidFill>
          </a:ln>
        </p:spPr>
      </p:pic>
      <p:pic>
        <p:nvPicPr>
          <p:cNvPr id="22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8938" y="1051560"/>
            <a:ext cx="4661323" cy="4160520"/>
          </a:xfrm>
          <a:prstGeom prst="rect">
            <a:avLst/>
          </a:prstGeom>
          <a:ln w="6350">
            <a:solidFill>
              <a:srgbClr val="B4B4B4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D98F4E-4C26-49DB-8FD1-27373C110725}"/>
              </a:ext>
            </a:extLst>
          </p:cNvPr>
          <p:cNvSpPr>
            <a:spLocks noGrp="1"/>
          </p:cNvSpPr>
          <p:nvPr/>
        </p:nvSpPr>
        <p:spPr>
          <a:xfrm>
            <a:off x="685800" y="5440680"/>
            <a:ext cx="1188720" cy="25603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400" b="1" i="0">
                <a:solidFill>
                  <a:srgbClr val="00417D"/>
                </a:solidFill>
                <a:latin typeface="Microsoft YaHei"/>
                <a:ea typeface="Microsoft YaHei"/>
                <a:cs typeface="Microsoft YaHei"/>
              </a:rPr>
              <a:t>实验事实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9B4318-CFE8-496D-868F-10F39F956E82}"/>
              </a:ext>
            </a:extLst>
          </p:cNvPr>
          <p:cNvSpPr>
            <a:spLocks noGrp="1"/>
          </p:cNvSpPr>
          <p:nvPr/>
        </p:nvSpPr>
        <p:spPr>
          <a:xfrm>
            <a:off x="1554480" y="5413248"/>
            <a:ext cx="3657600" cy="641223"/>
          </a:xfrm>
          <a:prstGeom prst="rect">
            <a:avLst/>
          </a:prstGeom>
          <a:noFill/>
        </p:spPr>
        <p:txBody>
          <a:bodyPr wrap="square" lIns="64008" tIns="27432" rIns="36576" bIns="1371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50">
                <a:latin typeface="Microsoft YaHei"/>
                <a:ea typeface="Microsoft YaHei"/>
                <a:cs typeface="Microsoft YaHei"/>
              </a:rPr>
              <a:t>m(Dₛ₀*) ≈ 2317 MeV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50">
                <a:latin typeface="Microsoft YaHei"/>
                <a:ea typeface="Microsoft YaHei"/>
                <a:cs typeface="Microsoft YaHei"/>
              </a:rPr>
              <a:t>below DK threshold by ~40 MeV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50">
                <a:latin typeface="Microsoft YaHei"/>
                <a:ea typeface="Microsoft YaHei"/>
                <a:cs typeface="Microsoft YaHei"/>
              </a:rPr>
              <a:t>Dₛ₀* → DK closed; Dₛπ⁰ is isospin violating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A27C28-A149-4A9A-85F9-0AFF0F1D77E7}"/>
              </a:ext>
            </a:extLst>
          </p:cNvPr>
          <p:cNvSpPr>
            <a:spLocks noGrp="1"/>
          </p:cNvSpPr>
          <p:nvPr/>
        </p:nvSpPr>
        <p:spPr>
          <a:xfrm>
            <a:off x="5995870" y="5503812"/>
            <a:ext cx="1188720" cy="25603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400" b="1" i="0">
                <a:solidFill>
                  <a:srgbClr val="00417D"/>
                </a:solidFill>
                <a:latin typeface="Microsoft YaHei"/>
                <a:ea typeface="Microsoft YaHei"/>
                <a:cs typeface="Microsoft YaHei"/>
              </a:rPr>
              <a:t>理论问题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6B7F89-616E-40C1-AD1F-1F5D6EB23BFF}"/>
              </a:ext>
            </a:extLst>
          </p:cNvPr>
          <p:cNvSpPr>
            <a:spLocks noGrp="1"/>
          </p:cNvSpPr>
          <p:nvPr/>
        </p:nvSpPr>
        <p:spPr>
          <a:xfrm>
            <a:off x="6761070" y="5439374"/>
            <a:ext cx="4114800" cy="384048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350" b="0" i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为什么 0⁺ 物理极点位于 DK 阈值以下？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7B629E-1B4B-4757-8D95-D36140BFFC98}"/>
              </a:ext>
            </a:extLst>
          </p:cNvPr>
          <p:cNvSpPr>
            <a:spLocks noGrp="1"/>
          </p:cNvSpPr>
          <p:nvPr/>
        </p:nvSpPr>
        <p:spPr>
          <a:xfrm>
            <a:off x="594360" y="6291072"/>
            <a:ext cx="10881360" cy="30175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50" b="1" i="0">
                <a:solidFill>
                  <a:srgbClr val="D75E18"/>
                </a:solidFill>
                <a:latin typeface="Microsoft YaHei"/>
                <a:ea typeface="Microsoft YaHei"/>
                <a:cs typeface="Microsoft YaHei"/>
              </a:rPr>
              <a:t>核心问题是耦合道效应如何同时解释其反常低质量、阈下位置和窄宽度。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40858C-0BD5-4596-9D44-81425D068A28}"/>
              </a:ext>
            </a:extLst>
          </p:cNvPr>
          <p:cNvSpPr>
            <a:spLocks noGrp="1"/>
          </p:cNvSpPr>
          <p:nvPr/>
        </p:nvSpPr>
        <p:spPr>
          <a:xfrm>
            <a:off x="679250" y="5184648"/>
            <a:ext cx="4767978" cy="3000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819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图源（左）：charm-strange spectroscopy summary plot（测量值与 Godfrey–Isgur / Di Pierro–Eichten 预测对比）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7745C2-D801-4E6A-A628-5AE59346D0FC}"/>
              </a:ext>
            </a:extLst>
          </p:cNvPr>
          <p:cNvSpPr>
            <a:spLocks noGrp="1"/>
          </p:cNvSpPr>
          <p:nvPr/>
        </p:nvSpPr>
        <p:spPr>
          <a:xfrm>
            <a:off x="5898938" y="5184648"/>
            <a:ext cx="4661323" cy="3000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819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图源（右）：BaBar / SLAC review talk on the Dₛ₀*(2317) discovery</a:t>
            </a:r>
          </a:p>
        </p:txBody>
      </p:sp>
    </p:spTree>
    <p:extLst>
      <p:ext uri="{BB962C8B-B14F-4D97-AF65-F5344CB8AC3E}">
        <p14:creationId xmlns:p14="http://schemas.microsoft.com/office/powerpoint/2010/main" val="1596446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20D628C-95D0-431C-B9EB-362BDA55DE41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84048" y="137160"/>
                <a:ext cx="9921240" cy="438912"/>
              </a:xfrm>
              <a:prstGeom prst="rect">
                <a:avLst/>
              </a:prstGeom>
              <a:noFill/>
            </p:spPr>
            <p:txBody>
              <a:bodyPr wrap="square" lIns="36576" tIns="13716" rIns="36576" bIns="13716" anchor="ctr">
                <a:noAutofit/>
              </a:bodyPr>
              <a:lstStyle/>
              <a:p>
                <a:pPr algn="l">
                  <a:spcBef>
                    <a:spcPts val="0"/>
                  </a:spcBef>
                  <a:spcAft>
                    <a:spcPts val="0"/>
                  </a:spcAft>
                  <a:buNone/>
                  <a:defRPr sz="2250" b="1">
                    <a:solidFill>
                      <a:srgbClr val="004B70"/>
                    </a:solidFill>
                    <a:latin typeface="Microsoft YaHei"/>
                    <a:ea typeface="Microsoft YaHei"/>
                    <a:cs typeface="Microsoft YaHei"/>
                  </a:defRPr>
                </a:pPr>
                <a:r>
                  <a:rPr lang="es-419" sz="2250" b="1" dirty="0">
                    <a:solidFill>
                      <a:srgbClr val="004B70"/>
                    </a:solidFill>
                    <a:latin typeface="Microsoft YaHei"/>
                    <a:ea typeface="Microsoft YaHei"/>
                    <a:cs typeface="Microsoft YaHei"/>
                  </a:rPr>
                  <a:t>Bs </a:t>
                </a:r>
                <a:r>
                  <a:rPr lang="zh-CN" altLang="en-US" sz="2250" b="1" dirty="0" err="1">
                    <a:solidFill>
                      <a:srgbClr val="004B70"/>
                    </a:solidFill>
                    <a:latin typeface="Microsoft YaHei"/>
                    <a:ea typeface="Microsoft YaHei"/>
                    <a:cs typeface="Microsoft YaHei"/>
                  </a:rPr>
                  <a:t>谱中</a:t>
                </a:r>
                <a:r>
                  <a:rPr lang="zh-CN" altLang="en-US" sz="2250" b="1" dirty="0">
                    <a:solidFill>
                      <a:srgbClr val="004B70"/>
                    </a:solidFill>
                    <a:latin typeface="Microsoft YaHei"/>
                    <a:ea typeface="Microsoft YaHei"/>
                    <a:cs typeface="Microsoft YaHei"/>
                  </a:rPr>
                  <a:t>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50" b="1" i="1" dirty="0" smtClean="0">
                            <a:solidFill>
                              <a:srgbClr val="004B70"/>
                            </a:solidFill>
                            <a:latin typeface="Cambria Math" panose="02040503050406030204" pitchFamily="18" charset="0"/>
                            <a:ea typeface="Microsoft YaHei"/>
                          </a:rPr>
                        </m:ctrlPr>
                      </m:sSubPr>
                      <m:e>
                        <m:r>
                          <a:rPr lang="en-US" altLang="zh-CN" sz="2250" b="1" i="1" dirty="0" smtClean="0">
                            <a:solidFill>
                              <a:srgbClr val="004B70"/>
                            </a:solidFill>
                            <a:latin typeface="Cambria Math" panose="02040503050406030204" pitchFamily="18" charset="0"/>
                            <a:ea typeface="Microsoft YaHei"/>
                          </a:rPr>
                          <m:t>𝒋</m:t>
                        </m:r>
                      </m:e>
                      <m:sub>
                        <m:r>
                          <a:rPr lang="en-US" altLang="zh-CN" sz="2250" b="1" i="1" dirty="0" smtClean="0">
                            <a:solidFill>
                              <a:srgbClr val="004B70"/>
                            </a:solidFill>
                            <a:latin typeface="Cambria Math" panose="02040503050406030204" pitchFamily="18" charset="0"/>
                            <a:ea typeface="Microsoft YaHei"/>
                          </a:rPr>
                          <m:t>𝒍</m:t>
                        </m:r>
                      </m:sub>
                    </m:sSub>
                    <m:r>
                      <a:rPr lang="en-US" altLang="zh-CN" sz="2250" b="1" i="1" dirty="0" smtClean="0">
                        <a:solidFill>
                          <a:srgbClr val="004B70"/>
                        </a:solidFill>
                        <a:latin typeface="Cambria Math" panose="02040503050406030204" pitchFamily="18" charset="0"/>
                        <a:ea typeface="Microsoft YaHei"/>
                      </a:rPr>
                      <m:t>=</m:t>
                    </m:r>
                    <m:r>
                      <a:rPr lang="en-US" altLang="zh-CN" sz="2250" b="1" i="1" dirty="0" smtClean="0">
                        <a:solidFill>
                          <a:srgbClr val="004B70"/>
                        </a:solidFill>
                        <a:latin typeface="Cambria Math" panose="02040503050406030204" pitchFamily="18" charset="0"/>
                        <a:ea typeface="Microsoft YaHei"/>
                      </a:rPr>
                      <m:t>𝟑</m:t>
                    </m:r>
                    <m:r>
                      <a:rPr lang="en-US" altLang="zh-CN" sz="2250" b="1" i="1" dirty="0" smtClean="0">
                        <a:solidFill>
                          <a:srgbClr val="004B70"/>
                        </a:solidFill>
                        <a:latin typeface="Cambria Math" panose="02040503050406030204" pitchFamily="18" charset="0"/>
                        <a:ea typeface="Microsoft YaHei"/>
                      </a:rPr>
                      <m:t>/</m:t>
                    </m:r>
                    <m:r>
                      <a:rPr lang="en-US" altLang="zh-CN" sz="2250" b="1" i="1" dirty="0" smtClean="0">
                        <a:solidFill>
                          <a:srgbClr val="004B70"/>
                        </a:solidFill>
                        <a:latin typeface="Cambria Math" panose="02040503050406030204" pitchFamily="18" charset="0"/>
                        <a:ea typeface="Microsoft YaHei"/>
                      </a:rPr>
                      <m:t>𝟐</m:t>
                    </m:r>
                    <m:r>
                      <a:rPr lang="en-US" altLang="zh-CN" sz="2250" b="1" i="1" dirty="0">
                        <a:solidFill>
                          <a:srgbClr val="004B70"/>
                        </a:solidFill>
                        <a:latin typeface="Cambria Math" panose="02040503050406030204" pitchFamily="18" charset="0"/>
                        <a:ea typeface="Microsoft YaHei"/>
                        <a:cs typeface="Microsoft YaHei"/>
                      </a:rPr>
                      <m:t> </m:t>
                    </m:r>
                  </m:oMath>
                </a14:m>
                <a:r>
                  <a:rPr lang="zh-CN" altLang="en-US" sz="2250" b="1" dirty="0" err="1">
                    <a:solidFill>
                      <a:srgbClr val="004B70"/>
                    </a:solidFill>
                    <a:latin typeface="Microsoft YaHei"/>
                    <a:ea typeface="Microsoft YaHei"/>
                    <a:cs typeface="Microsoft YaHei"/>
                  </a:rPr>
                  <a:t>已确立，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419" sz="2250" b="1" i="1" dirty="0" smtClean="0">
                            <a:solidFill>
                              <a:srgbClr val="004B70"/>
                            </a:solidFill>
                            <a:latin typeface="Cambria Math" panose="02040503050406030204" pitchFamily="18" charset="0"/>
                            <a:ea typeface="Microsoft YaHei"/>
                            <a:cs typeface="Microsoft YaHei"/>
                          </a:rPr>
                        </m:ctrlPr>
                      </m:sSubPr>
                      <m:e>
                        <m:r>
                          <a:rPr lang="es-419" sz="2250" b="1" i="1" dirty="0" smtClean="0">
                            <a:solidFill>
                              <a:srgbClr val="004B70"/>
                            </a:solidFill>
                            <a:latin typeface="Cambria Math" panose="02040503050406030204" pitchFamily="18" charset="0"/>
                            <a:ea typeface="Microsoft YaHei"/>
                            <a:cs typeface="Microsoft YaHei"/>
                          </a:rPr>
                          <m:t>𝒋</m:t>
                        </m:r>
                      </m:e>
                      <m:sub>
                        <m:r>
                          <a:rPr lang="en-US" sz="2250" b="1" i="1" dirty="0" smtClean="0">
                            <a:solidFill>
                              <a:srgbClr val="004B70"/>
                            </a:solidFill>
                            <a:latin typeface="Cambria Math" panose="02040503050406030204" pitchFamily="18" charset="0"/>
                            <a:ea typeface="Microsoft YaHei"/>
                            <a:cs typeface="Microsoft YaHei"/>
                          </a:rPr>
                          <m:t>𝒍</m:t>
                        </m:r>
                      </m:sub>
                    </m:sSub>
                    <m:r>
                      <a:rPr lang="es-419" sz="2250" b="1" i="1" dirty="0">
                        <a:solidFill>
                          <a:srgbClr val="004B70"/>
                        </a:solidFill>
                        <a:latin typeface="Cambria Math" panose="02040503050406030204" pitchFamily="18" charset="0"/>
                        <a:ea typeface="Microsoft YaHei"/>
                        <a:cs typeface="Microsoft YaHei"/>
                      </a:rPr>
                      <m:t>=</m:t>
                    </m:r>
                    <m:r>
                      <a:rPr lang="es-419" sz="2250" b="1" i="1" dirty="0">
                        <a:solidFill>
                          <a:srgbClr val="004B70"/>
                        </a:solidFill>
                        <a:latin typeface="Cambria Math" panose="02040503050406030204" pitchFamily="18" charset="0"/>
                        <a:ea typeface="Microsoft YaHei"/>
                        <a:cs typeface="Microsoft YaHei"/>
                      </a:rPr>
                      <m:t>𝟏</m:t>
                    </m:r>
                    <m:r>
                      <a:rPr lang="es-419" sz="2250" b="1" i="1" dirty="0">
                        <a:solidFill>
                          <a:srgbClr val="004B70"/>
                        </a:solidFill>
                        <a:latin typeface="Cambria Math" panose="02040503050406030204" pitchFamily="18" charset="0"/>
                        <a:ea typeface="Microsoft YaHei"/>
                        <a:cs typeface="Microsoft YaHei"/>
                      </a:rPr>
                      <m:t>/</m:t>
                    </m:r>
                    <m:r>
                      <a:rPr lang="es-419" sz="2250" b="1" i="1" dirty="0">
                        <a:solidFill>
                          <a:srgbClr val="004B70"/>
                        </a:solidFill>
                        <a:latin typeface="Cambria Math" panose="02040503050406030204" pitchFamily="18" charset="0"/>
                        <a:ea typeface="Microsoft YaHei"/>
                        <a:cs typeface="Microsoft YaHei"/>
                      </a:rPr>
                      <m:t>𝟐</m:t>
                    </m:r>
                    <m:r>
                      <a:rPr lang="es-419" sz="2250" b="1" i="1" dirty="0">
                        <a:solidFill>
                          <a:srgbClr val="004B70"/>
                        </a:solidFill>
                        <a:latin typeface="Cambria Math" panose="02040503050406030204" pitchFamily="18" charset="0"/>
                        <a:ea typeface="Microsoft YaHei"/>
                        <a:cs typeface="Microsoft YaHei"/>
                      </a:rPr>
                      <m:t> </m:t>
                    </m:r>
                  </m:oMath>
                </a14:m>
                <a:r>
                  <a:rPr lang="zh-CN" altLang="en-US" sz="2250" b="1" dirty="0" err="1">
                    <a:solidFill>
                      <a:srgbClr val="004B70"/>
                    </a:solidFill>
                    <a:latin typeface="Microsoft YaHei"/>
                    <a:ea typeface="Microsoft YaHei"/>
                    <a:cs typeface="Microsoft YaHei"/>
                  </a:rPr>
                  <a:t>长期缺失</a:t>
                </a:r>
                <a:endParaRPr sz="2250" b="1" dirty="0">
                  <a:solidFill>
                    <a:srgbClr val="004B70"/>
                  </a:solidFill>
                  <a:latin typeface="Microsoft YaHei"/>
                  <a:ea typeface="Microsoft YaHei"/>
                  <a:cs typeface="Microsoft YaHei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20D628C-95D0-431C-B9EB-362BDA55DE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048" y="137160"/>
                <a:ext cx="9921240" cy="438912"/>
              </a:xfrm>
              <a:prstGeom prst="rect">
                <a:avLst/>
              </a:prstGeom>
              <a:blipFill>
                <a:blip r:embed="rId3"/>
                <a:stretch>
                  <a:fillRect l="-1407" t="-11429" b="-28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0B3AE854-F083-47E3-B703-E79A39759129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1F930-1DA2-4821-8C59-40BBC84DD407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997BF-3D36-4B1A-9850-678D30973D67}"/>
              </a:ext>
            </a:extLst>
          </p:cNvPr>
          <p:cNvSpPr>
            <a:spLocks noGrp="1"/>
          </p:cNvSpPr>
          <p:nvPr/>
        </p:nvSpPr>
        <p:spPr>
          <a:xfrm>
            <a:off x="11503152" y="6510528"/>
            <a:ext cx="256032" cy="1463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7</a:t>
            </a:r>
          </a:p>
        </p:txBody>
      </p:sp>
      <p:pic>
        <p:nvPicPr>
          <p:cNvPr id="23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1042416"/>
            <a:ext cx="4663440" cy="1709928"/>
          </a:xfrm>
          <a:prstGeom prst="rect">
            <a:avLst/>
          </a:prstGeom>
          <a:ln w="6350">
            <a:solidFill>
              <a:srgbClr val="B4B4B4"/>
            </a:solidFill>
          </a:ln>
        </p:spPr>
      </p:pic>
      <p:pic>
        <p:nvPicPr>
          <p:cNvPr id="24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2504" y="896112"/>
            <a:ext cx="4605711" cy="3703320"/>
          </a:xfrm>
          <a:prstGeom prst="rect">
            <a:avLst/>
          </a:prstGeom>
          <a:ln w="6350">
            <a:solidFill>
              <a:srgbClr val="B4B4B4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F7ECC4-C0D8-49DA-9E5E-F511B9B362D6}"/>
              </a:ext>
            </a:extLst>
          </p:cNvPr>
          <p:cNvSpPr>
            <a:spLocks noGrp="1"/>
          </p:cNvSpPr>
          <p:nvPr/>
        </p:nvSpPr>
        <p:spPr>
          <a:xfrm>
            <a:off x="675940" y="3288755"/>
            <a:ext cx="1280160" cy="25603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400" b="1" i="0">
                <a:solidFill>
                  <a:srgbClr val="00417D"/>
                </a:solidFill>
                <a:latin typeface="Microsoft YaHei"/>
                <a:ea typeface="Microsoft YaHei"/>
                <a:cs typeface="Microsoft YaHei"/>
              </a:rPr>
              <a:t>已知窄态：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D4799F8-6D77-4A7E-93CE-FE174F92AD78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664208" y="3275474"/>
                <a:ext cx="4235289" cy="273921"/>
              </a:xfrm>
              <a:prstGeom prst="rect">
                <a:avLst/>
              </a:prstGeom>
              <a:noFill/>
            </p:spPr>
            <p:txBody>
              <a:bodyPr wrap="square" lIns="36576" tIns="13716" rIns="36576" bIns="13716" anchor="ctr">
                <a:spAutoFit/>
              </a:bodyPr>
              <a:lstStyle/>
              <a:p>
                <a:pPr algn="l">
                  <a:spcBef>
                    <a:spcPts val="0"/>
                  </a:spcBef>
                  <a:spcAft>
                    <a:spcPts val="0"/>
                  </a:spcAft>
                  <a:buNone/>
                  <a:defRPr>
                    <a:latin typeface="Microsoft YaHei"/>
                    <a:ea typeface="Microsoft YaHei"/>
                    <a:cs typeface="Microsoft YaHei"/>
                  </a:defRPr>
                </a:pPr>
                <a:r>
                  <a:rPr lang="es-419" sz="1600" dirty="0">
                    <a:latin typeface="Microsoft YaHei"/>
                    <a:ea typeface="Microsoft YaHei"/>
                    <a:cs typeface="Microsoft YaHei"/>
                  </a:rPr>
                  <a:t>Bₛ₁(5830)、Bₛ₂*(5840) </a:t>
                </a:r>
                <a:r>
                  <a:rPr lang="zh-CN" altLang="en-US" sz="1600" dirty="0">
                    <a:latin typeface="Microsoft YaHei"/>
                    <a:ea typeface="Microsoft YaHei"/>
                    <a:cs typeface="Microsoft YaHei"/>
                  </a:rPr>
                  <a:t>构成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ea typeface="Microsoft YaHei"/>
                            <a:cs typeface="Microsoft YaHei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Microsoft YaHei"/>
                            <a:cs typeface="Microsoft YaHei"/>
                          </a:rPr>
                          <m:t>𝑗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Microsoft YaHei"/>
                            <a:cs typeface="Microsoft YaHei"/>
                          </a:rPr>
                          <m:t>𝑙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ea typeface="Microsoft YaHei"/>
                        <a:cs typeface="Microsoft YaHei"/>
                      </a:rPr>
                      <m:t>=3/2</m:t>
                    </m:r>
                  </m:oMath>
                </a14:m>
                <a:r>
                  <a:rPr lang="zh-CN" altLang="en-US" sz="1600" dirty="0">
                    <a:latin typeface="Microsoft YaHei"/>
                    <a:ea typeface="Microsoft YaHei"/>
                    <a:cs typeface="Microsoft YaHei"/>
                  </a:rPr>
                  <a:t> 二重态</a:t>
                </a:r>
                <a:endParaRPr sz="1600" dirty="0">
                  <a:latin typeface="Microsoft YaHei"/>
                  <a:ea typeface="Microsoft YaHei"/>
                  <a:cs typeface="Microsoft YaHei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D4799F8-6D77-4A7E-93CE-FE174F92AD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208" y="3275474"/>
                <a:ext cx="4235289" cy="273921"/>
              </a:xfrm>
              <a:prstGeom prst="rect">
                <a:avLst/>
              </a:prstGeom>
              <a:blipFill>
                <a:blip r:embed="rId6"/>
                <a:stretch>
                  <a:fillRect l="-2096" t="-21739" b="-347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4F74F0D-C5CB-49D5-9D59-E22A8E8EBF8B}"/>
              </a:ext>
            </a:extLst>
          </p:cNvPr>
          <p:cNvSpPr>
            <a:spLocks noGrp="1"/>
          </p:cNvSpPr>
          <p:nvPr/>
        </p:nvSpPr>
        <p:spPr>
          <a:xfrm>
            <a:off x="685800" y="3703320"/>
            <a:ext cx="1280160" cy="25603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400" b="1" i="0">
                <a:solidFill>
                  <a:srgbClr val="D36525"/>
                </a:solidFill>
                <a:latin typeface="Microsoft YaHei"/>
                <a:ea typeface="Microsoft YaHei"/>
                <a:cs typeface="Microsoft YaHei"/>
              </a:rPr>
              <a:t>长期缺失：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9BC262F-1520-4883-853A-FEF79F9626A1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664208" y="3707928"/>
                <a:ext cx="3931920" cy="273921"/>
              </a:xfrm>
              <a:prstGeom prst="rect">
                <a:avLst/>
              </a:prstGeom>
              <a:noFill/>
            </p:spPr>
            <p:txBody>
              <a:bodyPr wrap="square" lIns="36576" tIns="13716" rIns="36576" bIns="13716" anchor="ctr">
                <a:sp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buNone/>
                  <a:defRPr>
                    <a:latin typeface="Microsoft YaHei"/>
                    <a:ea typeface="Microsoft YaHei"/>
                    <a:cs typeface="Microsoft YaHei"/>
                  </a:defRPr>
                </a:pPr>
                <a:r>
                  <a:rPr lang="es-419" sz="1600" b="0" dirty="0">
                    <a:solidFill>
                      <a:srgbClr val="D6621F"/>
                    </a:solidFill>
                    <a:latin typeface="Microsoft YaHei"/>
                    <a:ea typeface="Microsoft YaHei"/>
                    <a:cs typeface="Microsoft YaHei"/>
                  </a:rPr>
                  <a:t>Bₛ₀*(0⁺) </a:t>
                </a:r>
                <a:r>
                  <a:rPr lang="zh-CN" altLang="en-US" sz="1600" b="0" dirty="0" err="1">
                    <a:solidFill>
                      <a:srgbClr val="D6621F"/>
                    </a:solidFill>
                    <a:latin typeface="Microsoft YaHei"/>
                    <a:ea typeface="Microsoft YaHei"/>
                    <a:cs typeface="Microsoft YaHei"/>
                  </a:rPr>
                  <a:t>与</a:t>
                </a:r>
                <a:r>
                  <a:rPr lang="zh-CN" altLang="en-US" sz="1600" b="0" dirty="0">
                    <a:solidFill>
                      <a:srgbClr val="D6621F"/>
                    </a:solidFill>
                    <a:latin typeface="Microsoft YaHei"/>
                    <a:ea typeface="Microsoft YaHei"/>
                    <a:cs typeface="Microsoft YaHei"/>
                  </a:rPr>
                  <a:t> </a:t>
                </a:r>
                <a:r>
                  <a:rPr lang="es-419" sz="1600" b="0" dirty="0">
                    <a:solidFill>
                      <a:srgbClr val="D6621F"/>
                    </a:solidFill>
                    <a:latin typeface="Microsoft YaHei"/>
                    <a:ea typeface="Microsoft YaHei"/>
                    <a:cs typeface="Microsoft YaHei"/>
                  </a:rPr>
                  <a:t>Bₛ₁′(1⁺) </a:t>
                </a:r>
                <a:r>
                  <a:rPr lang="zh-CN" altLang="en-US" sz="1600" b="0" dirty="0">
                    <a:solidFill>
                      <a:srgbClr val="D6621F"/>
                    </a:solidFill>
                    <a:latin typeface="Microsoft YaHei"/>
                    <a:ea typeface="Microsoft YaHei"/>
                    <a:cs typeface="Microsoft YaHei"/>
                  </a:rPr>
                  <a:t>应构成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solidFill>
                              <a:srgbClr val="D6621F"/>
                            </a:solidFill>
                            <a:latin typeface="Cambria Math" panose="02040503050406030204" pitchFamily="18" charset="0"/>
                            <a:ea typeface="Microsoft YaHei"/>
                            <a:cs typeface="Microsoft YaHei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solidFill>
                              <a:srgbClr val="D6621F"/>
                            </a:solidFill>
                            <a:latin typeface="Cambria Math" panose="02040503050406030204" pitchFamily="18" charset="0"/>
                            <a:ea typeface="Microsoft YaHei"/>
                            <a:cs typeface="Microsoft YaHei"/>
                          </a:rPr>
                          <m:t>𝑗</m:t>
                        </m:r>
                      </m:e>
                      <m:sub>
                        <m:r>
                          <a:rPr lang="en-US" altLang="zh-CN" sz="1600" b="0" i="1" smtClean="0">
                            <a:solidFill>
                              <a:srgbClr val="D6621F"/>
                            </a:solidFill>
                            <a:latin typeface="Cambria Math" panose="02040503050406030204" pitchFamily="18" charset="0"/>
                            <a:ea typeface="Microsoft YaHei"/>
                            <a:cs typeface="Microsoft YaHei"/>
                          </a:rPr>
                          <m:t>𝑙</m:t>
                        </m:r>
                      </m:sub>
                    </m:sSub>
                    <m:r>
                      <a:rPr lang="en-US" altLang="zh-CN" sz="1600" b="0" i="1" smtClean="0">
                        <a:solidFill>
                          <a:srgbClr val="D6621F"/>
                        </a:solidFill>
                        <a:latin typeface="Cambria Math" panose="02040503050406030204" pitchFamily="18" charset="0"/>
                        <a:ea typeface="Microsoft YaHei"/>
                        <a:cs typeface="Microsoft YaHei"/>
                      </a:rPr>
                      <m:t>=1/2</m:t>
                    </m:r>
                  </m:oMath>
                </a14:m>
                <a:r>
                  <a:rPr lang="zh-CN" altLang="en-US" sz="1600" b="0" dirty="0">
                    <a:solidFill>
                      <a:srgbClr val="D6621F"/>
                    </a:solidFill>
                    <a:latin typeface="Microsoft YaHei"/>
                    <a:ea typeface="Microsoft YaHei"/>
                    <a:cs typeface="Microsoft YaHei"/>
                  </a:rPr>
                  <a:t> 二重态</a:t>
                </a:r>
                <a:endParaRPr sz="1600" b="0" dirty="0">
                  <a:solidFill>
                    <a:srgbClr val="D6621F"/>
                  </a:solidFill>
                  <a:latin typeface="Microsoft YaHei"/>
                  <a:ea typeface="Microsoft YaHei"/>
                  <a:cs typeface="Microsoft YaHei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9BC262F-1520-4883-853A-FEF79F9626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208" y="3707928"/>
                <a:ext cx="3931920" cy="273921"/>
              </a:xfrm>
              <a:prstGeom prst="rect">
                <a:avLst/>
              </a:prstGeom>
              <a:blipFill>
                <a:blip r:embed="rId7"/>
                <a:stretch>
                  <a:fillRect l="-1290" t="-17391" r="-1290" b="-391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D3CE6B7F-F055-40EB-BB67-0014711B08CE}"/>
              </a:ext>
            </a:extLst>
          </p:cNvPr>
          <p:cNvSpPr>
            <a:spLocks noGrp="1"/>
          </p:cNvSpPr>
          <p:nvPr/>
        </p:nvSpPr>
        <p:spPr>
          <a:xfrm>
            <a:off x="658368" y="5074920"/>
            <a:ext cx="10972800" cy="685800"/>
          </a:xfrm>
          <a:prstGeom prst="rect">
            <a:avLst/>
          </a:prstGeom>
          <a:solidFill>
            <a:srgbClr val="FFF8F0"/>
          </a:solidFill>
          <a:ln w="8890">
            <a:solidFill>
              <a:srgbClr val="E6BE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1A59DD-0ECF-4710-B517-D8126E123EE2}"/>
              </a:ext>
            </a:extLst>
          </p:cNvPr>
          <p:cNvSpPr>
            <a:spLocks noGrp="1"/>
          </p:cNvSpPr>
          <p:nvPr/>
        </p:nvSpPr>
        <p:spPr>
          <a:xfrm>
            <a:off x="896112" y="5266944"/>
            <a:ext cx="10424160" cy="25603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50">
                <a:latin typeface="Microsoft YaHei"/>
                <a:ea typeface="Microsoft YaHei"/>
                <a:cs typeface="Microsoft YaHei"/>
              </a:rPr>
              <a:t>2026 年的新结果使 Bₛ₀*(5700)⁰ 成为缺失 0⁺ 态的自然候选。下一步应寻找并测量 1⁺ 伴随态。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427DA9-DB37-4B23-9E56-5EDDAC791807}"/>
              </a:ext>
            </a:extLst>
          </p:cNvPr>
          <p:cNvSpPr>
            <a:spLocks noGrp="1"/>
          </p:cNvSpPr>
          <p:nvPr/>
        </p:nvSpPr>
        <p:spPr>
          <a:xfrm>
            <a:off x="384048" y="6510528"/>
            <a:ext cx="7680960" cy="20116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AEB6BC-BC51-4B6A-B915-AFDEABE65211}"/>
              </a:ext>
            </a:extLst>
          </p:cNvPr>
          <p:cNvSpPr>
            <a:spLocks noGrp="1"/>
          </p:cNvSpPr>
          <p:nvPr/>
        </p:nvSpPr>
        <p:spPr>
          <a:xfrm>
            <a:off x="594360" y="2782344"/>
            <a:ext cx="4663440" cy="3000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819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图源（左）：Bₛ excited states summary table（pre-2026 status, review）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F7A4BD-55FC-4C7E-B7D9-4C1FF5E1F332}"/>
              </a:ext>
            </a:extLst>
          </p:cNvPr>
          <p:cNvSpPr>
            <a:spLocks noGrp="1"/>
          </p:cNvSpPr>
          <p:nvPr/>
        </p:nvSpPr>
        <p:spPr>
          <a:xfrm>
            <a:off x="6292504" y="4629432"/>
            <a:ext cx="4605711" cy="3000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819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图源（右）：LHCb, Bₛ₁(5830) / Bₛ₂*(5840) spectrum</a:t>
            </a:r>
          </a:p>
        </p:txBody>
      </p:sp>
    </p:spTree>
    <p:extLst>
      <p:ext uri="{BB962C8B-B14F-4D97-AF65-F5344CB8AC3E}">
        <p14:creationId xmlns:p14="http://schemas.microsoft.com/office/powerpoint/2010/main" val="1386446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93B179-CAC9-47CA-B0A5-83C902F492CB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 i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为什么 Bₛ₀*(5700) 可以很窄？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341B89-79D1-479F-9711-46FD73CD4CCB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BF1FE4-1433-4571-8C27-927E897CF02C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AEAB39-0E48-4055-AE81-EA79D48418F7}"/>
              </a:ext>
            </a:extLst>
          </p:cNvPr>
          <p:cNvSpPr>
            <a:spLocks noGrp="1"/>
          </p:cNvSpPr>
          <p:nvPr/>
        </p:nvSpPr>
        <p:spPr>
          <a:xfrm>
            <a:off x="11503152" y="6510528"/>
            <a:ext cx="256032" cy="1463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A7B39E-45C6-48ED-A60A-9F618F22D46D}"/>
              </a:ext>
            </a:extLst>
          </p:cNvPr>
          <p:cNvSpPr>
            <a:spLocks noGrp="1"/>
          </p:cNvSpPr>
          <p:nvPr/>
        </p:nvSpPr>
        <p:spPr>
          <a:xfrm>
            <a:off x="731520" y="914400"/>
            <a:ext cx="10789920" cy="32004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900" b="1">
                <a:solidFill>
                  <a:srgbClr val="00417D"/>
                </a:solidFill>
                <a:latin typeface="Microsoft YaHei"/>
                <a:ea typeface="Microsoft YaHei"/>
                <a:cs typeface="Microsoft YaHei"/>
              </a:rPr>
              <a:t>若 Jᴾ = 0⁺，Bₛ₀*(5700) → BK 为 S-wave 衰变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EFC19-A832-453F-8A6B-06B7A3112343}"/>
              </a:ext>
            </a:extLst>
          </p:cNvPr>
          <p:cNvSpPr>
            <a:spLocks noGrp="1"/>
          </p:cNvSpPr>
          <p:nvPr/>
        </p:nvSpPr>
        <p:spPr>
          <a:xfrm>
            <a:off x="1463040" y="3108960"/>
            <a:ext cx="9235440" cy="27432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C9663C-6C07-4AFC-902E-D6CF24C307E5}"/>
              </a:ext>
            </a:extLst>
          </p:cNvPr>
          <p:cNvSpPr>
            <a:spLocks noGrp="1"/>
          </p:cNvSpPr>
          <p:nvPr/>
        </p:nvSpPr>
        <p:spPr>
          <a:xfrm>
            <a:off x="10378440" y="2852928"/>
            <a:ext cx="502920" cy="22860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8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质量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CCC0D4-5C80-4CCF-BD8B-F3B1BD14ABFE}"/>
              </a:ext>
            </a:extLst>
          </p:cNvPr>
          <p:cNvSpPr>
            <a:spLocks noGrp="1"/>
          </p:cNvSpPr>
          <p:nvPr/>
        </p:nvSpPr>
        <p:spPr>
          <a:xfrm>
            <a:off x="4754880" y="2423160"/>
            <a:ext cx="32004" cy="1005840"/>
          </a:xfrm>
          <a:prstGeom prst="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EED413-BE46-49A0-AB06-64EFB5E4BD6E}"/>
              </a:ext>
            </a:extLst>
          </p:cNvPr>
          <p:cNvSpPr>
            <a:spLocks noGrp="1"/>
          </p:cNvSpPr>
          <p:nvPr/>
        </p:nvSpPr>
        <p:spPr>
          <a:xfrm>
            <a:off x="4224528" y="2148840"/>
            <a:ext cx="1234440" cy="25603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950" b="1" i="0">
                <a:solidFill>
                  <a:srgbClr val="003B5C"/>
                </a:solidFill>
                <a:latin typeface="Microsoft YaHei"/>
                <a:ea typeface="Microsoft YaHei"/>
                <a:cs typeface="Microsoft YaHei"/>
              </a:rPr>
              <a:t>Bₛ₀*(5700)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157807-BB00-422A-95BB-1A9ADFD9CF1E}"/>
              </a:ext>
            </a:extLst>
          </p:cNvPr>
          <p:cNvSpPr>
            <a:spLocks noGrp="1"/>
          </p:cNvSpPr>
          <p:nvPr/>
        </p:nvSpPr>
        <p:spPr>
          <a:xfrm>
            <a:off x="6400800" y="2423160"/>
            <a:ext cx="32004" cy="1005840"/>
          </a:xfrm>
          <a:prstGeom prst="rect">
            <a:avLst/>
          </a:prstGeom>
          <a:solidFill>
            <a:srgbClr val="D365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947075-A70F-4159-8BB1-2CA350A90BBB}"/>
              </a:ext>
            </a:extLst>
          </p:cNvPr>
          <p:cNvSpPr>
            <a:spLocks noGrp="1"/>
          </p:cNvSpPr>
          <p:nvPr/>
        </p:nvSpPr>
        <p:spPr>
          <a:xfrm>
            <a:off x="5925312" y="3401568"/>
            <a:ext cx="1325880" cy="25603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950" b="1" i="0">
                <a:solidFill>
                  <a:srgbClr val="D75E18"/>
                </a:solidFill>
                <a:latin typeface="Microsoft YaHei"/>
                <a:ea typeface="Microsoft YaHei"/>
                <a:cs typeface="Microsoft YaHei"/>
              </a:rPr>
              <a:t>BK threshold</a:t>
            </a:r>
          </a:p>
        </p:txBody>
      </p:sp>
      <p:sp>
        <p:nvSpPr>
          <p:cNvPr id="13" name="Connector 12">
            <a:extLst>
              <a:ext uri="{FF2B5EF4-FFF2-40B4-BE49-F238E27FC236}">
                <a16:creationId xmlns:a16="http://schemas.microsoft.com/office/drawing/2014/main" id="{E35CC901-A737-4998-A443-AE4904553112}"/>
              </a:ext>
            </a:extLst>
          </p:cNvPr>
          <p:cNvSpPr>
            <a:spLocks noGrp="1"/>
          </p:cNvSpPr>
          <p:nvPr/>
        </p:nvSpPr>
        <p:spPr>
          <a:xfrm>
            <a:off x="4800600" y="2724912"/>
            <a:ext cx="1572768" cy="0"/>
          </a:xfrm>
          <a:prstGeom prst="line">
            <a:avLst/>
          </a:prstGeom>
          <a:ln w="15240">
            <a:solidFill>
              <a:srgbClr val="D75E1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C67078-2530-4D03-8CDF-BB5D723AF46D}"/>
              </a:ext>
            </a:extLst>
          </p:cNvPr>
          <p:cNvSpPr>
            <a:spLocks noGrp="1"/>
          </p:cNvSpPr>
          <p:nvPr/>
        </p:nvSpPr>
        <p:spPr>
          <a:xfrm>
            <a:off x="4956048" y="2496312"/>
            <a:ext cx="1508760" cy="22860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850" b="0" i="0">
                <a:solidFill>
                  <a:srgbClr val="D75E18"/>
                </a:solidFill>
                <a:latin typeface="Microsoft YaHei"/>
                <a:ea typeface="Microsoft YaHei"/>
                <a:cs typeface="Microsoft YaHei"/>
              </a:rPr>
              <a:t>低于阈值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39226F-2316-45E0-9DFB-96ADF4BECCF2}"/>
              </a:ext>
            </a:extLst>
          </p:cNvPr>
          <p:cNvSpPr>
            <a:spLocks noGrp="1"/>
          </p:cNvSpPr>
          <p:nvPr/>
        </p:nvSpPr>
        <p:spPr>
          <a:xfrm>
            <a:off x="822960" y="4251960"/>
            <a:ext cx="4937760" cy="1143000"/>
          </a:xfrm>
          <a:prstGeom prst="rect">
            <a:avLst/>
          </a:prstGeom>
          <a:solidFill>
            <a:srgbClr val="E6EFF8"/>
          </a:solidFill>
          <a:ln w="8890">
            <a:solidFill>
              <a:srgbClr val="B9C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9C6D67-C4D8-46B0-865F-7A3D433C18FD}"/>
              </a:ext>
            </a:extLst>
          </p:cNvPr>
          <p:cNvSpPr>
            <a:spLocks noGrp="1"/>
          </p:cNvSpPr>
          <p:nvPr/>
        </p:nvSpPr>
        <p:spPr>
          <a:xfrm>
            <a:off x="1005840" y="4407408"/>
            <a:ext cx="2194560" cy="27432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500" b="1" i="0">
                <a:solidFill>
                  <a:srgbClr val="00417D"/>
                </a:solidFill>
                <a:latin typeface="Microsoft YaHei"/>
                <a:ea typeface="Microsoft YaHei"/>
                <a:cs typeface="Microsoft YaHei"/>
              </a:rPr>
              <a:t>主导强衰变道关闭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C62814-8718-4D82-BED2-46C01AE41DC1}"/>
              </a:ext>
            </a:extLst>
          </p:cNvPr>
          <p:cNvSpPr>
            <a:spLocks noGrp="1"/>
          </p:cNvSpPr>
          <p:nvPr/>
        </p:nvSpPr>
        <p:spPr>
          <a:xfrm>
            <a:off x="1005840" y="4691405"/>
            <a:ext cx="4480560" cy="52014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600" b="0" i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Bₛ₀* → BK：S-wave 强衰变在运动学上禁戒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C4C9CC-D3BE-4746-9BD7-1815F8581740}"/>
              </a:ext>
            </a:extLst>
          </p:cNvPr>
          <p:cNvSpPr>
            <a:spLocks noGrp="1"/>
          </p:cNvSpPr>
          <p:nvPr/>
        </p:nvSpPr>
        <p:spPr>
          <a:xfrm>
            <a:off x="6400800" y="4251960"/>
            <a:ext cx="4800600" cy="1143000"/>
          </a:xfrm>
          <a:prstGeom prst="rect">
            <a:avLst/>
          </a:prstGeom>
          <a:solidFill>
            <a:srgbClr val="FFF8F0"/>
          </a:solidFill>
          <a:ln w="8890">
            <a:solidFill>
              <a:srgbClr val="E6BE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A0A09E-4FAB-4A91-A9FC-AAF594B04B6B}"/>
              </a:ext>
            </a:extLst>
          </p:cNvPr>
          <p:cNvSpPr>
            <a:spLocks noGrp="1"/>
          </p:cNvSpPr>
          <p:nvPr/>
        </p:nvSpPr>
        <p:spPr>
          <a:xfrm>
            <a:off x="6583680" y="4407408"/>
            <a:ext cx="1920240" cy="27432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500" b="1" i="0">
                <a:solidFill>
                  <a:srgbClr val="D36525"/>
                </a:solidFill>
                <a:latin typeface="Microsoft YaHei"/>
                <a:ea typeface="Microsoft YaHei"/>
                <a:cs typeface="Microsoft YaHei"/>
              </a:rPr>
              <a:t>可见衰变道受抑制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8A9605-9A25-4DF4-9550-F4037A590C8D}"/>
              </a:ext>
            </a:extLst>
          </p:cNvPr>
          <p:cNvSpPr>
            <a:spLocks noGrp="1"/>
          </p:cNvSpPr>
          <p:nvPr/>
        </p:nvSpPr>
        <p:spPr>
          <a:xfrm>
            <a:off x="6583680" y="4814515"/>
            <a:ext cx="4251960" cy="273921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60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Bₛ₀* → Bₛπ⁰：同位旋不守恒的衰变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844B00-1559-4E72-BC8D-47AD5252B617}"/>
              </a:ext>
            </a:extLst>
          </p:cNvPr>
          <p:cNvSpPr>
            <a:spLocks noGrp="1"/>
          </p:cNvSpPr>
          <p:nvPr/>
        </p:nvSpPr>
        <p:spPr>
          <a:xfrm>
            <a:off x="822960" y="5897880"/>
            <a:ext cx="10424160" cy="338554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600" b="1" i="0">
                <a:solidFill>
                  <a:srgbClr val="D36525"/>
                </a:solidFill>
                <a:latin typeface="Microsoft YaHei"/>
                <a:ea typeface="Microsoft YaHei"/>
                <a:cs typeface="Microsoft YaHei"/>
              </a:rPr>
              <a:t>窄宽度不意味着耦合较弱。强耦合的 BK 道因阈值关闭而没有相空间。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B520F20-4FEA-2576-0B10-1D0AFFC011BE}"/>
              </a:ext>
            </a:extLst>
          </p:cNvPr>
          <p:cNvSpPr>
            <a:spLocks noGrp="1"/>
          </p:cNvSpPr>
          <p:nvPr/>
        </p:nvSpPr>
        <p:spPr>
          <a:xfrm>
            <a:off x="6537960" y="1664208"/>
            <a:ext cx="3566160" cy="390876"/>
          </a:xfrm>
          <a:prstGeom prst="rect">
            <a:avLst/>
          </a:prstGeom>
          <a:noFill/>
        </p:spPr>
        <p:txBody>
          <a:bodyPr wrap="square" lIns="36576" tIns="13716" rIns="36576" bIns="1371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180" b="1">
                <a:solidFill>
                  <a:srgbClr val="D75E18"/>
                </a:solidFill>
                <a:latin typeface="Microsoft YaHei"/>
                <a:ea typeface="Microsoft YaHei"/>
                <a:cs typeface="Microsoft YaHei"/>
              </a:rPr>
              <a:t>BK 阈值：M(B⁺)+M(K⁻) ≃ 5773 MeV/c²；Bₛ₀*(5700) 约低 74 MeV</a:t>
            </a:r>
          </a:p>
        </p:txBody>
      </p:sp>
    </p:spTree>
    <p:extLst>
      <p:ext uri="{BB962C8B-B14F-4D97-AF65-F5344CB8AC3E}">
        <p14:creationId xmlns:p14="http://schemas.microsoft.com/office/powerpoint/2010/main" val="953871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30E9EA-B58B-4E6B-BAE0-50B54CA92584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 i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闭合的 BK 道为什么还能影响质量？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63C8BE-63AA-40AA-9863-F611ADE7FE67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BC92E9-115C-4FD7-A404-CA6AC8919519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8412AB-4BD8-46D9-9954-0368598B57A2}"/>
              </a:ext>
            </a:extLst>
          </p:cNvPr>
          <p:cNvSpPr>
            <a:spLocks noGrp="1"/>
          </p:cNvSpPr>
          <p:nvPr/>
        </p:nvSpPr>
        <p:spPr>
          <a:xfrm>
            <a:off x="11503152" y="6510528"/>
            <a:ext cx="256032" cy="1463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9</a:t>
            </a:r>
          </a:p>
        </p:txBody>
      </p:sp>
      <p:sp>
        <p:nvSpPr>
          <p:cNvPr id="6" name="Propagator block">
            <a:extLst>
              <a:ext uri="{FF2B5EF4-FFF2-40B4-BE49-F238E27FC236}">
                <a16:creationId xmlns:a16="http://schemas.microsoft.com/office/drawing/2014/main" id="{523DABBD-D417-4D8E-85A9-363FE7D0C16F}"/>
              </a:ext>
            </a:extLst>
          </p:cNvPr>
          <p:cNvSpPr>
            <a:spLocks noGrp="1"/>
          </p:cNvSpPr>
          <p:nvPr/>
        </p:nvSpPr>
        <p:spPr>
          <a:xfrm>
            <a:off x="723900" y="818769"/>
            <a:ext cx="10744200" cy="1257300"/>
          </a:xfrm>
          <a:prstGeom prst="rect">
            <a:avLst/>
          </a:prstGeom>
          <a:solidFill>
            <a:srgbClr val="F7F9FB"/>
          </a:solidFill>
          <a:ln w="9525">
            <a:solidFill>
              <a:srgbClr val="C9D3DB"/>
            </a:solidFill>
          </a:ln>
        </p:spPr>
      </p:sp>
      <p:sp>
        <p:nvSpPr>
          <p:cNvPr id="7" name="Propagator label">
            <a:extLst>
              <a:ext uri="{FF2B5EF4-FFF2-40B4-BE49-F238E27FC236}">
                <a16:creationId xmlns:a16="http://schemas.microsoft.com/office/drawing/2014/main" id="{37CC848A-6EDD-4661-AC6D-0871C3D8E927}"/>
              </a:ext>
            </a:extLst>
          </p:cNvPr>
          <p:cNvSpPr>
            <a:spLocks noGrp="1"/>
          </p:cNvSpPr>
          <p:nvPr/>
        </p:nvSpPr>
        <p:spPr>
          <a:xfrm>
            <a:off x="952500" y="1090613"/>
            <a:ext cx="23812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350" b="1">
                <a:solidFill>
                  <a:srgbClr val="005A8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 dirty="0">
                <a:solidFill>
                  <a:srgbClr val="005A8D"/>
                </a:solidFill>
                <a:latin typeface="Microsoft YaHei"/>
                <a:ea typeface="Microsoft YaHei"/>
                <a:cs typeface="Microsoft YaHei"/>
              </a:rPr>
              <a:t>dressed propagator</a:t>
            </a:r>
          </a:p>
        </p:txBody>
      </p:sp>
      <p:sp>
        <p:nvSpPr>
          <p:cNvPr id="8" name="Propagator formula">
            <a:extLst>
              <a:ext uri="{FF2B5EF4-FFF2-40B4-BE49-F238E27FC236}">
                <a16:creationId xmlns:a16="http://schemas.microsoft.com/office/drawing/2014/main" id="{9BEF0A68-9A57-4855-B2AA-D2D0FF5B7066}"/>
              </a:ext>
            </a:extLst>
          </p:cNvPr>
          <p:cNvSpPr>
            <a:spLocks noGrp="1"/>
          </p:cNvSpPr>
          <p:nvPr/>
        </p:nvSpPr>
        <p:spPr>
          <a:xfrm>
            <a:off x="1143000" y="1016127"/>
            <a:ext cx="99060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2325" b="0">
                <a:solidFill>
                  <a:srgbClr val="005A8D"/>
                </a:solidFill>
                <a:latin typeface="Cambria Math"/>
                <a:ea typeface="Cambria Math"/>
                <a:cs typeface="Cambria Math"/>
              </a:defRPr>
            </a:pPr>
            <a:r>
              <a:rPr sz="2325" b="0" dirty="0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D(E) = [E − M₀ − Σ</a:t>
            </a:r>
            <a:r>
              <a:rPr sz="1674" b="0" dirty="0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BK</a:t>
            </a:r>
            <a:r>
              <a:rPr sz="2325" b="0" dirty="0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(E)]⁻¹</a:t>
            </a:r>
          </a:p>
        </p:txBody>
      </p:sp>
      <p:sp>
        <p:nvSpPr>
          <p:cNvPr id="9" name="Pole label">
            <a:extLst>
              <a:ext uri="{FF2B5EF4-FFF2-40B4-BE49-F238E27FC236}">
                <a16:creationId xmlns:a16="http://schemas.microsoft.com/office/drawing/2014/main" id="{11E2D8D9-854E-4237-9AB0-5798C5E69269}"/>
              </a:ext>
            </a:extLst>
          </p:cNvPr>
          <p:cNvSpPr>
            <a:spLocks noGrp="1"/>
          </p:cNvSpPr>
          <p:nvPr/>
        </p:nvSpPr>
        <p:spPr>
          <a:xfrm>
            <a:off x="952500" y="1695450"/>
            <a:ext cx="18097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350" b="1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physical pole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Pole equation">
                <a:extLst>
                  <a:ext uri="{FF2B5EF4-FFF2-40B4-BE49-F238E27FC236}">
                    <a16:creationId xmlns:a16="http://schemas.microsoft.com/office/drawing/2014/main" id="{CAE5AFBF-591C-4FB1-BA3D-F5DDB02BF190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2857500" y="1628775"/>
                <a:ext cx="7524750" cy="37147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lnSpc>
                    <a:spcPct val="110000"/>
                  </a:lnSpc>
                  <a:buNone/>
                  <a:defRPr sz="2025" b="0">
                    <a:solidFill>
                      <a:srgbClr val="263238"/>
                    </a:solidFill>
                    <a:latin typeface="Cambria Math"/>
                    <a:ea typeface="Cambria Math"/>
                    <a:cs typeface="Cambria Math"/>
                  </a:defRPr>
                </a:pPr>
                <a:r>
                  <a:rPr lang="es-419" sz="2025" dirty="0">
                    <a:solidFill>
                      <a:srgbClr val="263238"/>
                    </a:solidFill>
                    <a:latin typeface="Cambria Math"/>
                    <a:ea typeface="Cambria Math"/>
                    <a:cs typeface="Cambria Math"/>
                  </a:rPr>
                  <a:t>Eₚₒₗₑ = M − i</a:t>
                </a:r>
                <a:r>
                  <a:rPr lang="el-GR" sz="2025" dirty="0">
                    <a:solidFill>
                      <a:srgbClr val="263238"/>
                    </a:solidFill>
                    <a:latin typeface="Cambria Math"/>
                    <a:ea typeface="Cambria Math"/>
                    <a:cs typeface="Cambria Math"/>
                  </a:rPr>
                  <a:t>Γ/2       </a:t>
                </a:r>
                <a:r>
                  <a:rPr lang="es-419" sz="2025" dirty="0">
                    <a:solidFill>
                      <a:srgbClr val="263238"/>
                    </a:solidFill>
                    <a:latin typeface="Cambria Math"/>
                    <a:ea typeface="Cambria Math"/>
                    <a:cs typeface="Cambria Math"/>
                  </a:rPr>
                  <a:t>Eₚₒₗₑ − M₀ −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CN" sz="2025" dirty="0">
                            <a:solidFill>
                              <a:srgbClr val="263238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altLang="zh-CN" sz="2025" dirty="0">
                            <a:solidFill>
                              <a:srgbClr val="263238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  <m:t>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s-419" altLang="zh-CN" sz="2025" i="1">
                            <a:solidFill>
                              <a:srgbClr val="263238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BK</m:t>
                        </m:r>
                      </m:sub>
                    </m:sSub>
                  </m:oMath>
                </a14:m>
                <a:r>
                  <a:rPr lang="es-419" sz="2025" dirty="0">
                    <a:solidFill>
                      <a:srgbClr val="263238"/>
                    </a:solidFill>
                    <a:latin typeface="Cambria Math"/>
                    <a:ea typeface="Cambria Math"/>
                    <a:cs typeface="Cambria Math"/>
                  </a:rPr>
                  <a:t>(Eₚₒₗₑ) = 0</a:t>
                </a:r>
                <a:endParaRPr sz="2025" b="0" dirty="0">
                  <a:solidFill>
                    <a:srgbClr val="263238"/>
                  </a:solidFill>
                  <a:latin typeface="Cambria Math"/>
                  <a:ea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10" name="Pole equation">
                <a:extLst>
                  <a:ext uri="{FF2B5EF4-FFF2-40B4-BE49-F238E27FC236}">
                    <a16:creationId xmlns:a16="http://schemas.microsoft.com/office/drawing/2014/main" id="{CAE5AFBF-591C-4FB1-BA3D-F5DDB02BF1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500" y="1628775"/>
                <a:ext cx="7524750" cy="371475"/>
              </a:xfrm>
              <a:prstGeom prst="rect">
                <a:avLst/>
              </a:prstGeom>
              <a:blipFill>
                <a:blip r:embed="rId3"/>
                <a:stretch>
                  <a:fillRect t="-16667" b="-33333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elf energy split">
            <a:extLst>
              <a:ext uri="{FF2B5EF4-FFF2-40B4-BE49-F238E27FC236}">
                <a16:creationId xmlns:a16="http://schemas.microsoft.com/office/drawing/2014/main" id="{4B5A2358-0754-4F7A-899B-34B731B2D66F}"/>
              </a:ext>
            </a:extLst>
          </p:cNvPr>
          <p:cNvSpPr>
            <a:spLocks noGrp="1"/>
          </p:cNvSpPr>
          <p:nvPr/>
        </p:nvSpPr>
        <p:spPr>
          <a:xfrm>
            <a:off x="1619250" y="2238375"/>
            <a:ext cx="8953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2175" b="0">
                <a:solidFill>
                  <a:srgbClr val="263238"/>
                </a:solidFill>
                <a:latin typeface="Cambria Math"/>
                <a:ea typeface="Cambria Math"/>
                <a:cs typeface="Cambria Math"/>
              </a:defRPr>
            </a:pPr>
            <a:r>
              <a:rPr sz="2175" b="0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Σ</a:t>
            </a:r>
            <a:r>
              <a:rPr sz="1566" b="0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BK</a:t>
            </a:r>
            <a:r>
              <a:rPr sz="2175" b="0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(E) = Re Σ</a:t>
            </a:r>
            <a:r>
              <a:rPr sz="1566" b="0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BK</a:t>
            </a:r>
            <a:r>
              <a:rPr sz="2175" b="0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(E) + i Im Σ</a:t>
            </a:r>
            <a:r>
              <a:rPr sz="1566" b="0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BK</a:t>
            </a:r>
            <a:r>
              <a:rPr sz="2175" b="0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(E)</a:t>
            </a:r>
          </a:p>
        </p:txBody>
      </p:sp>
      <p:sp>
        <p:nvSpPr>
          <p:cNvPr id="12" name="Real self energy panel">
            <a:extLst>
              <a:ext uri="{FF2B5EF4-FFF2-40B4-BE49-F238E27FC236}">
                <a16:creationId xmlns:a16="http://schemas.microsoft.com/office/drawing/2014/main" id="{B77CA5CA-1978-4B5C-8B93-C0AA8F2D7918}"/>
              </a:ext>
            </a:extLst>
          </p:cNvPr>
          <p:cNvSpPr>
            <a:spLocks noGrp="1"/>
          </p:cNvSpPr>
          <p:nvPr/>
        </p:nvSpPr>
        <p:spPr>
          <a:xfrm>
            <a:off x="819150" y="2819400"/>
            <a:ext cx="5124450" cy="1457325"/>
          </a:xfrm>
          <a:prstGeom prst="rect">
            <a:avLst/>
          </a:prstGeom>
          <a:solidFill>
            <a:srgbClr val="EDF5FC"/>
          </a:solidFill>
          <a:ln w="9525">
            <a:solidFill>
              <a:srgbClr val="8CB9DE"/>
            </a:solidFill>
          </a:ln>
        </p:spPr>
      </p:sp>
      <p:sp>
        <p:nvSpPr>
          <p:cNvPr id="13" name="Real self energy accent">
            <a:extLst>
              <a:ext uri="{FF2B5EF4-FFF2-40B4-BE49-F238E27FC236}">
                <a16:creationId xmlns:a16="http://schemas.microsoft.com/office/drawing/2014/main" id="{6AFB8329-61B9-4F2C-9892-E411B0A7D640}"/>
              </a:ext>
            </a:extLst>
          </p:cNvPr>
          <p:cNvSpPr>
            <a:spLocks noGrp="1"/>
          </p:cNvSpPr>
          <p:nvPr/>
        </p:nvSpPr>
        <p:spPr>
          <a:xfrm>
            <a:off x="819150" y="2819400"/>
            <a:ext cx="66675" cy="1457325"/>
          </a:xfrm>
          <a:prstGeom prst="rect">
            <a:avLst/>
          </a:prstGeom>
          <a:solidFill>
            <a:srgbClr val="005A8D"/>
          </a:solidFill>
          <a:ln w="0">
            <a:solidFill>
              <a:srgbClr val="005A8D"/>
            </a:solidFill>
          </a:ln>
        </p:spPr>
      </p:sp>
      <p:sp>
        <p:nvSpPr>
          <p:cNvPr id="14" name="Real self energy heading">
            <a:extLst>
              <a:ext uri="{FF2B5EF4-FFF2-40B4-BE49-F238E27FC236}">
                <a16:creationId xmlns:a16="http://schemas.microsoft.com/office/drawing/2014/main" id="{404242EB-FAF1-4865-9056-B7FAF38E01F4}"/>
              </a:ext>
            </a:extLst>
          </p:cNvPr>
          <p:cNvSpPr>
            <a:spLocks noGrp="1"/>
          </p:cNvSpPr>
          <p:nvPr/>
        </p:nvSpPr>
        <p:spPr>
          <a:xfrm>
            <a:off x="1047750" y="2933700"/>
            <a:ext cx="46672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800" b="1">
                <a:solidFill>
                  <a:srgbClr val="005A8D"/>
                </a:solidFill>
                <a:latin typeface="Cambria Math"/>
                <a:ea typeface="Cambria Math"/>
                <a:cs typeface="Cambria Math"/>
              </a:defRPr>
            </a:pPr>
            <a:r>
              <a:rPr sz="1800" b="1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Re Σ</a:t>
            </a:r>
            <a:r>
              <a:rPr sz="1296" b="1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BK</a:t>
            </a:r>
            <a:r>
              <a:rPr sz="1800" b="1">
                <a:solidFill>
                  <a:srgbClr val="005A8D"/>
                </a:solidFill>
                <a:latin typeface="Cambria Math"/>
                <a:ea typeface="Cambria Math"/>
                <a:cs typeface="Cambria Math"/>
              </a:rPr>
              <a:t>(E)  →  mass shift</a:t>
            </a:r>
          </a:p>
        </p:txBody>
      </p:sp>
      <p:sp>
        <p:nvSpPr>
          <p:cNvPr id="15" name="Real self energy body">
            <a:extLst>
              <a:ext uri="{FF2B5EF4-FFF2-40B4-BE49-F238E27FC236}">
                <a16:creationId xmlns:a16="http://schemas.microsoft.com/office/drawing/2014/main" id="{BF853758-045D-4E91-902B-9D1D438CA44F}"/>
              </a:ext>
            </a:extLst>
          </p:cNvPr>
          <p:cNvSpPr>
            <a:spLocks noGrp="1"/>
          </p:cNvSpPr>
          <p:nvPr/>
        </p:nvSpPr>
        <p:spPr>
          <a:xfrm>
            <a:off x="1123950" y="3371850"/>
            <a:ext cx="45148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25000"/>
              </a:lnSpc>
              <a:buNone/>
              <a:defRPr sz="1425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虚 BK loop 改变传播子的实部</a:t>
            </a:r>
          </a:p>
          <a:p>
            <a:pPr algn="ctr">
              <a:lnSpc>
                <a:spcPct val="125000"/>
              </a:lnSpc>
              <a:buNone/>
              <a:defRPr sz="1425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即使通道闭合，仍可移动 pole</a:t>
            </a:r>
          </a:p>
        </p:txBody>
      </p:sp>
      <p:sp>
        <p:nvSpPr>
          <p:cNvPr id="16" name="Imaginary self energy panel">
            <a:extLst>
              <a:ext uri="{FF2B5EF4-FFF2-40B4-BE49-F238E27FC236}">
                <a16:creationId xmlns:a16="http://schemas.microsoft.com/office/drawing/2014/main" id="{E24BDD25-C794-4532-83D6-D31C0BFB8EA9}"/>
              </a:ext>
            </a:extLst>
          </p:cNvPr>
          <p:cNvSpPr>
            <a:spLocks noGrp="1"/>
          </p:cNvSpPr>
          <p:nvPr/>
        </p:nvSpPr>
        <p:spPr>
          <a:xfrm>
            <a:off x="6248400" y="2819400"/>
            <a:ext cx="5124450" cy="1457325"/>
          </a:xfrm>
          <a:prstGeom prst="rect">
            <a:avLst/>
          </a:prstGeom>
          <a:solidFill>
            <a:srgbClr val="FFF5EC"/>
          </a:solidFill>
          <a:ln w="9525">
            <a:solidFill>
              <a:srgbClr val="EAB07C"/>
            </a:solidFill>
          </a:ln>
        </p:spPr>
      </p:sp>
      <p:sp>
        <p:nvSpPr>
          <p:cNvPr id="17" name="Imaginary self energy accent">
            <a:extLst>
              <a:ext uri="{FF2B5EF4-FFF2-40B4-BE49-F238E27FC236}">
                <a16:creationId xmlns:a16="http://schemas.microsoft.com/office/drawing/2014/main" id="{14390BD2-5DDC-4437-92D2-D6FA2748037E}"/>
              </a:ext>
            </a:extLst>
          </p:cNvPr>
          <p:cNvSpPr>
            <a:spLocks noGrp="1"/>
          </p:cNvSpPr>
          <p:nvPr/>
        </p:nvSpPr>
        <p:spPr>
          <a:xfrm>
            <a:off x="6248400" y="2819400"/>
            <a:ext cx="66675" cy="1457325"/>
          </a:xfrm>
          <a:prstGeom prst="rect">
            <a:avLst/>
          </a:prstGeom>
          <a:solidFill>
            <a:srgbClr val="D95F0E"/>
          </a:solidFill>
          <a:ln w="0">
            <a:solidFill>
              <a:srgbClr val="D95F0E"/>
            </a:solidFill>
          </a:ln>
        </p:spPr>
      </p:sp>
      <p:sp>
        <p:nvSpPr>
          <p:cNvPr id="18" name="Imaginary self energy heading">
            <a:extLst>
              <a:ext uri="{FF2B5EF4-FFF2-40B4-BE49-F238E27FC236}">
                <a16:creationId xmlns:a16="http://schemas.microsoft.com/office/drawing/2014/main" id="{67EFA3B3-0785-4F2F-8BB4-52C2F67C4C06}"/>
              </a:ext>
            </a:extLst>
          </p:cNvPr>
          <p:cNvSpPr>
            <a:spLocks noGrp="1"/>
          </p:cNvSpPr>
          <p:nvPr/>
        </p:nvSpPr>
        <p:spPr>
          <a:xfrm>
            <a:off x="6477000" y="2933700"/>
            <a:ext cx="46672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800" b="1">
                <a:solidFill>
                  <a:srgbClr val="D95F0E"/>
                </a:solidFill>
                <a:latin typeface="Cambria Math"/>
                <a:ea typeface="Cambria Math"/>
                <a:cs typeface="Cambria Math"/>
              </a:defRPr>
            </a:pPr>
            <a:r>
              <a:rPr sz="1800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Im Σ</a:t>
            </a:r>
            <a:r>
              <a:rPr sz="1296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BK</a:t>
            </a:r>
            <a:r>
              <a:rPr sz="1800" b="1">
                <a:solidFill>
                  <a:srgbClr val="D95F0E"/>
                </a:solidFill>
                <a:latin typeface="Cambria Math"/>
                <a:ea typeface="Cambria Math"/>
                <a:cs typeface="Cambria Math"/>
              </a:rPr>
              <a:t>(E)  →  width</a:t>
            </a:r>
          </a:p>
        </p:txBody>
      </p:sp>
      <p:sp>
        <p:nvSpPr>
          <p:cNvPr id="19" name="Imaginary self energy body">
            <a:extLst>
              <a:ext uri="{FF2B5EF4-FFF2-40B4-BE49-F238E27FC236}">
                <a16:creationId xmlns:a16="http://schemas.microsoft.com/office/drawing/2014/main" id="{20A171BC-F0F8-4BE6-8867-11B22BC7F0FB}"/>
              </a:ext>
            </a:extLst>
          </p:cNvPr>
          <p:cNvSpPr>
            <a:spLocks noGrp="1"/>
          </p:cNvSpPr>
          <p:nvPr/>
        </p:nvSpPr>
        <p:spPr>
          <a:xfrm>
            <a:off x="6553200" y="3371850"/>
            <a:ext cx="45148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25000"/>
              </a:lnSpc>
              <a:buNone/>
              <a:defRPr sz="1425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中间态能够 on shell 时才产生虚部</a:t>
            </a:r>
          </a:p>
          <a:p>
            <a:pPr algn="ctr">
              <a:lnSpc>
                <a:spcPct val="125000"/>
              </a:lnSpc>
              <a:buNone/>
              <a:defRPr sz="1425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263238"/>
                </a:solidFill>
                <a:latin typeface="Microsoft YaHei"/>
                <a:ea typeface="Microsoft YaHei"/>
                <a:cs typeface="Microsoft YaHei"/>
              </a:rPr>
              <a:t>它决定 BK 道对宽度的贡献</a:t>
            </a:r>
          </a:p>
        </p:txBody>
      </p:sp>
      <p:sp>
        <p:nvSpPr>
          <p:cNvPr id="20" name="Below threshold block">
            <a:extLst>
              <a:ext uri="{FF2B5EF4-FFF2-40B4-BE49-F238E27FC236}">
                <a16:creationId xmlns:a16="http://schemas.microsoft.com/office/drawing/2014/main" id="{D6ECF24C-922D-4C85-ABBA-A5CC42593300}"/>
              </a:ext>
            </a:extLst>
          </p:cNvPr>
          <p:cNvSpPr>
            <a:spLocks noGrp="1"/>
          </p:cNvSpPr>
          <p:nvPr/>
        </p:nvSpPr>
        <p:spPr>
          <a:xfrm>
            <a:off x="1066800" y="4495800"/>
            <a:ext cx="10058400" cy="942975"/>
          </a:xfrm>
          <a:prstGeom prst="rect">
            <a:avLst/>
          </a:prstGeom>
          <a:solidFill>
            <a:srgbClr val="F7F9FB"/>
          </a:solidFill>
          <a:ln w="9525">
            <a:solidFill>
              <a:srgbClr val="C9D3DB"/>
            </a:solidFill>
          </a:ln>
        </p:spPr>
      </p:sp>
      <p:sp>
        <p:nvSpPr>
          <p:cNvPr id="21" name="Below threshold label">
            <a:extLst>
              <a:ext uri="{FF2B5EF4-FFF2-40B4-BE49-F238E27FC236}">
                <a16:creationId xmlns:a16="http://schemas.microsoft.com/office/drawing/2014/main" id="{8369EA2E-8E49-45B1-B80B-2D93E9EB62E8}"/>
              </a:ext>
            </a:extLst>
          </p:cNvPr>
          <p:cNvSpPr>
            <a:spLocks noGrp="1"/>
          </p:cNvSpPr>
          <p:nvPr/>
        </p:nvSpPr>
        <p:spPr>
          <a:xfrm>
            <a:off x="1314450" y="4591050"/>
            <a:ext cx="2667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350" b="1">
                <a:solidFill>
                  <a:srgbClr val="D95F0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D95F0E"/>
                </a:solidFill>
                <a:latin typeface="Microsoft YaHei"/>
                <a:ea typeface="Microsoft YaHei"/>
                <a:cs typeface="Microsoft YaHei"/>
              </a:rPr>
              <a:t>below BK threshold</a:t>
            </a:r>
          </a:p>
        </p:txBody>
      </p:sp>
      <p:sp>
        <p:nvSpPr>
          <p:cNvPr id="22" name="Below threshold formula">
            <a:extLst>
              <a:ext uri="{FF2B5EF4-FFF2-40B4-BE49-F238E27FC236}">
                <a16:creationId xmlns:a16="http://schemas.microsoft.com/office/drawing/2014/main" id="{4299491B-6FB0-4C38-AC01-3318706C8369}"/>
              </a:ext>
            </a:extLst>
          </p:cNvPr>
          <p:cNvSpPr>
            <a:spLocks noGrp="1"/>
          </p:cNvSpPr>
          <p:nvPr/>
        </p:nvSpPr>
        <p:spPr>
          <a:xfrm>
            <a:off x="1809750" y="4829175"/>
            <a:ext cx="8572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2025" b="1">
                <a:solidFill>
                  <a:srgbClr val="263238"/>
                </a:solidFill>
                <a:latin typeface="Cambria Math"/>
                <a:ea typeface="Cambria Math"/>
                <a:cs typeface="Cambria Math"/>
              </a:defRPr>
            </a:pPr>
            <a:r>
              <a:rPr sz="2025" b="1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E &lt; E</a:t>
            </a:r>
            <a:r>
              <a:rPr sz="1458" b="1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th</a:t>
            </a:r>
            <a:r>
              <a:rPr sz="2025" b="1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(BK):   Im Σ</a:t>
            </a:r>
            <a:r>
              <a:rPr sz="1458" b="1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BK</a:t>
            </a:r>
            <a:r>
              <a:rPr sz="2025" b="1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(E) = 0,   Re Σ</a:t>
            </a:r>
            <a:r>
              <a:rPr sz="1458" b="1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BK</a:t>
            </a:r>
            <a:r>
              <a:rPr sz="2025" b="1">
                <a:solidFill>
                  <a:srgbClr val="263238"/>
                </a:solidFill>
                <a:latin typeface="Cambria Math"/>
                <a:ea typeface="Cambria Math"/>
                <a:cs typeface="Cambria Math"/>
              </a:rPr>
              <a:t>(E) ≠ 0</a:t>
            </a:r>
          </a:p>
        </p:txBody>
      </p:sp>
      <p:sp>
        <p:nvSpPr>
          <p:cNvPr id="23" name="Below threshold explanation">
            <a:extLst>
              <a:ext uri="{FF2B5EF4-FFF2-40B4-BE49-F238E27FC236}">
                <a16:creationId xmlns:a16="http://schemas.microsoft.com/office/drawing/2014/main" id="{9CF3C5BF-A029-42E5-A5B5-854E373AA4C1}"/>
              </a:ext>
            </a:extLst>
          </p:cNvPr>
          <p:cNvSpPr>
            <a:spLocks noGrp="1"/>
          </p:cNvSpPr>
          <p:nvPr/>
        </p:nvSpPr>
        <p:spPr>
          <a:xfrm>
            <a:off x="1428750" y="5191125"/>
            <a:ext cx="9334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238" b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38" b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BK 不能 on shell，因此不贡献 BK 衰变宽度；virtual BK loop 仍可移动 pole。</a:t>
            </a:r>
          </a:p>
        </p:txBody>
      </p:sp>
      <p:sp>
        <p:nvSpPr>
          <p:cNvPr id="24" name="Closed channel conclusion">
            <a:extLst>
              <a:ext uri="{FF2B5EF4-FFF2-40B4-BE49-F238E27FC236}">
                <a16:creationId xmlns:a16="http://schemas.microsoft.com/office/drawing/2014/main" id="{01135641-2C0D-4EDD-87C8-1C188FBA4C25}"/>
              </a:ext>
            </a:extLst>
          </p:cNvPr>
          <p:cNvSpPr>
            <a:spLocks noGrp="1"/>
          </p:cNvSpPr>
          <p:nvPr/>
        </p:nvSpPr>
        <p:spPr>
          <a:xfrm>
            <a:off x="1466850" y="5638800"/>
            <a:ext cx="9258300" cy="695325"/>
          </a:xfrm>
          <a:prstGeom prst="rect">
            <a:avLst/>
          </a:prstGeom>
          <a:solidFill>
            <a:srgbClr val="FFFFFF"/>
          </a:solidFill>
          <a:ln w="9525">
            <a:solidFill>
              <a:srgbClr val="C9D3DB"/>
            </a:solidFill>
          </a:ln>
        </p:spPr>
      </p:sp>
      <p:sp>
        <p:nvSpPr>
          <p:cNvPr id="25" name="Closed channel takeaway">
            <a:extLst>
              <a:ext uri="{FF2B5EF4-FFF2-40B4-BE49-F238E27FC236}">
                <a16:creationId xmlns:a16="http://schemas.microsoft.com/office/drawing/2014/main" id="{26E71BD2-7056-419F-B8CC-380257026AE9}"/>
              </a:ext>
            </a:extLst>
          </p:cNvPr>
          <p:cNvSpPr>
            <a:spLocks noGrp="1"/>
          </p:cNvSpPr>
          <p:nvPr/>
        </p:nvSpPr>
        <p:spPr>
          <a:xfrm>
            <a:off x="1714500" y="5705475"/>
            <a:ext cx="876300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725" b="1">
                <a:solidFill>
                  <a:srgbClr val="005A8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05A8D"/>
                </a:solidFill>
                <a:latin typeface="Microsoft YaHei"/>
                <a:ea typeface="Microsoft YaHei"/>
                <a:cs typeface="Microsoft YaHei"/>
              </a:rPr>
              <a:t>闭合道对宽度的贡献可以为零，但质量修正并不为零。</a:t>
            </a:r>
          </a:p>
        </p:txBody>
      </p:sp>
      <p:sp>
        <p:nvSpPr>
          <p:cNvPr id="26" name="Strong dressing note">
            <a:extLst>
              <a:ext uri="{FF2B5EF4-FFF2-40B4-BE49-F238E27FC236}">
                <a16:creationId xmlns:a16="http://schemas.microsoft.com/office/drawing/2014/main" id="{DFEC1363-F3AB-44CA-BD7F-B36242B8F9B5}"/>
              </a:ext>
            </a:extLst>
          </p:cNvPr>
          <p:cNvSpPr>
            <a:spLocks noGrp="1"/>
          </p:cNvSpPr>
          <p:nvPr/>
        </p:nvSpPr>
        <p:spPr>
          <a:xfrm>
            <a:off x="1714500" y="6029325"/>
            <a:ext cx="8763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238" b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38" b="0" dirty="0" err="1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若</a:t>
            </a:r>
            <a:r>
              <a:rPr sz="1238" b="0" dirty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 |Σ</a:t>
            </a:r>
            <a:r>
              <a:rPr sz="891" b="0" dirty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BK</a:t>
            </a:r>
            <a:r>
              <a:rPr sz="1238" b="0" dirty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| </a:t>
            </a:r>
            <a:r>
              <a:rPr sz="1238" b="0" dirty="0" err="1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足够大，物理态应视为</a:t>
            </a:r>
            <a:r>
              <a:rPr sz="1238" b="0" dirty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 b s̄ </a:t>
            </a:r>
            <a:r>
              <a:rPr sz="1238" b="0" dirty="0" err="1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核心与</a:t>
            </a:r>
            <a:r>
              <a:rPr sz="1238" b="0" dirty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 BK continuum </a:t>
            </a:r>
            <a:r>
              <a:rPr sz="1238" b="0" dirty="0" err="1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的</a:t>
            </a:r>
            <a:r>
              <a:rPr lang="en-US" sz="1238" b="0" dirty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 strongly dressed state</a:t>
            </a:r>
            <a:r>
              <a:rPr sz="1238" b="0" dirty="0">
                <a:solidFill>
                  <a:srgbClr val="65727C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204871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3E8439-D4C1-4A94-BF4E-6F1B9ED93F9F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 i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S-wave threshold 为什么特别强？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1C8C45-CB86-4A33-B141-63EFB4B99578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48418-9213-4A12-8669-084C20B1672B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7BD8F3-AC65-4D03-ADB9-70041BFF8F95}"/>
              </a:ext>
            </a:extLst>
          </p:cNvPr>
          <p:cNvSpPr>
            <a:spLocks noGrp="1"/>
          </p:cNvSpPr>
          <p:nvPr/>
        </p:nvSpPr>
        <p:spPr>
          <a:xfrm>
            <a:off x="11503152" y="6510528"/>
            <a:ext cx="256032" cy="1463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6A129EA-49CE-4892-9199-4C68B70A5240}"/>
              </a:ext>
            </a:extLst>
          </p:cNvPr>
          <p:cNvSpPr>
            <a:spLocks noGrp="1"/>
          </p:cNvSpPr>
          <p:nvPr/>
        </p:nvSpPr>
        <p:spPr>
          <a:xfrm>
            <a:off x="819150" y="914400"/>
            <a:ext cx="10553700" cy="742950"/>
          </a:xfrm>
          <a:prstGeom prst="rect">
            <a:avLst/>
          </a:prstGeom>
          <a:solidFill>
            <a:srgbClr val="F5F8FA"/>
          </a:solidFill>
          <a:ln w="9525">
            <a:solidFill>
              <a:srgbClr val="CED6DC"/>
            </a:solidFill>
          </a:ln>
        </p:spPr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8637844A-8C75-4148-8F8D-74668C1D8180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143000" y="971550"/>
                <a:ext cx="4762500" cy="62865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square" lIns="38100" tIns="19050" rIns="38100" bIns="19050" anchor="ctr">
                <a:normAutofit/>
              </a:bodyPr>
              <a:lstStyle/>
              <a:p>
                <a:pPr algn="ctr">
                  <a:defRPr sz="2925" b="1" i="0">
                    <a:solidFill>
                      <a:srgbClr val="004B70"/>
                    </a:solidFill>
                    <a:latin typeface="Arial Unicode MS"/>
                    <a:ea typeface="Arial Unicode MS"/>
                    <a:cs typeface="Arial Unicode MS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s-419" sz="2925" b="0" i="1" dirty="0" smtClean="0">
                          <a:solidFill>
                            <a:srgbClr val="004B7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 Unicode MS"/>
                        </a:rPr>
                        <m:t>𝑝</m:t>
                      </m:r>
                      <m:r>
                        <a:rPr lang="es-419" sz="2925" b="0" i="1" dirty="0" smtClean="0">
                          <a:solidFill>
                            <a:srgbClr val="004B7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 Unicode MS"/>
                        </a:rPr>
                        <m:t> ∝ </m:t>
                      </m:r>
                      <m:rad>
                        <m:radPr>
                          <m:degHide m:val="on"/>
                          <m:ctrlPr>
                            <a:rPr lang="es-419" altLang="zh-CN" sz="2925" i="1" dirty="0" smtClean="0">
                              <a:solidFill>
                                <a:srgbClr val="004B7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 Unicode MS"/>
                            </a:rPr>
                          </m:ctrlPr>
                        </m:radPr>
                        <m:deg/>
                        <m:e>
                          <m:r>
                            <a:rPr lang="es-419" altLang="zh-CN" sz="2925" b="0" i="1" dirty="0">
                              <a:solidFill>
                                <a:srgbClr val="004B7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 Unicode MS"/>
                            </a:rPr>
                            <m:t>|</m:t>
                          </m:r>
                          <m:r>
                            <a:rPr lang="es-419" altLang="zh-CN" sz="2925" b="0" i="1" dirty="0">
                              <a:solidFill>
                                <a:srgbClr val="004B7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 Unicode MS"/>
                            </a:rPr>
                            <m:t>𝐸</m:t>
                          </m:r>
                          <m:r>
                            <a:rPr lang="es-419" altLang="zh-CN" sz="2925" b="0" i="1" dirty="0">
                              <a:solidFill>
                                <a:srgbClr val="004B7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 Unicode MS"/>
                            </a:rPr>
                            <m:t> − </m:t>
                          </m:r>
                          <m:r>
                            <a:rPr lang="es-419" altLang="zh-CN" sz="2925" b="0" i="1" dirty="0">
                              <a:solidFill>
                                <a:srgbClr val="004B7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 Unicode MS"/>
                            </a:rPr>
                            <m:t>𝐸</m:t>
                          </m:r>
                          <m:r>
                            <a:rPr lang="es-419" altLang="zh-CN" sz="2925" b="0" i="1" dirty="0">
                              <a:solidFill>
                                <a:srgbClr val="004B7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 Unicode MS"/>
                            </a:rPr>
                            <m:t>ₜₕ|</m:t>
                          </m:r>
                        </m:e>
                      </m:rad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8637844A-8C75-4148-8F8D-74668C1D81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971550"/>
                <a:ext cx="4762500" cy="628650"/>
              </a:xfrm>
              <a:prstGeom prst="rect">
                <a:avLst/>
              </a:prstGeom>
              <a:blipFill>
                <a:blip r:embed="rId3"/>
                <a:stretch>
                  <a:fillRect b="-15686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>
            <a:extLst>
              <a:ext uri="{FF2B5EF4-FFF2-40B4-BE49-F238E27FC236}">
                <a16:creationId xmlns:a16="http://schemas.microsoft.com/office/drawing/2014/main" id="{69356DA4-037A-4AC1-AABA-821F93030FC7}"/>
              </a:ext>
            </a:extLst>
          </p:cNvPr>
          <p:cNvSpPr>
            <a:spLocks noGrp="1"/>
          </p:cNvSpPr>
          <p:nvPr/>
        </p:nvSpPr>
        <p:spPr>
          <a:xfrm>
            <a:off x="6191250" y="1000125"/>
            <a:ext cx="4762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19050" rIns="38100" bIns="19050" anchor="ctr">
            <a:normAutofit/>
          </a:bodyPr>
          <a:lstStyle/>
          <a:p>
            <a:pPr algn="ctr">
              <a:defRPr sz="1725" b="0" i="0">
                <a:solidFill>
                  <a:srgbClr val="004B7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0" i="0">
                <a:solidFill>
                  <a:srgbClr val="004B70"/>
                </a:solidFill>
                <a:latin typeface="Arial Unicode MS"/>
                <a:ea typeface="Arial Unicode MS"/>
                <a:cs typeface="Arial Unicode MS"/>
              </a:rPr>
              <a:t>平方根型非解析结构（branch point）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F5BD4CF1-EC86-482E-9850-94B684884FFA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000499" y="1743075"/>
                <a:ext cx="4048125" cy="5715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square" lIns="38100" tIns="19050" rIns="38100" bIns="19050" anchor="ctr">
                <a:normAutofit/>
              </a:bodyPr>
              <a:lstStyle/>
              <a:p>
                <a:pPr algn="ctr">
                  <a:defRPr sz="3225" b="1" i="0">
                    <a:solidFill>
                      <a:srgbClr val="1F1F1F"/>
                    </a:solidFill>
                    <a:latin typeface="Arial Unicode MS"/>
                    <a:ea typeface="Arial Unicode MS"/>
                    <a:cs typeface="Arial Unicode MS"/>
                  </a:defRPr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zh-CN" altLang="en-US" sz="3225" b="0" i="1" dirty="0" smtClean="0">
                              <a:solidFill>
                                <a:srgbClr val="1F1F1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 Unicode MS"/>
                            </a:rPr>
                          </m:ctrlPr>
                        </m:sSubSupPr>
                        <m:e>
                          <m:r>
                            <a:rPr lang="zh-CN" altLang="en-US" sz="3225" b="0" i="1" dirty="0" smtClean="0">
                              <a:solidFill>
                                <a:srgbClr val="1F1F1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 Unicode MS"/>
                            </a:rPr>
                            <m:t>𝛴</m:t>
                          </m:r>
                        </m:e>
                        <m:sub>
                          <m:r>
                            <a:rPr lang="en-US" altLang="zh-CN" sz="3225" b="0" i="1" dirty="0" smtClean="0">
                              <a:solidFill>
                                <a:srgbClr val="1F1F1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 Unicode MS"/>
                            </a:rPr>
                            <m:t>𝐿</m:t>
                          </m:r>
                        </m:sub>
                        <m:sup>
                          <m:r>
                            <a:rPr lang="en-US" altLang="zh-CN" sz="3225" b="0" i="1" dirty="0" smtClean="0">
                              <a:solidFill>
                                <a:srgbClr val="1F1F1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 Unicode MS"/>
                            </a:rPr>
                            <m:t>𝑡ℎ</m:t>
                          </m:r>
                        </m:sup>
                      </m:sSubSup>
                      <m:r>
                        <a:rPr lang="en-US" altLang="zh-CN" sz="3225" b="0" i="1" dirty="0" smtClean="0">
                          <a:solidFill>
                            <a:srgbClr val="1F1F1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 Unicode MS"/>
                        </a:rPr>
                        <m:t>~</m:t>
                      </m:r>
                      <m:sSup>
                        <m:sSupPr>
                          <m:ctrlPr>
                            <a:rPr lang="en-US" altLang="zh-CN" sz="3225" b="0" i="1" dirty="0" smtClean="0">
                              <a:solidFill>
                                <a:srgbClr val="1F1F1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 Unicode MS"/>
                            </a:rPr>
                          </m:ctrlPr>
                        </m:sSupPr>
                        <m:e>
                          <m:r>
                            <a:rPr lang="en-US" altLang="zh-CN" sz="3225" b="0" i="1" dirty="0" smtClean="0">
                              <a:solidFill>
                                <a:srgbClr val="1F1F1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 Unicode MS"/>
                            </a:rPr>
                            <m:t>𝑝</m:t>
                          </m:r>
                        </m:e>
                        <m:sup>
                          <m:r>
                            <a:rPr lang="en-US" altLang="zh-CN" sz="3225" b="0" i="1" dirty="0" smtClean="0">
                              <a:solidFill>
                                <a:srgbClr val="1F1F1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 Unicode MS"/>
                            </a:rPr>
                            <m:t>2</m:t>
                          </m:r>
                          <m:r>
                            <a:rPr lang="en-US" altLang="zh-CN" sz="3225" b="0" i="1" dirty="0" smtClean="0">
                              <a:solidFill>
                                <a:srgbClr val="1F1F1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 Unicode MS"/>
                            </a:rPr>
                            <m:t>𝐿</m:t>
                          </m:r>
                          <m:r>
                            <a:rPr lang="en-US" altLang="zh-CN" sz="3225" b="0" i="1" dirty="0" smtClean="0">
                              <a:solidFill>
                                <a:srgbClr val="1F1F1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 Unicode MS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F5BD4CF1-EC86-482E-9850-94B684884F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499" y="1743075"/>
                <a:ext cx="4048125" cy="571500"/>
              </a:xfrm>
              <a:prstGeom prst="rect">
                <a:avLst/>
              </a:prstGeom>
              <a:blipFill>
                <a:blip r:embed="rId4"/>
                <a:stretch>
                  <a:fillRect b="-19565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矩形 14">
            <a:extLst>
              <a:ext uri="{FF2B5EF4-FFF2-40B4-BE49-F238E27FC236}">
                <a16:creationId xmlns:a16="http://schemas.microsoft.com/office/drawing/2014/main" id="{668BEDF5-FBFE-4839-8103-B50E4033EBFC}"/>
              </a:ext>
            </a:extLst>
          </p:cNvPr>
          <p:cNvSpPr>
            <a:spLocks noGrp="1"/>
          </p:cNvSpPr>
          <p:nvPr/>
        </p:nvSpPr>
        <p:spPr>
          <a:xfrm>
            <a:off x="1428750" y="2428875"/>
            <a:ext cx="9334500" cy="1771650"/>
          </a:xfrm>
          <a:prstGeom prst="rect">
            <a:avLst/>
          </a:prstGeom>
          <a:solidFill>
            <a:srgbClr val="FFFFFF"/>
          </a:solidFill>
          <a:ln w="9525">
            <a:solidFill>
              <a:srgbClr val="CED6DC"/>
            </a:solidFill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702238C-E392-4F14-A9D8-D7861A5E2F59}"/>
              </a:ext>
            </a:extLst>
          </p:cNvPr>
          <p:cNvSpPr>
            <a:spLocks noGrp="1"/>
          </p:cNvSpPr>
          <p:nvPr/>
        </p:nvSpPr>
        <p:spPr>
          <a:xfrm>
            <a:off x="1428750" y="2428875"/>
            <a:ext cx="9334500" cy="590550"/>
          </a:xfrm>
          <a:prstGeom prst="rect">
            <a:avLst/>
          </a:prstGeom>
          <a:solidFill>
            <a:srgbClr val="EAF3F8"/>
          </a:solidFill>
          <a:ln w="0">
            <a:noFill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5807363-8FBF-4678-89E7-5A3FCA1BD66B}"/>
              </a:ext>
            </a:extLst>
          </p:cNvPr>
          <p:cNvSpPr>
            <a:spLocks noGrp="1"/>
          </p:cNvSpPr>
          <p:nvPr/>
        </p:nvSpPr>
        <p:spPr>
          <a:xfrm>
            <a:off x="1428750" y="2428875"/>
            <a:ext cx="85725" cy="590550"/>
          </a:xfrm>
          <a:prstGeom prst="rect">
            <a:avLst/>
          </a:prstGeom>
          <a:solidFill>
            <a:srgbClr val="004B70"/>
          </a:solidFill>
          <a:ln w="0">
            <a:noFill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2A602D1-E8C1-44E3-BAF7-0BD4C41CF467}"/>
              </a:ext>
            </a:extLst>
          </p:cNvPr>
          <p:cNvSpPr>
            <a:spLocks noGrp="1"/>
          </p:cNvSpPr>
          <p:nvPr/>
        </p:nvSpPr>
        <p:spPr>
          <a:xfrm>
            <a:off x="1809750" y="2466975"/>
            <a:ext cx="40005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defRPr sz="1875" b="1" i="0">
                <a:solidFill>
                  <a:srgbClr val="004B7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1" i="0">
                <a:solidFill>
                  <a:srgbClr val="004B70"/>
                </a:solidFill>
                <a:latin typeface="Arial Unicode MS"/>
                <a:ea typeface="Arial Unicode MS"/>
                <a:cs typeface="Arial Unicode MS"/>
              </a:rPr>
              <a:t>S-wave  (L = 0)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095ABC7-CB4C-439C-8BE4-CE20C652A74A}"/>
              </a:ext>
            </a:extLst>
          </p:cNvPr>
          <p:cNvSpPr>
            <a:spLocks noGrp="1"/>
          </p:cNvSpPr>
          <p:nvPr/>
        </p:nvSpPr>
        <p:spPr>
          <a:xfrm>
            <a:off x="6477000" y="2447925"/>
            <a:ext cx="2857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19050" rIns="38100" bIns="19050" anchor="ctr">
            <a:normAutofit/>
          </a:bodyPr>
          <a:lstStyle/>
          <a:p>
            <a:pPr algn="ctr">
              <a:defRPr sz="2550" b="1" i="0">
                <a:solidFill>
                  <a:srgbClr val="004B7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550" dirty="0" err="1">
                <a:solidFill>
                  <a:srgbClr val="004B7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 Unicode MS"/>
              </a:rPr>
              <a:t>Σ</a:t>
            </a:r>
            <a:r>
              <a:rPr sz="2550" dirty="0">
                <a:solidFill>
                  <a:srgbClr val="004B7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 Unicode MS"/>
              </a:rPr>
              <a:t> ∼ p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2AB1D44-51F5-444C-ADAB-BAC0E0BA2068}"/>
              </a:ext>
            </a:extLst>
          </p:cNvPr>
          <p:cNvSpPr>
            <a:spLocks noGrp="1"/>
          </p:cNvSpPr>
          <p:nvPr/>
        </p:nvSpPr>
        <p:spPr>
          <a:xfrm>
            <a:off x="1428750" y="3019425"/>
            <a:ext cx="9334500" cy="5905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248862C-CDC2-4980-B3DA-6A7DED7FF349}"/>
              </a:ext>
            </a:extLst>
          </p:cNvPr>
          <p:cNvSpPr>
            <a:spLocks noGrp="1"/>
          </p:cNvSpPr>
          <p:nvPr/>
        </p:nvSpPr>
        <p:spPr>
          <a:xfrm>
            <a:off x="1428750" y="3019425"/>
            <a:ext cx="85725" cy="590550"/>
          </a:xfrm>
          <a:prstGeom prst="rect">
            <a:avLst/>
          </a:prstGeom>
          <a:solidFill>
            <a:srgbClr val="91A7B5"/>
          </a:solidFill>
          <a:ln w="0">
            <a:noFill/>
          </a:ln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B2F0445-8C14-4196-982F-CAACF05F2C6D}"/>
              </a:ext>
            </a:extLst>
          </p:cNvPr>
          <p:cNvSpPr>
            <a:spLocks noGrp="1"/>
          </p:cNvSpPr>
          <p:nvPr/>
        </p:nvSpPr>
        <p:spPr>
          <a:xfrm>
            <a:off x="1809750" y="3057525"/>
            <a:ext cx="40005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defRPr sz="1875" b="0" i="0">
                <a:solidFill>
                  <a:srgbClr val="1F1F1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 i="0">
                <a:solidFill>
                  <a:srgbClr val="1F1F1F"/>
                </a:solidFill>
                <a:latin typeface="Arial Unicode MS"/>
                <a:ea typeface="Arial Unicode MS"/>
                <a:cs typeface="Arial Unicode MS"/>
              </a:rPr>
              <a:t>P-wave  (L = 1)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409E4B5-30E3-4D3C-85B0-B314F0C58CCE}"/>
              </a:ext>
            </a:extLst>
          </p:cNvPr>
          <p:cNvSpPr>
            <a:spLocks noGrp="1"/>
          </p:cNvSpPr>
          <p:nvPr/>
        </p:nvSpPr>
        <p:spPr>
          <a:xfrm>
            <a:off x="6477000" y="3038475"/>
            <a:ext cx="2857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19050" rIns="38100" bIns="19050" anchor="ctr">
            <a:normAutofit/>
          </a:bodyPr>
          <a:lstStyle/>
          <a:p>
            <a:pPr algn="ctr">
              <a:defRPr sz="2550" b="1" i="0">
                <a:solidFill>
                  <a:srgbClr val="1F1F1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550" i="0" dirty="0" err="1">
                <a:solidFill>
                  <a:srgbClr val="1F1F1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 Unicode MS"/>
              </a:rPr>
              <a:t>Σ</a:t>
            </a:r>
            <a:r>
              <a:rPr sz="2550" i="0" dirty="0">
                <a:solidFill>
                  <a:srgbClr val="1F1F1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 Unicode MS"/>
              </a:rPr>
              <a:t> ∼ p³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2784703-1808-4736-83A8-79DFF48144DB}"/>
              </a:ext>
            </a:extLst>
          </p:cNvPr>
          <p:cNvSpPr>
            <a:spLocks noGrp="1"/>
          </p:cNvSpPr>
          <p:nvPr/>
        </p:nvSpPr>
        <p:spPr>
          <a:xfrm>
            <a:off x="1428750" y="3609975"/>
            <a:ext cx="9334500" cy="590550"/>
          </a:xfrm>
          <a:prstGeom prst="rect">
            <a:avLst/>
          </a:prstGeom>
          <a:solidFill>
            <a:srgbClr val="F5F8FA"/>
          </a:solidFill>
          <a:ln w="0">
            <a:noFill/>
          </a:ln>
        </p:spPr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D496969-2E15-4242-B620-5ABA314BFA25}"/>
              </a:ext>
            </a:extLst>
          </p:cNvPr>
          <p:cNvSpPr>
            <a:spLocks noGrp="1"/>
          </p:cNvSpPr>
          <p:nvPr/>
        </p:nvSpPr>
        <p:spPr>
          <a:xfrm>
            <a:off x="1428750" y="3609975"/>
            <a:ext cx="85725" cy="590550"/>
          </a:xfrm>
          <a:prstGeom prst="rect">
            <a:avLst/>
          </a:prstGeom>
          <a:solidFill>
            <a:srgbClr val="B7C2C9"/>
          </a:solidFill>
          <a:ln w="0">
            <a:noFill/>
          </a:ln>
        </p:spPr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1F14C28F-214D-426B-9B2D-9AC24B7E8B24}"/>
              </a:ext>
            </a:extLst>
          </p:cNvPr>
          <p:cNvSpPr>
            <a:spLocks noGrp="1"/>
          </p:cNvSpPr>
          <p:nvPr/>
        </p:nvSpPr>
        <p:spPr>
          <a:xfrm>
            <a:off x="1809750" y="3648075"/>
            <a:ext cx="40005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defRPr sz="1875" b="0" i="0">
                <a:solidFill>
                  <a:srgbClr val="1F1F1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 i="0">
                <a:solidFill>
                  <a:srgbClr val="1F1F1F"/>
                </a:solidFill>
                <a:latin typeface="Arial Unicode MS"/>
                <a:ea typeface="Arial Unicode MS"/>
                <a:cs typeface="Arial Unicode MS"/>
              </a:rPr>
              <a:t>D-wave  (L = 2)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E1F5FAD-3950-47A5-8CEB-9053C08504A3}"/>
              </a:ext>
            </a:extLst>
          </p:cNvPr>
          <p:cNvSpPr>
            <a:spLocks noGrp="1"/>
          </p:cNvSpPr>
          <p:nvPr/>
        </p:nvSpPr>
        <p:spPr>
          <a:xfrm>
            <a:off x="6477000" y="3629025"/>
            <a:ext cx="2857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19050" rIns="38100" bIns="19050" anchor="ctr">
            <a:normAutofit/>
          </a:bodyPr>
          <a:lstStyle/>
          <a:p>
            <a:pPr algn="ctr">
              <a:defRPr sz="2550" b="1" i="0">
                <a:solidFill>
                  <a:srgbClr val="1F1F1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550" i="0" dirty="0" err="1">
                <a:solidFill>
                  <a:srgbClr val="1F1F1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 Unicode MS"/>
              </a:rPr>
              <a:t>Σ</a:t>
            </a:r>
            <a:r>
              <a:rPr sz="2550" i="0" dirty="0">
                <a:solidFill>
                  <a:srgbClr val="1F1F1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 Unicode MS"/>
              </a:rPr>
              <a:t> ∼ p⁵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10B4145-CF2A-4976-9372-AED93B2A361F}"/>
              </a:ext>
            </a:extLst>
          </p:cNvPr>
          <p:cNvSpPr>
            <a:spLocks noGrp="1"/>
          </p:cNvSpPr>
          <p:nvPr/>
        </p:nvSpPr>
        <p:spPr>
          <a:xfrm>
            <a:off x="1428750" y="3009900"/>
            <a:ext cx="9334500" cy="9525"/>
          </a:xfrm>
          <a:prstGeom prst="rect">
            <a:avLst/>
          </a:prstGeom>
          <a:solidFill>
            <a:srgbClr val="CED6DC"/>
          </a:solidFill>
          <a:ln w="0">
            <a:noFill/>
          </a:ln>
        </p:spPr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EDE8DA6-CDA7-4910-A636-63AE4567091B}"/>
              </a:ext>
            </a:extLst>
          </p:cNvPr>
          <p:cNvSpPr>
            <a:spLocks noGrp="1"/>
          </p:cNvSpPr>
          <p:nvPr/>
        </p:nvSpPr>
        <p:spPr>
          <a:xfrm>
            <a:off x="1428750" y="3600450"/>
            <a:ext cx="9334500" cy="9525"/>
          </a:xfrm>
          <a:prstGeom prst="rect">
            <a:avLst/>
          </a:prstGeom>
          <a:solidFill>
            <a:srgbClr val="CED6DC"/>
          </a:solidFill>
          <a:ln w="0">
            <a:noFill/>
          </a:ln>
        </p:spPr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FD237216-F587-4F2B-9585-CF205BFE4013}"/>
              </a:ext>
            </a:extLst>
          </p:cNvPr>
          <p:cNvSpPr>
            <a:spLocks noGrp="1"/>
          </p:cNvSpPr>
          <p:nvPr/>
        </p:nvSpPr>
        <p:spPr>
          <a:xfrm>
            <a:off x="3143250" y="4362450"/>
            <a:ext cx="5905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19050" rIns="38100" bIns="19050" anchor="ctr">
            <a:normAutofit/>
          </a:bodyPr>
          <a:lstStyle/>
          <a:p>
            <a:pPr algn="ctr">
              <a:defRPr sz="3000" b="1" i="0">
                <a:solidFill>
                  <a:srgbClr val="D75E1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000" i="0" dirty="0">
                <a:solidFill>
                  <a:srgbClr val="D75E18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 Unicode MS"/>
              </a:rPr>
              <a:t>p  ≫  p³  ≫  p⁵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1C25828-FC60-4842-A828-F9A516CDD0A2}"/>
              </a:ext>
            </a:extLst>
          </p:cNvPr>
          <p:cNvSpPr>
            <a:spLocks noGrp="1"/>
          </p:cNvSpPr>
          <p:nvPr/>
        </p:nvSpPr>
        <p:spPr>
          <a:xfrm>
            <a:off x="8048625" y="4457700"/>
            <a:ext cx="14287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19050" rIns="38100" bIns="19050" anchor="ctr">
            <a:normAutofit/>
          </a:bodyPr>
          <a:lstStyle/>
          <a:p>
            <a:pPr algn="ctr">
              <a:defRPr sz="1800" b="0" i="0">
                <a:solidFill>
                  <a:srgbClr val="66717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 i="0" dirty="0">
                <a:solidFill>
                  <a:srgbClr val="66717A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 Unicode MS"/>
              </a:rPr>
              <a:t>(p → 0)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557B3C9-96F8-4829-B020-27DDA36D460A}"/>
              </a:ext>
            </a:extLst>
          </p:cNvPr>
          <p:cNvSpPr>
            <a:spLocks noGrp="1"/>
          </p:cNvSpPr>
          <p:nvPr/>
        </p:nvSpPr>
        <p:spPr>
          <a:xfrm>
            <a:off x="1000125" y="5181600"/>
            <a:ext cx="10191750" cy="895350"/>
          </a:xfrm>
          <a:prstGeom prst="rect">
            <a:avLst/>
          </a:prstGeom>
          <a:solidFill>
            <a:srgbClr val="EAF3F8"/>
          </a:solidFill>
          <a:ln w="9525">
            <a:solidFill>
              <a:srgbClr val="CED6DC"/>
            </a:solidFill>
          </a:ln>
        </p:spPr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BCA040E-023B-4EBC-886E-D905405985EB}"/>
              </a:ext>
            </a:extLst>
          </p:cNvPr>
          <p:cNvSpPr>
            <a:spLocks noGrp="1"/>
          </p:cNvSpPr>
          <p:nvPr/>
        </p:nvSpPr>
        <p:spPr>
          <a:xfrm>
            <a:off x="1000125" y="5181600"/>
            <a:ext cx="76200" cy="895350"/>
          </a:xfrm>
          <a:prstGeom prst="rect">
            <a:avLst/>
          </a:prstGeom>
          <a:solidFill>
            <a:srgbClr val="D75E18"/>
          </a:solidFill>
          <a:ln w="0">
            <a:noFill/>
          </a:ln>
        </p:spPr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790E3D8-CF00-4BF7-B5C0-CE7B423E07B6}"/>
              </a:ext>
            </a:extLst>
          </p:cNvPr>
          <p:cNvSpPr>
            <a:spLocks noGrp="1"/>
          </p:cNvSpPr>
          <p:nvPr/>
        </p:nvSpPr>
        <p:spPr>
          <a:xfrm>
            <a:off x="1333500" y="5248275"/>
            <a:ext cx="95250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19050" rIns="38100" bIns="19050" anchor="ctr">
            <a:normAutofit/>
          </a:bodyPr>
          <a:lstStyle/>
          <a:p>
            <a:pPr algn="ctr">
              <a:defRPr sz="1650" b="1" i="0">
                <a:solidFill>
                  <a:srgbClr val="004B7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 i="0">
                <a:solidFill>
                  <a:srgbClr val="004B70"/>
                </a:solidFill>
                <a:latin typeface="Arial Unicode MS"/>
                <a:ea typeface="Arial Unicode MS"/>
                <a:cs typeface="Arial Unicode MS"/>
              </a:rPr>
              <a:t>由于高分波带有更高次的 p 抑制，S-wave 在阈值附近保留最强的平方根型非解析效应，</a:t>
            </a:r>
          </a:p>
          <a:p>
            <a:pPr algn="ctr">
              <a:defRPr sz="1650" b="1" i="0">
                <a:solidFill>
                  <a:srgbClr val="004B7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 i="0">
                <a:solidFill>
                  <a:srgbClr val="004B70"/>
                </a:solidFill>
                <a:latin typeface="Arial Unicode MS"/>
                <a:ea typeface="Arial Unicode MS"/>
                <a:cs typeface="Arial Unicode MS"/>
              </a:rPr>
              <a:t>因此最容易产生显著的 threshold distortion / cusp。</a:t>
            </a:r>
          </a:p>
        </p:txBody>
      </p:sp>
    </p:spTree>
    <p:extLst>
      <p:ext uri="{BB962C8B-B14F-4D97-AF65-F5344CB8AC3E}">
        <p14:creationId xmlns:p14="http://schemas.microsoft.com/office/powerpoint/2010/main" val="1010337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C3FE43-BCD5-4BED-BD13-36997F176ED9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 i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紧致 b s̄ 核心与 BK 连续谱可以共存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887882-EC2C-4054-A8FC-A1F8E555F4F6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10A22B-8C02-4CE9-8386-FB5FBE510A09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D7A8ED-8B80-4AF9-85C8-68B5A7907DE1}"/>
              </a:ext>
            </a:extLst>
          </p:cNvPr>
          <p:cNvSpPr>
            <a:spLocks noGrp="1"/>
          </p:cNvSpPr>
          <p:nvPr/>
        </p:nvSpPr>
        <p:spPr>
          <a:xfrm>
            <a:off x="11503152" y="6510528"/>
            <a:ext cx="256032" cy="1463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80D421-3BA7-4DD7-9F11-9B746866B263}"/>
              </a:ext>
            </a:extLst>
          </p:cNvPr>
          <p:cNvSpPr>
            <a:spLocks noGrp="1"/>
          </p:cNvSpPr>
          <p:nvPr/>
        </p:nvSpPr>
        <p:spPr>
          <a:xfrm>
            <a:off x="1417320" y="914400"/>
            <a:ext cx="9326880" cy="548640"/>
          </a:xfrm>
          <a:prstGeom prst="rect">
            <a:avLst/>
          </a:prstGeom>
          <a:solidFill>
            <a:srgbClr val="F8FAFC"/>
          </a:solidFill>
          <a:ln w="8890"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D44DAD-4A9E-4274-B983-24734226B00C}"/>
              </a:ext>
            </a:extLst>
          </p:cNvPr>
          <p:cNvSpPr>
            <a:spLocks noGrp="1"/>
          </p:cNvSpPr>
          <p:nvPr/>
        </p:nvSpPr>
        <p:spPr>
          <a:xfrm>
            <a:off x="1472184" y="960120"/>
            <a:ext cx="9217152" cy="4754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2654DF-4D57-4F08-B0CF-A837B5A10FAF}"/>
              </a:ext>
            </a:extLst>
          </p:cNvPr>
          <p:cNvSpPr>
            <a:spLocks noGrp="1"/>
          </p:cNvSpPr>
          <p:nvPr/>
        </p:nvSpPr>
        <p:spPr>
          <a:xfrm>
            <a:off x="1280160" y="3063240"/>
            <a:ext cx="9601200" cy="32004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93906F5-FF16-4A38-9842-151230371EE9}"/>
              </a:ext>
            </a:extLst>
          </p:cNvPr>
          <p:cNvSpPr>
            <a:spLocks noGrp="1"/>
          </p:cNvSpPr>
          <p:nvPr/>
        </p:nvSpPr>
        <p:spPr>
          <a:xfrm>
            <a:off x="1737360" y="2944368"/>
            <a:ext cx="182880" cy="182880"/>
          </a:xfrm>
          <a:prstGeom prst="ellipse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3ABFC0-3B9E-4E11-A20A-8D9CFEB7409C}"/>
              </a:ext>
            </a:extLst>
          </p:cNvPr>
          <p:cNvSpPr>
            <a:spLocks noGrp="1"/>
          </p:cNvSpPr>
          <p:nvPr/>
        </p:nvSpPr>
        <p:spPr>
          <a:xfrm>
            <a:off x="1051560" y="2514600"/>
            <a:ext cx="155448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80" b="1" i="0">
                <a:solidFill>
                  <a:srgbClr val="00417D"/>
                </a:solidFill>
                <a:latin typeface="Microsoft YaHei"/>
                <a:ea typeface="Microsoft YaHei"/>
                <a:cs typeface="Microsoft YaHei"/>
              </a:rPr>
              <a:t>紧致成分占优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1D9A98-9D64-4765-AF84-63BA6EE372C2}"/>
              </a:ext>
            </a:extLst>
          </p:cNvPr>
          <p:cNvSpPr>
            <a:spLocks noGrp="1"/>
          </p:cNvSpPr>
          <p:nvPr/>
        </p:nvSpPr>
        <p:spPr>
          <a:xfrm>
            <a:off x="1051560" y="3310128"/>
            <a:ext cx="155448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080" b="0" i="0">
                <a:solidFill>
                  <a:srgbClr val="6E6E6E"/>
                </a:solidFill>
                <a:latin typeface="Microsoft YaHei"/>
                <a:ea typeface="Microsoft YaHei"/>
                <a:cs typeface="Microsoft YaHei"/>
              </a:rPr>
              <a:t>较大的 Z（模型依赖）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9EA9371-1DCE-472D-889F-AF3CFDDC6713}"/>
              </a:ext>
            </a:extLst>
          </p:cNvPr>
          <p:cNvSpPr>
            <a:spLocks noGrp="1"/>
          </p:cNvSpPr>
          <p:nvPr/>
        </p:nvSpPr>
        <p:spPr>
          <a:xfrm>
            <a:off x="5852160" y="2944368"/>
            <a:ext cx="182880" cy="182880"/>
          </a:xfrm>
          <a:prstGeom prst="ellipse">
            <a:avLst/>
          </a:prstGeom>
          <a:solidFill>
            <a:srgbClr val="D365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63F3A4-5A47-4A1C-AB5A-D1A710AE0071}"/>
              </a:ext>
            </a:extLst>
          </p:cNvPr>
          <p:cNvSpPr>
            <a:spLocks noGrp="1"/>
          </p:cNvSpPr>
          <p:nvPr/>
        </p:nvSpPr>
        <p:spPr>
          <a:xfrm>
            <a:off x="5166360" y="2514600"/>
            <a:ext cx="155448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80" b="1" i="0">
                <a:solidFill>
                  <a:srgbClr val="D36525"/>
                </a:solidFill>
                <a:latin typeface="Microsoft YaHei"/>
                <a:ea typeface="Microsoft YaHei"/>
                <a:cs typeface="Microsoft YaHei"/>
              </a:rPr>
              <a:t>强连续谱重整化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9AD08F-4A55-4B53-9D94-00B49A2573D7}"/>
              </a:ext>
            </a:extLst>
          </p:cNvPr>
          <p:cNvSpPr>
            <a:spLocks noGrp="1"/>
          </p:cNvSpPr>
          <p:nvPr/>
        </p:nvSpPr>
        <p:spPr>
          <a:xfrm>
            <a:off x="5166360" y="3310128"/>
            <a:ext cx="155448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080" b="0" i="0">
                <a:solidFill>
                  <a:srgbClr val="6E6E6E"/>
                </a:solidFill>
                <a:latin typeface="Microsoft YaHei"/>
                <a:ea typeface="Microsoft YaHei"/>
                <a:cs typeface="Microsoft YaHei"/>
              </a:rPr>
              <a:t>显著混合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D537F5C-5222-4CDB-9A33-C9E56B02A5E4}"/>
              </a:ext>
            </a:extLst>
          </p:cNvPr>
          <p:cNvSpPr>
            <a:spLocks noGrp="1"/>
          </p:cNvSpPr>
          <p:nvPr/>
        </p:nvSpPr>
        <p:spPr>
          <a:xfrm>
            <a:off x="10241280" y="2944368"/>
            <a:ext cx="182880" cy="182880"/>
          </a:xfrm>
          <a:prstGeom prst="ellipse">
            <a:avLst/>
          </a:prstGeom>
          <a:solidFill>
            <a:srgbClr val="3278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23419E-C358-43E5-8EEE-7082CA6F3324}"/>
              </a:ext>
            </a:extLst>
          </p:cNvPr>
          <p:cNvSpPr>
            <a:spLocks noGrp="1"/>
          </p:cNvSpPr>
          <p:nvPr/>
        </p:nvSpPr>
        <p:spPr>
          <a:xfrm>
            <a:off x="9555480" y="2514600"/>
            <a:ext cx="155448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80" b="1" i="0">
                <a:solidFill>
                  <a:srgbClr val="327850"/>
                </a:solidFill>
                <a:latin typeface="Microsoft YaHei"/>
                <a:ea typeface="Microsoft YaHei"/>
                <a:cs typeface="Microsoft YaHei"/>
              </a:rPr>
              <a:t>BK 分子成分占优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DAC2E3-DB07-4A60-A5EC-FD6437434650}"/>
              </a:ext>
            </a:extLst>
          </p:cNvPr>
          <p:cNvSpPr>
            <a:spLocks noGrp="1"/>
          </p:cNvSpPr>
          <p:nvPr/>
        </p:nvSpPr>
        <p:spPr>
          <a:xfrm>
            <a:off x="9555480" y="3310128"/>
            <a:ext cx="155448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080" b="0" i="0">
                <a:solidFill>
                  <a:srgbClr val="6E6E6E"/>
                </a:solidFill>
                <a:latin typeface="Microsoft YaHei"/>
                <a:ea typeface="Microsoft YaHei"/>
                <a:cs typeface="Microsoft YaHei"/>
              </a:rPr>
              <a:t>较大的 BK 分量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6052AB-F691-49FC-B497-3140B8120E55}"/>
              </a:ext>
            </a:extLst>
          </p:cNvPr>
          <p:cNvSpPr>
            <a:spLocks noGrp="1"/>
          </p:cNvSpPr>
          <p:nvPr/>
        </p:nvSpPr>
        <p:spPr>
          <a:xfrm>
            <a:off x="777240" y="4533900"/>
            <a:ext cx="10698480" cy="685800"/>
          </a:xfrm>
          <a:prstGeom prst="rect">
            <a:avLst/>
          </a:prstGeom>
          <a:noFill/>
        </p:spPr>
        <p:txBody>
          <a:bodyPr wrap="square" lIns="36576" tIns="0" rIns="36576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22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例如一类耦合道分析给出 </a:t>
            </a:r>
            <a:r>
              <a:rPr sz="1350" b="0">
                <a:solidFill>
                  <a:srgbClr val="1F1F1F"/>
                </a:solidFill>
                <a:latin typeface="Cambria Math"/>
                <a:ea typeface="Cambria Math"/>
                <a:cs typeface="Cambria Math"/>
              </a:rPr>
              <a:t>Dₛ₀*(2317) ∼ 65% DK + 2% Dₛη + 33% c s̄</a:t>
            </a:r>
            <a:r>
              <a:rPr sz="135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（比例依赖于模型定义）。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A22A01-2D0B-4DAE-B04B-919556AC6182}"/>
              </a:ext>
            </a:extLst>
          </p:cNvPr>
          <p:cNvSpPr>
            <a:spLocks noGrp="1"/>
          </p:cNvSpPr>
          <p:nvPr/>
        </p:nvSpPr>
        <p:spPr>
          <a:xfrm>
            <a:off x="1051560" y="5349240"/>
            <a:ext cx="9966960" cy="594360"/>
          </a:xfrm>
          <a:prstGeom prst="rect">
            <a:avLst/>
          </a:prstGeom>
          <a:solidFill>
            <a:srgbClr val="FAFAFA"/>
          </a:solidFill>
          <a:ln w="8890">
            <a:solidFill>
              <a:srgbClr val="D7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CCA895-7C10-42F0-80F4-F62EAFD4FE3B}"/>
              </a:ext>
            </a:extLst>
          </p:cNvPr>
          <p:cNvSpPr>
            <a:spLocks noGrp="1"/>
          </p:cNvSpPr>
          <p:nvPr/>
        </p:nvSpPr>
        <p:spPr>
          <a:xfrm>
            <a:off x="1005840" y="5468112"/>
            <a:ext cx="10149840" cy="438912"/>
          </a:xfrm>
          <a:prstGeom prst="rect">
            <a:avLst/>
          </a:prstGeom>
          <a:noFill/>
        </p:spPr>
        <p:txBody>
          <a:bodyPr wrap="square" lIns="36576" tIns="0" rIns="36576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450" b="1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“存在 b s̄ 紧致核心”和“具有显著 BK 分量”并不矛盾，但Z 或组分概率并非直接可观测量。</a:t>
            </a:r>
          </a:p>
        </p:txBody>
      </p:sp>
      <p:pic>
        <p:nvPicPr>
          <p:cNvPr id="4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825019"/>
            <a:ext cx="6492240" cy="72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782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764045-8090-461E-8FEA-2A1E722988AF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 sz="237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n-US" sz="2378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C</a:t>
            </a:r>
            <a:r>
              <a:rPr sz="2378" b="1" i="0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hiral partner</a:t>
            </a:r>
            <a:r>
              <a:rPr lang="en-US" sz="2378" b="1" i="0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s and chiral doubling</a:t>
            </a:r>
            <a:r>
              <a:rPr lang="zh-CN" altLang="en-US" sz="2378" b="1" i="0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（手征伴随态）</a:t>
            </a:r>
            <a:endParaRPr sz="2378" b="1" i="0" dirty="0">
              <a:solidFill>
                <a:srgbClr val="004B7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5BF08D-A898-409F-8906-0F1497AEC240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3061FC-593A-492C-9EC4-001636A10349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871FC5-DDF3-409D-A4C3-7CFE1D974558}"/>
              </a:ext>
            </a:extLst>
          </p:cNvPr>
          <p:cNvSpPr>
            <a:spLocks noGrp="1"/>
          </p:cNvSpPr>
          <p:nvPr/>
        </p:nvSpPr>
        <p:spPr>
          <a:xfrm>
            <a:off x="11503152" y="6510528"/>
            <a:ext cx="256032" cy="1463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A23A50-483E-4ECB-AE29-73180212C471}"/>
              </a:ext>
            </a:extLst>
          </p:cNvPr>
          <p:cNvSpPr>
            <a:spLocks noGrp="1"/>
          </p:cNvSpPr>
          <p:nvPr/>
        </p:nvSpPr>
        <p:spPr>
          <a:xfrm>
            <a:off x="731520" y="876300"/>
            <a:ext cx="10789920" cy="628650"/>
          </a:xfrm>
          <a:prstGeom prst="rect">
            <a:avLst/>
          </a:prstGeom>
          <a:noFill/>
        </p:spPr>
        <p:txBody>
          <a:bodyPr wrap="square" lIns="28575" tIns="19050" rIns="28575" bIns="1905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313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13" b="1" i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手征伴随态由轻自由度的手征变换联系，具有相反宇称和相同的重夸克自旋结构。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  <a:defRPr sz="1313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13" b="1" i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因此 (0⁻,1⁻) 与 (0⁺,1⁺) 分别构成相反宇称二重态。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D9283A4-C376-4739-AC5E-6A1BF6771E18}"/>
              </a:ext>
            </a:extLst>
          </p:cNvPr>
          <p:cNvSpPr>
            <a:spLocks noGrp="1"/>
          </p:cNvSpPr>
          <p:nvPr/>
        </p:nvSpPr>
        <p:spPr>
          <a:xfrm>
            <a:off x="2331720" y="1618487"/>
            <a:ext cx="1188720" cy="51206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E0DEB1-7779-4FD7-8DF0-845EEDCCA98F}"/>
              </a:ext>
            </a:extLst>
          </p:cNvPr>
          <p:cNvSpPr>
            <a:spLocks noGrp="1"/>
          </p:cNvSpPr>
          <p:nvPr/>
        </p:nvSpPr>
        <p:spPr>
          <a:xfrm>
            <a:off x="2423160" y="1746503"/>
            <a:ext cx="1005840" cy="33528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2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0⁻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0C524DF-1B59-4FB9-8EF4-75E4930FF33F}"/>
              </a:ext>
            </a:extLst>
          </p:cNvPr>
          <p:cNvSpPr>
            <a:spLocks noGrp="1"/>
          </p:cNvSpPr>
          <p:nvPr/>
        </p:nvSpPr>
        <p:spPr>
          <a:xfrm>
            <a:off x="7269479" y="1618487"/>
            <a:ext cx="1188720" cy="51206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47B173-4D26-49CB-9E95-04B4A45028E1}"/>
              </a:ext>
            </a:extLst>
          </p:cNvPr>
          <p:cNvSpPr>
            <a:spLocks noGrp="1"/>
          </p:cNvSpPr>
          <p:nvPr/>
        </p:nvSpPr>
        <p:spPr>
          <a:xfrm>
            <a:off x="7360919" y="1746503"/>
            <a:ext cx="1005840" cy="33528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2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1⁻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8551118-686C-489B-8D70-4F9959A7BA73}"/>
              </a:ext>
            </a:extLst>
          </p:cNvPr>
          <p:cNvSpPr>
            <a:spLocks noGrp="1"/>
          </p:cNvSpPr>
          <p:nvPr/>
        </p:nvSpPr>
        <p:spPr>
          <a:xfrm>
            <a:off x="2331720" y="3995928"/>
            <a:ext cx="1188720" cy="512064"/>
          </a:xfrm>
          <a:prstGeom prst="roundRect">
            <a:avLst/>
          </a:prstGeom>
          <a:solidFill>
            <a:srgbClr val="D365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04CCF0-91DC-464A-B277-198374D7CD64}"/>
              </a:ext>
            </a:extLst>
          </p:cNvPr>
          <p:cNvSpPr>
            <a:spLocks noGrp="1"/>
          </p:cNvSpPr>
          <p:nvPr/>
        </p:nvSpPr>
        <p:spPr>
          <a:xfrm>
            <a:off x="2423160" y="4123944"/>
            <a:ext cx="1005840" cy="33528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2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0⁺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A37B4D6-0F82-4570-B03A-B967BF64A581}"/>
              </a:ext>
            </a:extLst>
          </p:cNvPr>
          <p:cNvSpPr>
            <a:spLocks noGrp="1"/>
          </p:cNvSpPr>
          <p:nvPr/>
        </p:nvSpPr>
        <p:spPr>
          <a:xfrm>
            <a:off x="7269479" y="3995928"/>
            <a:ext cx="1188720" cy="512064"/>
          </a:xfrm>
          <a:prstGeom prst="roundRect">
            <a:avLst/>
          </a:prstGeom>
          <a:solidFill>
            <a:srgbClr val="D365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E19475-46AF-4327-AF05-35EC0C9827C3}"/>
              </a:ext>
            </a:extLst>
          </p:cNvPr>
          <p:cNvSpPr>
            <a:spLocks noGrp="1"/>
          </p:cNvSpPr>
          <p:nvPr/>
        </p:nvSpPr>
        <p:spPr>
          <a:xfrm>
            <a:off x="7360919" y="4123944"/>
            <a:ext cx="1005840" cy="33528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2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1⁺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A378E2EF-F002-4055-A09D-51065416DD62}"/>
              </a:ext>
            </a:extLst>
          </p:cNvPr>
          <p:cNvSpPr>
            <a:spLocks noGrp="1"/>
          </p:cNvSpPr>
          <p:nvPr/>
        </p:nvSpPr>
        <p:spPr>
          <a:xfrm>
            <a:off x="3566160" y="1874519"/>
            <a:ext cx="3657600" cy="0"/>
          </a:xfrm>
          <a:prstGeom prst="line">
            <a:avLst/>
          </a:prstGeom>
          <a:ln w="19050">
            <a:solidFill>
              <a:srgbClr val="6496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7F4422-5DE5-47F2-A97E-14A988F4723E}"/>
              </a:ext>
            </a:extLst>
          </p:cNvPr>
          <p:cNvSpPr>
            <a:spLocks noGrp="1"/>
          </p:cNvSpPr>
          <p:nvPr/>
        </p:nvSpPr>
        <p:spPr>
          <a:xfrm>
            <a:off x="5074920" y="1554479"/>
            <a:ext cx="914400" cy="1905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50" b="1" i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HQSS</a:t>
            </a:r>
          </a:p>
        </p:txBody>
      </p:sp>
      <p:sp>
        <p:nvSpPr>
          <p:cNvPr id="17" name="Connector 16">
            <a:extLst>
              <a:ext uri="{FF2B5EF4-FFF2-40B4-BE49-F238E27FC236}">
                <a16:creationId xmlns:a16="http://schemas.microsoft.com/office/drawing/2014/main" id="{026EB9F4-9549-48E7-B19F-C51FEC32B8A3}"/>
              </a:ext>
            </a:extLst>
          </p:cNvPr>
          <p:cNvSpPr>
            <a:spLocks noGrp="1"/>
          </p:cNvSpPr>
          <p:nvPr/>
        </p:nvSpPr>
        <p:spPr>
          <a:xfrm>
            <a:off x="3566160" y="4251960"/>
            <a:ext cx="3657600" cy="0"/>
          </a:xfrm>
          <a:prstGeom prst="line">
            <a:avLst/>
          </a:prstGeom>
          <a:ln w="19050">
            <a:solidFill>
              <a:srgbClr val="6496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F07F9D-6DE8-4A41-8763-66A927901C16}"/>
              </a:ext>
            </a:extLst>
          </p:cNvPr>
          <p:cNvSpPr>
            <a:spLocks noGrp="1"/>
          </p:cNvSpPr>
          <p:nvPr/>
        </p:nvSpPr>
        <p:spPr>
          <a:xfrm>
            <a:off x="5074920" y="3931920"/>
            <a:ext cx="914400" cy="1905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50" b="1" i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HQSS</a:t>
            </a:r>
          </a:p>
        </p:txBody>
      </p:sp>
      <p:sp>
        <p:nvSpPr>
          <p:cNvPr id="19" name="Connector 18">
            <a:extLst>
              <a:ext uri="{FF2B5EF4-FFF2-40B4-BE49-F238E27FC236}">
                <a16:creationId xmlns:a16="http://schemas.microsoft.com/office/drawing/2014/main" id="{FFFFA249-4F8F-4C51-96CD-45D2EA6ED2FF}"/>
              </a:ext>
            </a:extLst>
          </p:cNvPr>
          <p:cNvSpPr>
            <a:spLocks noGrp="1"/>
          </p:cNvSpPr>
          <p:nvPr/>
        </p:nvSpPr>
        <p:spPr>
          <a:xfrm>
            <a:off x="2926080" y="2167128"/>
            <a:ext cx="0" cy="1792224"/>
          </a:xfrm>
          <a:prstGeom prst="line">
            <a:avLst/>
          </a:prstGeom>
          <a:ln w="19050">
            <a:solidFill>
              <a:srgbClr val="6E96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E4972A-584A-4E20-9324-A98B73D99D52}"/>
              </a:ext>
            </a:extLst>
          </p:cNvPr>
          <p:cNvSpPr>
            <a:spLocks noGrp="1"/>
          </p:cNvSpPr>
          <p:nvPr/>
        </p:nvSpPr>
        <p:spPr>
          <a:xfrm>
            <a:off x="3108960" y="2834640"/>
            <a:ext cx="914400" cy="34442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130" b="0" i="0">
                <a:solidFill>
                  <a:srgbClr val="327850"/>
                </a:solidFill>
                <a:latin typeface="Microsoft YaHei"/>
                <a:ea typeface="Microsoft YaHei"/>
                <a:cs typeface="Microsoft YaHei"/>
              </a:rPr>
              <a:t>手征伴随态</a:t>
            </a:r>
          </a:p>
        </p:txBody>
      </p:sp>
      <p:sp>
        <p:nvSpPr>
          <p:cNvPr id="21" name="Connector 20">
            <a:extLst>
              <a:ext uri="{FF2B5EF4-FFF2-40B4-BE49-F238E27FC236}">
                <a16:creationId xmlns:a16="http://schemas.microsoft.com/office/drawing/2014/main" id="{3369C4BA-203F-4247-BE61-2B1E1BACC9D6}"/>
              </a:ext>
            </a:extLst>
          </p:cNvPr>
          <p:cNvSpPr>
            <a:spLocks noGrp="1"/>
          </p:cNvSpPr>
          <p:nvPr/>
        </p:nvSpPr>
        <p:spPr>
          <a:xfrm>
            <a:off x="7863840" y="2167128"/>
            <a:ext cx="0" cy="1792224"/>
          </a:xfrm>
          <a:prstGeom prst="line">
            <a:avLst/>
          </a:prstGeom>
          <a:ln w="19050">
            <a:solidFill>
              <a:srgbClr val="6E96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1A5541-906F-4738-A287-B0087DE1CA44}"/>
              </a:ext>
            </a:extLst>
          </p:cNvPr>
          <p:cNvSpPr>
            <a:spLocks noGrp="1"/>
          </p:cNvSpPr>
          <p:nvPr/>
        </p:nvSpPr>
        <p:spPr>
          <a:xfrm>
            <a:off x="8046719" y="2834640"/>
            <a:ext cx="914400" cy="34442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130" b="0" i="0">
                <a:solidFill>
                  <a:srgbClr val="327850"/>
                </a:solidFill>
                <a:latin typeface="Microsoft YaHei"/>
                <a:ea typeface="Microsoft YaHei"/>
                <a:cs typeface="Microsoft YaHei"/>
              </a:rPr>
              <a:t>手征伴随态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692A69-BF3F-41FF-87D5-276D139DC1AD}"/>
              </a:ext>
            </a:extLst>
          </p:cNvPr>
          <p:cNvSpPr>
            <a:spLocks noGrp="1"/>
          </p:cNvSpPr>
          <p:nvPr/>
        </p:nvSpPr>
        <p:spPr>
          <a:xfrm>
            <a:off x="822960" y="5257800"/>
            <a:ext cx="10607040" cy="32004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2000" b="1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(0⁻,1⁻)  ⇔  (0⁺,1⁺)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E9B7F1-D9A1-4000-ABDD-DAE3EFE7B57B}"/>
              </a:ext>
            </a:extLst>
          </p:cNvPr>
          <p:cNvSpPr>
            <a:spLocks noGrp="1"/>
          </p:cNvSpPr>
          <p:nvPr/>
        </p:nvSpPr>
        <p:spPr>
          <a:xfrm>
            <a:off x="822960" y="5687568"/>
            <a:ext cx="10607040" cy="310896"/>
          </a:xfrm>
          <a:prstGeom prst="rect">
            <a:avLst/>
          </a:prstGeom>
          <a:noFill/>
        </p:spPr>
        <p:txBody>
          <a:bodyPr wrap="square" lIns="28575" tIns="19050" rIns="28575" bIns="1905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275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 i="0" dirty="0" err="1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若手征</a:t>
            </a:r>
            <a:r>
              <a:rPr lang="zh-CN" altLang="en-US" sz="1275" b="0" i="0" dirty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伴随机制</a:t>
            </a:r>
            <a:r>
              <a:rPr sz="1275" b="0" i="0" dirty="0" err="1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占主导，宇称劈裂主要由轻自由度的自发手征对称破缺控制，对重味种类的依赖较弱</a:t>
            </a:r>
            <a:r>
              <a:rPr sz="1275" b="0" i="0" dirty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285341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CA1584-365C-4788-8F61-F896CCEAC28B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>
              <a:def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altLang="zh-CN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Ds </a:t>
            </a:r>
            <a:r>
              <a:rPr lang="zh-CN" altLang="en-US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体系与 </a:t>
            </a:r>
            <a:r>
              <a:rPr lang="es-419" altLang="zh-CN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Bs</a:t>
            </a:r>
            <a:r>
              <a:rPr lang="es-419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lang="zh-CN" altLang="en-US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体系的宇称劈裂</a:t>
            </a:r>
            <a:endParaRPr sz="2250" b="1" i="0" dirty="0">
              <a:solidFill>
                <a:srgbClr val="004B7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83D461-BBC2-4020-840B-AC7E62885F3A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E15CBE-E89C-418D-ABC3-3546AC0DBFDF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850D8D-F3D8-4E3E-8A97-CBC7DD56C2E6}"/>
              </a:ext>
            </a:extLst>
          </p:cNvPr>
          <p:cNvSpPr>
            <a:spLocks noGrp="1"/>
          </p:cNvSpPr>
          <p:nvPr/>
        </p:nvSpPr>
        <p:spPr>
          <a:xfrm>
            <a:off x="11503152" y="6510528"/>
            <a:ext cx="256032" cy="1463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D99785-8142-4651-AE3F-0426F997D69F}"/>
              </a:ext>
            </a:extLst>
          </p:cNvPr>
          <p:cNvSpPr>
            <a:spLocks noGrp="1"/>
          </p:cNvSpPr>
          <p:nvPr/>
        </p:nvSpPr>
        <p:spPr>
          <a:xfrm>
            <a:off x="777240" y="1097280"/>
            <a:ext cx="6675120" cy="3200400"/>
          </a:xfrm>
          <a:prstGeom prst="rect">
            <a:avLst/>
          </a:prstGeom>
          <a:solidFill>
            <a:srgbClr val="FFFFFF"/>
          </a:solidFill>
          <a:ln w="8890">
            <a:solidFill>
              <a:srgbClr val="B9C3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88ACBB-A8A4-454C-815F-5380E550EF7C}"/>
              </a:ext>
            </a:extLst>
          </p:cNvPr>
          <p:cNvSpPr>
            <a:spLocks noGrp="1"/>
          </p:cNvSpPr>
          <p:nvPr/>
        </p:nvSpPr>
        <p:spPr>
          <a:xfrm>
            <a:off x="777240" y="1097280"/>
            <a:ext cx="6675120" cy="411480"/>
          </a:xfrm>
          <a:prstGeom prst="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D985F6-6D8C-4245-90F5-964454B7E1D9}"/>
              </a:ext>
            </a:extLst>
          </p:cNvPr>
          <p:cNvSpPr>
            <a:spLocks noGrp="1"/>
          </p:cNvSpPr>
          <p:nvPr/>
        </p:nvSpPr>
        <p:spPr>
          <a:xfrm>
            <a:off x="960120" y="1207008"/>
            <a:ext cx="1097280" cy="201168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320" b="1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体系</a:t>
            </a:r>
            <a:endParaRPr sz="1320" b="1" i="0" dirty="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E13300-6575-410A-AB13-48EB893BB5AD}"/>
              </a:ext>
            </a:extLst>
          </p:cNvPr>
          <p:cNvSpPr>
            <a:spLocks noGrp="1"/>
          </p:cNvSpPr>
          <p:nvPr/>
        </p:nvSpPr>
        <p:spPr>
          <a:xfrm>
            <a:off x="2560320" y="1207008"/>
            <a:ext cx="2743200" cy="201168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32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质量差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E16D5E-217E-4384-BB4F-CF185FD318FB}"/>
              </a:ext>
            </a:extLst>
          </p:cNvPr>
          <p:cNvSpPr>
            <a:spLocks noGrp="1"/>
          </p:cNvSpPr>
          <p:nvPr/>
        </p:nvSpPr>
        <p:spPr>
          <a:xfrm>
            <a:off x="5532120" y="1207008"/>
            <a:ext cx="1371600" cy="201168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32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360DF2-AABC-4432-8FC9-459E9DFF4F3E}"/>
              </a:ext>
            </a:extLst>
          </p:cNvPr>
          <p:cNvSpPr>
            <a:spLocks noGrp="1"/>
          </p:cNvSpPr>
          <p:nvPr/>
        </p:nvSpPr>
        <p:spPr>
          <a:xfrm>
            <a:off x="960120" y="1789658"/>
            <a:ext cx="100584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lang="es-419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cs̄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CA06E6-0270-4C84-A17E-DF10419D7E84}"/>
              </a:ext>
            </a:extLst>
          </p:cNvPr>
          <p:cNvSpPr>
            <a:spLocks noGrp="1"/>
          </p:cNvSpPr>
          <p:nvPr/>
        </p:nvSpPr>
        <p:spPr>
          <a:xfrm>
            <a:off x="2240280" y="1783080"/>
            <a:ext cx="310896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400" b="0" i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M(Dₛ₀*(2317)) − M(Dₛ)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CA7E96-5BD8-4F60-B5DA-0C716A772538}"/>
              </a:ext>
            </a:extLst>
          </p:cNvPr>
          <p:cNvSpPr>
            <a:spLocks noGrp="1"/>
          </p:cNvSpPr>
          <p:nvPr/>
        </p:nvSpPr>
        <p:spPr>
          <a:xfrm>
            <a:off x="5486400" y="1783080"/>
            <a:ext cx="155448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400" b="0" i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≈ 349 MeV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DB7B19-F417-4181-B796-10A6B4B2E4C0}"/>
              </a:ext>
            </a:extLst>
          </p:cNvPr>
          <p:cNvSpPr>
            <a:spLocks noGrp="1"/>
          </p:cNvSpPr>
          <p:nvPr/>
        </p:nvSpPr>
        <p:spPr>
          <a:xfrm>
            <a:off x="777240" y="2240280"/>
            <a:ext cx="6675120" cy="7315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7E9C3B-6556-489D-BAEC-BD1D13961C27}"/>
              </a:ext>
            </a:extLst>
          </p:cNvPr>
          <p:cNvSpPr>
            <a:spLocks noGrp="1"/>
          </p:cNvSpPr>
          <p:nvPr/>
        </p:nvSpPr>
        <p:spPr>
          <a:xfrm>
            <a:off x="960120" y="2475458"/>
            <a:ext cx="100584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lang="es-419" sz="140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cs̄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F00B24-D1AD-414F-BEBF-D937B1AC66E1}"/>
              </a:ext>
            </a:extLst>
          </p:cNvPr>
          <p:cNvSpPr>
            <a:spLocks noGrp="1"/>
          </p:cNvSpPr>
          <p:nvPr/>
        </p:nvSpPr>
        <p:spPr>
          <a:xfrm>
            <a:off x="2240280" y="2468880"/>
            <a:ext cx="310896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400" b="0" i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M(Dₛ₁(2460)) − M(Dₛ*)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B9E7FE-0A01-41EE-9F16-9E2A7054F61E}"/>
              </a:ext>
            </a:extLst>
          </p:cNvPr>
          <p:cNvSpPr>
            <a:spLocks noGrp="1"/>
          </p:cNvSpPr>
          <p:nvPr/>
        </p:nvSpPr>
        <p:spPr>
          <a:xfrm>
            <a:off x="5486400" y="2468880"/>
            <a:ext cx="155448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400" b="0" i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≈ 348 MeV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EE6F73-E31F-475C-98DA-C14583BAD117}"/>
              </a:ext>
            </a:extLst>
          </p:cNvPr>
          <p:cNvSpPr>
            <a:spLocks noGrp="1"/>
          </p:cNvSpPr>
          <p:nvPr/>
        </p:nvSpPr>
        <p:spPr>
          <a:xfrm>
            <a:off x="777240" y="2926080"/>
            <a:ext cx="6675120" cy="7315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240351-6698-4F26-AF22-C4C1D70B143E}"/>
              </a:ext>
            </a:extLst>
          </p:cNvPr>
          <p:cNvSpPr>
            <a:spLocks noGrp="1"/>
          </p:cNvSpPr>
          <p:nvPr/>
        </p:nvSpPr>
        <p:spPr>
          <a:xfrm>
            <a:off x="960120" y="3161258"/>
            <a:ext cx="100584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lang="es-419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bs̄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8098A5-248F-4E90-9A1C-4F01C38F01B1}"/>
              </a:ext>
            </a:extLst>
          </p:cNvPr>
          <p:cNvSpPr>
            <a:spLocks noGrp="1"/>
          </p:cNvSpPr>
          <p:nvPr/>
        </p:nvSpPr>
        <p:spPr>
          <a:xfrm>
            <a:off x="2240280" y="3154680"/>
            <a:ext cx="310896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400" b="0" i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M(Bₛ₀*(5700)) − M(Bₛ)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BF4854-3D2F-47B6-BFD8-D4EFB86B2C9A}"/>
              </a:ext>
            </a:extLst>
          </p:cNvPr>
          <p:cNvSpPr>
            <a:spLocks noGrp="1"/>
          </p:cNvSpPr>
          <p:nvPr/>
        </p:nvSpPr>
        <p:spPr>
          <a:xfrm>
            <a:off x="5486400" y="3154680"/>
            <a:ext cx="155448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400" b="0" i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≈ 332 MeV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A0031F-4507-4905-9694-E61C77C5021C}"/>
              </a:ext>
            </a:extLst>
          </p:cNvPr>
          <p:cNvSpPr>
            <a:spLocks noGrp="1"/>
          </p:cNvSpPr>
          <p:nvPr/>
        </p:nvSpPr>
        <p:spPr>
          <a:xfrm>
            <a:off x="777240" y="3611880"/>
            <a:ext cx="6675120" cy="7315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54B009-60D8-4E79-970C-C9D626EAB849}"/>
              </a:ext>
            </a:extLst>
          </p:cNvPr>
          <p:cNvSpPr>
            <a:spLocks noGrp="1"/>
          </p:cNvSpPr>
          <p:nvPr/>
        </p:nvSpPr>
        <p:spPr>
          <a:xfrm>
            <a:off x="960120" y="3847058"/>
            <a:ext cx="100584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lang="es-419" sz="140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bs̄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F627E0-3B79-4DA0-92C5-E10EFFFFD34F}"/>
              </a:ext>
            </a:extLst>
          </p:cNvPr>
          <p:cNvSpPr>
            <a:spLocks noGrp="1"/>
          </p:cNvSpPr>
          <p:nvPr/>
        </p:nvSpPr>
        <p:spPr>
          <a:xfrm>
            <a:off x="2240280" y="3840480"/>
            <a:ext cx="310896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400" b="0" i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M(Bₛ₁′) − M(Bₛ*)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07B872-F3C3-495E-9525-FFD6CB96C519}"/>
              </a:ext>
            </a:extLst>
          </p:cNvPr>
          <p:cNvSpPr>
            <a:spLocks noGrp="1"/>
          </p:cNvSpPr>
          <p:nvPr/>
        </p:nvSpPr>
        <p:spPr>
          <a:xfrm>
            <a:off x="5486400" y="3840480"/>
            <a:ext cx="155448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400" b="0" i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尚未观测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A12FA1-5D5D-4A2A-8E32-8923F47C4526}"/>
              </a:ext>
            </a:extLst>
          </p:cNvPr>
          <p:cNvSpPr>
            <a:spLocks noGrp="1"/>
          </p:cNvSpPr>
          <p:nvPr/>
        </p:nvSpPr>
        <p:spPr>
          <a:xfrm>
            <a:off x="7909560" y="1325880"/>
            <a:ext cx="3474720" cy="1143000"/>
          </a:xfrm>
          <a:prstGeom prst="rect">
            <a:avLst/>
          </a:prstGeom>
          <a:solidFill>
            <a:srgbClr val="E6EFF8"/>
          </a:solidFill>
          <a:ln w="8890">
            <a:solidFill>
              <a:srgbClr val="B9C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0EDAC2C-563F-471D-A745-E2D2F541E715}"/>
              </a:ext>
            </a:extLst>
          </p:cNvPr>
          <p:cNvSpPr>
            <a:spLocks noGrp="1"/>
          </p:cNvSpPr>
          <p:nvPr/>
        </p:nvSpPr>
        <p:spPr>
          <a:xfrm>
            <a:off x="7909560" y="1508760"/>
            <a:ext cx="310896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500" b="1" i="0" dirty="0" err="1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手征</a:t>
            </a:r>
            <a:r>
              <a:rPr lang="zh-CN" altLang="en-US" sz="1500" b="1" i="0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伴随机制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888277B-ECD1-4602-A727-CC364A8B14E3}"/>
              </a:ext>
            </a:extLst>
          </p:cNvPr>
          <p:cNvSpPr>
            <a:spLocks noGrp="1"/>
          </p:cNvSpPr>
          <p:nvPr/>
        </p:nvSpPr>
        <p:spPr>
          <a:xfrm>
            <a:off x="8092440" y="1901952"/>
            <a:ext cx="3108960" cy="274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8B156E6-AF70-463A-BEAE-E59B80F00C1A}"/>
              </a:ext>
            </a:extLst>
          </p:cNvPr>
          <p:cNvSpPr>
            <a:spLocks noGrp="1"/>
          </p:cNvSpPr>
          <p:nvPr/>
        </p:nvSpPr>
        <p:spPr>
          <a:xfrm>
            <a:off x="7909560" y="2971800"/>
            <a:ext cx="3474720" cy="1554480"/>
          </a:xfrm>
          <a:prstGeom prst="rect">
            <a:avLst/>
          </a:prstGeom>
          <a:solidFill>
            <a:srgbClr val="FFF8F0"/>
          </a:solidFill>
          <a:ln w="8890">
            <a:solidFill>
              <a:srgbClr val="E6BE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11F20F-858E-4E9D-A41C-FC50616002CA}"/>
              </a:ext>
            </a:extLst>
          </p:cNvPr>
          <p:cNvSpPr>
            <a:spLocks noGrp="1"/>
          </p:cNvSpPr>
          <p:nvPr/>
        </p:nvSpPr>
        <p:spPr>
          <a:xfrm>
            <a:off x="7909560" y="3154680"/>
            <a:ext cx="310896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500" b="1" i="0">
                <a:solidFill>
                  <a:srgbClr val="D6621F"/>
                </a:solidFill>
                <a:latin typeface="Microsoft YaHei"/>
                <a:ea typeface="Microsoft YaHei"/>
                <a:cs typeface="Microsoft YaHei"/>
              </a:rPr>
              <a:t>但这不是唯一解释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22F47E1-4254-4AF8-8E7B-EFF40370E7B6}"/>
              </a:ext>
            </a:extLst>
          </p:cNvPr>
          <p:cNvSpPr>
            <a:spLocks noGrp="1"/>
          </p:cNvSpPr>
          <p:nvPr/>
        </p:nvSpPr>
        <p:spPr>
          <a:xfrm>
            <a:off x="8138160" y="3474721"/>
            <a:ext cx="2926080" cy="59436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320" b="0" dirty="0">
                <a:latin typeface="Microsoft YaHei"/>
                <a:ea typeface="Microsoft YaHei"/>
                <a:cs typeface="Microsoft YaHei"/>
              </a:rPr>
              <a:t>BK / B* K </a:t>
            </a:r>
            <a:r>
              <a:rPr sz="1320" b="0" dirty="0" err="1">
                <a:latin typeface="Microsoft YaHei"/>
                <a:ea typeface="Microsoft YaHei"/>
                <a:cs typeface="Microsoft YaHei"/>
              </a:rPr>
              <a:t>阈值动力学同样受</a:t>
            </a:r>
            <a:r>
              <a:rPr sz="1320" b="0" dirty="0">
                <a:latin typeface="Microsoft YaHei"/>
                <a:ea typeface="Microsoft YaHei"/>
                <a:cs typeface="Microsoft YaHei"/>
              </a:rPr>
              <a:t> HQSS </a:t>
            </a:r>
            <a:r>
              <a:rPr sz="1320" b="0" dirty="0" err="1">
                <a:latin typeface="Microsoft YaHei"/>
                <a:ea typeface="Microsoft YaHei"/>
                <a:cs typeface="Microsoft YaHei"/>
              </a:rPr>
              <a:t>约束，也可能产生类似的劈裂规律</a:t>
            </a:r>
            <a:r>
              <a:rPr sz="1320" b="0" dirty="0"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8880777-8232-4455-9805-DE2DF0C0602B}"/>
              </a:ext>
            </a:extLst>
          </p:cNvPr>
          <p:cNvSpPr>
            <a:spLocks noGrp="1"/>
          </p:cNvSpPr>
          <p:nvPr/>
        </p:nvSpPr>
        <p:spPr>
          <a:xfrm>
            <a:off x="868680" y="5650992"/>
            <a:ext cx="10607040" cy="32918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350" b="1" i="0">
                <a:solidFill>
                  <a:srgbClr val="D6621F"/>
                </a:solidFill>
                <a:latin typeface="Microsoft YaHei"/>
                <a:ea typeface="Microsoft YaHei"/>
                <a:cs typeface="Microsoft YaHei"/>
              </a:rPr>
              <a:t>关键检验是寻找并精确测量 1⁺ 伴随态。</a:t>
            </a:r>
          </a:p>
        </p:txBody>
      </p:sp>
      <p:pic>
        <p:nvPicPr>
          <p:cNvPr id="65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60" y="1929384"/>
            <a:ext cx="2651760" cy="35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95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82C44A-353A-443D-9635-A51A35F3A622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不同理论图景的关键判别量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AA7996-8FAE-4D17-A062-EF54B504293D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262D0D-81CC-4A1D-B4BC-CAE9E05EDB42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C3AE71-D996-4BB7-A3AA-1335DC38F750}"/>
              </a:ext>
            </a:extLst>
          </p:cNvPr>
          <p:cNvSpPr>
            <a:spLocks noGrp="1"/>
          </p:cNvSpPr>
          <p:nvPr/>
        </p:nvSpPr>
        <p:spPr>
          <a:xfrm>
            <a:off x="11503152" y="6510528"/>
            <a:ext cx="256032" cy="1463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B1505B-7418-47CE-95DB-C5B088230AE5}"/>
              </a:ext>
            </a:extLst>
          </p:cNvPr>
          <p:cNvSpPr>
            <a:spLocks noGrp="1"/>
          </p:cNvSpPr>
          <p:nvPr/>
        </p:nvSpPr>
        <p:spPr>
          <a:xfrm>
            <a:off x="731520" y="868680"/>
            <a:ext cx="10789920" cy="292608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这些图景并不一定互斥；更关键的是它们对一组观测量的不同预期。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62A426-4AEA-4182-A645-CC1A88C73048}"/>
              </a:ext>
            </a:extLst>
          </p:cNvPr>
          <p:cNvSpPr>
            <a:spLocks noGrp="1"/>
          </p:cNvSpPr>
          <p:nvPr/>
        </p:nvSpPr>
        <p:spPr>
          <a:xfrm>
            <a:off x="731520" y="1463040"/>
            <a:ext cx="10835640" cy="3191256"/>
          </a:xfrm>
          <a:prstGeom prst="rect">
            <a:avLst/>
          </a:prstGeom>
          <a:solidFill>
            <a:srgbClr val="FFFFFF"/>
          </a:solidFill>
          <a:ln w="8890">
            <a:solidFill>
              <a:srgbClr val="B9C3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8EEA48-7045-4909-B852-50E1BA31D8CA}"/>
              </a:ext>
            </a:extLst>
          </p:cNvPr>
          <p:cNvSpPr>
            <a:spLocks noGrp="1"/>
          </p:cNvSpPr>
          <p:nvPr/>
        </p:nvSpPr>
        <p:spPr>
          <a:xfrm>
            <a:off x="731520" y="1463040"/>
            <a:ext cx="10835640" cy="411480"/>
          </a:xfrm>
          <a:prstGeom prst="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962CB6-072F-48FC-B65D-B2E06F29F882}"/>
              </a:ext>
            </a:extLst>
          </p:cNvPr>
          <p:cNvSpPr>
            <a:spLocks noGrp="1"/>
          </p:cNvSpPr>
          <p:nvPr/>
        </p:nvSpPr>
        <p:spPr>
          <a:xfrm>
            <a:off x="868680" y="1572768"/>
            <a:ext cx="2011680" cy="201168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理论图景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0AA180-A581-4354-97E9-4DDD0B2EB8B5}"/>
              </a:ext>
            </a:extLst>
          </p:cNvPr>
          <p:cNvSpPr>
            <a:spLocks noGrp="1"/>
          </p:cNvSpPr>
          <p:nvPr/>
        </p:nvSpPr>
        <p:spPr>
          <a:xfrm>
            <a:off x="3383280" y="1572768"/>
            <a:ext cx="3108960" cy="201168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核心关注点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A6CFBD-3B83-4918-A9E5-86804BDE2BCD}"/>
              </a:ext>
            </a:extLst>
          </p:cNvPr>
          <p:cNvSpPr>
            <a:spLocks noGrp="1"/>
          </p:cNvSpPr>
          <p:nvPr/>
        </p:nvSpPr>
        <p:spPr>
          <a:xfrm>
            <a:off x="7635240" y="1572768"/>
            <a:ext cx="3383280" cy="201168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1400" b="1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key observables</a:t>
            </a:r>
            <a:endParaRPr sz="1400" b="1" dirty="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EC37B9-F22D-4805-B789-1518D98DEB62}"/>
              </a:ext>
            </a:extLst>
          </p:cNvPr>
          <p:cNvSpPr>
            <a:spLocks noGrp="1"/>
          </p:cNvSpPr>
          <p:nvPr/>
        </p:nvSpPr>
        <p:spPr>
          <a:xfrm>
            <a:off x="868680" y="2084831"/>
            <a:ext cx="2194560" cy="22860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118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chiral doubling</a:t>
            </a:r>
            <a:endParaRPr sz="1180" b="0" i="0" dirty="0">
              <a:solidFill>
                <a:srgbClr val="1F1F1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76BFBD-540F-445A-8A7B-931859605896}"/>
              </a:ext>
            </a:extLst>
          </p:cNvPr>
          <p:cNvSpPr>
            <a:spLocks noGrp="1"/>
          </p:cNvSpPr>
          <p:nvPr/>
        </p:nvSpPr>
        <p:spPr>
          <a:xfrm>
            <a:off x="3063240" y="2084831"/>
            <a:ext cx="3291840" cy="22860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118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正负宇称伴随 </a:t>
            </a:r>
            <a:r>
              <a:rPr lang="es-419" sz="1180" dirty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doublet</a:t>
            </a:r>
            <a:endParaRPr sz="1180" b="0" i="0" dirty="0">
              <a:solidFill>
                <a:srgbClr val="1F1F1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15F521-C136-4271-987A-C437C070A411}"/>
              </a:ext>
            </a:extLst>
          </p:cNvPr>
          <p:cNvSpPr>
            <a:spLocks noGrp="1"/>
          </p:cNvSpPr>
          <p:nvPr/>
        </p:nvSpPr>
        <p:spPr>
          <a:xfrm>
            <a:off x="6720840" y="2084831"/>
            <a:ext cx="4206240" cy="22860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l-GR" sz="1180" dirty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Δ</a:t>
            </a:r>
            <a:r>
              <a:rPr lang="es-419" sz="1180" dirty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M, 1⁺ partner, hyperfine splitting</a:t>
            </a:r>
            <a:endParaRPr sz="1180" b="0" i="0" dirty="0">
              <a:solidFill>
                <a:srgbClr val="1F1F1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EBC561-78AF-4BAE-8782-E6BC4C5F0446}"/>
              </a:ext>
            </a:extLst>
          </p:cNvPr>
          <p:cNvSpPr>
            <a:spLocks noGrp="1"/>
          </p:cNvSpPr>
          <p:nvPr/>
        </p:nvSpPr>
        <p:spPr>
          <a:xfrm>
            <a:off x="868680" y="2743200"/>
            <a:ext cx="2194560" cy="22860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118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coupled-channel dressing</a:t>
            </a:r>
            <a:endParaRPr sz="1180" b="0" i="0" dirty="0">
              <a:solidFill>
                <a:srgbClr val="1F1F1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EE3696-E371-4317-9DCC-1706FB94CA51}"/>
              </a:ext>
            </a:extLst>
          </p:cNvPr>
          <p:cNvSpPr>
            <a:spLocks noGrp="1"/>
          </p:cNvSpPr>
          <p:nvPr/>
        </p:nvSpPr>
        <p:spPr>
          <a:xfrm>
            <a:off x="3063240" y="2743200"/>
            <a:ext cx="3291840" cy="22860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118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nearby threshold </a:t>
            </a:r>
            <a:r>
              <a:rPr lang="zh-CN" altLang="en-US" sz="1180" dirty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的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1180" dirty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self-energy correction</a:t>
            </a:r>
            <a:endParaRPr sz="1180" b="0" i="0" dirty="0">
              <a:solidFill>
                <a:srgbClr val="1F1F1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49C05B-46F2-42CD-933E-91C4EF22921E}"/>
              </a:ext>
            </a:extLst>
          </p:cNvPr>
          <p:cNvSpPr>
            <a:spLocks noGrp="1"/>
          </p:cNvSpPr>
          <p:nvPr/>
        </p:nvSpPr>
        <p:spPr>
          <a:xfrm>
            <a:off x="6720840" y="2743200"/>
            <a:ext cx="4206240" cy="22860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1180" dirty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line shape, pole position,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1180" dirty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threshold dependence</a:t>
            </a:r>
            <a:endParaRPr sz="1180" b="0" i="0" dirty="0">
              <a:solidFill>
                <a:srgbClr val="1F1F1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758EF1-25E4-45F9-AD6D-8D7A5C8A0127}"/>
              </a:ext>
            </a:extLst>
          </p:cNvPr>
          <p:cNvSpPr>
            <a:spLocks noGrp="1"/>
          </p:cNvSpPr>
          <p:nvPr/>
        </p:nvSpPr>
        <p:spPr>
          <a:xfrm>
            <a:off x="868680" y="3401568"/>
            <a:ext cx="2194560" cy="22860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118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molecular component</a:t>
            </a:r>
            <a:endParaRPr sz="1180" b="0" i="0" dirty="0">
              <a:solidFill>
                <a:srgbClr val="1F1F1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E437DC-6E91-4D13-A5F9-CD10BF64CADD}"/>
              </a:ext>
            </a:extLst>
          </p:cNvPr>
          <p:cNvSpPr>
            <a:spLocks noGrp="1"/>
          </p:cNvSpPr>
          <p:nvPr/>
        </p:nvSpPr>
        <p:spPr>
          <a:xfrm>
            <a:off x="3063240" y="3401568"/>
            <a:ext cx="3291840" cy="22860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118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显著的 </a:t>
            </a:r>
            <a:r>
              <a:rPr lang="es-419" sz="1180" dirty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two-hadron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1180" dirty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continuum component</a:t>
            </a:r>
            <a:endParaRPr sz="1180" b="0" i="0" dirty="0">
              <a:solidFill>
                <a:srgbClr val="1F1F1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120CB5-82A7-4969-9D7C-74E3FDF46DE1}"/>
              </a:ext>
            </a:extLst>
          </p:cNvPr>
          <p:cNvSpPr>
            <a:spLocks noGrp="1"/>
          </p:cNvSpPr>
          <p:nvPr/>
        </p:nvSpPr>
        <p:spPr>
          <a:xfrm>
            <a:off x="6720840" y="3401568"/>
            <a:ext cx="4206240" cy="22860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1180" dirty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g(BK), scattering length, residue</a:t>
            </a:r>
            <a:endParaRPr sz="1180" b="0" i="0" dirty="0">
              <a:solidFill>
                <a:srgbClr val="1F1F1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58273F-952C-4FF9-ADCD-967C249AE090}"/>
              </a:ext>
            </a:extLst>
          </p:cNvPr>
          <p:cNvSpPr>
            <a:spLocks noGrp="1"/>
          </p:cNvSpPr>
          <p:nvPr/>
        </p:nvSpPr>
        <p:spPr>
          <a:xfrm>
            <a:off x="868680" y="4059935"/>
            <a:ext cx="2194560" cy="22860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1180" dirty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compact core</a:t>
            </a:r>
            <a:endParaRPr sz="1180" b="0" i="0" dirty="0">
              <a:solidFill>
                <a:srgbClr val="1F1F1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1DEF0D2-D762-4ECD-BB8E-702DC9B116D8}"/>
              </a:ext>
            </a:extLst>
          </p:cNvPr>
          <p:cNvSpPr>
            <a:spLocks noGrp="1"/>
          </p:cNvSpPr>
          <p:nvPr/>
        </p:nvSpPr>
        <p:spPr>
          <a:xfrm>
            <a:off x="3063240" y="4059935"/>
            <a:ext cx="3291840" cy="22860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1180" dirty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qq̄ short-distance core</a:t>
            </a:r>
            <a:endParaRPr sz="1180" b="0" i="0" dirty="0">
              <a:solidFill>
                <a:srgbClr val="1F1F1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B6115A-1892-45D6-B078-4852E4A82747}"/>
              </a:ext>
            </a:extLst>
          </p:cNvPr>
          <p:cNvSpPr>
            <a:spLocks noGrp="1"/>
          </p:cNvSpPr>
          <p:nvPr/>
        </p:nvSpPr>
        <p:spPr>
          <a:xfrm>
            <a:off x="6720840" y="4059935"/>
            <a:ext cx="4206240" cy="22860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1180" dirty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radiative transitions, production pattern</a:t>
            </a:r>
            <a:endParaRPr sz="1180" b="0" i="0" dirty="0">
              <a:solidFill>
                <a:srgbClr val="1F1F1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83C63D-2274-4148-B4BE-0CE8181FA0E4}"/>
              </a:ext>
            </a:extLst>
          </p:cNvPr>
          <p:cNvSpPr>
            <a:spLocks noGrp="1"/>
          </p:cNvSpPr>
          <p:nvPr/>
        </p:nvSpPr>
        <p:spPr>
          <a:xfrm>
            <a:off x="777240" y="5532120"/>
            <a:ext cx="10698480" cy="36933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52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 dirty="0" err="1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联合使用质量、宽度、伴随态和耦合，才能真正压缩理论空间</a:t>
            </a:r>
            <a:r>
              <a:rPr sz="1500" b="0" dirty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66787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7E3457-75BB-4E57-B715-BB8DBA9691A2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 i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结论：Bₛ₀*(5700) 对近阈值动力学的约束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9A6C22-430F-4594-8AE0-247F484C95F6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6F4817-35AF-42DD-931B-56A29118F8E6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F9EDD5-9265-4E08-9863-36B5896E0DE4}"/>
              </a:ext>
            </a:extLst>
          </p:cNvPr>
          <p:cNvSpPr>
            <a:spLocks noGrp="1"/>
          </p:cNvSpPr>
          <p:nvPr/>
        </p:nvSpPr>
        <p:spPr>
          <a:xfrm>
            <a:off x="11503152" y="6533666"/>
            <a:ext cx="256032" cy="1000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lang="en-US" altLang="zh-CN" sz="650" dirty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15</a:t>
            </a:r>
            <a:endParaRPr sz="650" b="0" dirty="0">
              <a:solidFill>
                <a:srgbClr val="727272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C90DF50-2C7E-16BF-AB05-E96E1145C51A}"/>
              </a:ext>
            </a:extLst>
          </p:cNvPr>
          <p:cNvSpPr txBox="1"/>
          <p:nvPr/>
        </p:nvSpPr>
        <p:spPr>
          <a:xfrm>
            <a:off x="1160585" y="1113692"/>
            <a:ext cx="633859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600" b="1" dirty="0">
                <a:solidFill>
                  <a:srgbClr val="004B7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阈值下窄态仍可具有显著的耦合道效应。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8B93E58-C617-299E-0A2F-5C1A9AE5D559}"/>
              </a:ext>
            </a:extLst>
          </p:cNvPr>
          <p:cNvSpPr txBox="1"/>
          <p:nvPr/>
        </p:nvSpPr>
        <p:spPr>
          <a:xfrm>
            <a:off x="1160585" y="2203938"/>
            <a:ext cx="2037737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900" b="1">
                <a:solidFill>
                  <a:srgbClr val="004B7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与 </a:t>
            </a:r>
            <a:r>
              <a:rPr kumimoji="1" lang="es-419" altLang="zh-CN" sz="1900" b="1" dirty="0">
                <a:solidFill>
                  <a:srgbClr val="004B7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cs̄ </a:t>
            </a:r>
            <a:r>
              <a:rPr kumimoji="1" lang="zh-CN" altLang="en-US" sz="1900" b="1" dirty="0">
                <a:solidFill>
                  <a:srgbClr val="004B7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体系的对应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E907018-83A7-600C-F245-A4E6072AD94A}"/>
              </a:ext>
            </a:extLst>
          </p:cNvPr>
          <p:cNvSpPr txBox="1"/>
          <p:nvPr/>
        </p:nvSpPr>
        <p:spPr>
          <a:xfrm>
            <a:off x="1160585" y="3352800"/>
            <a:ext cx="213391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900" b="1" dirty="0">
                <a:solidFill>
                  <a:srgbClr val="004B7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质量与宽度的联系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F97798B-9C45-86F9-4C29-44F43D044DDE}"/>
              </a:ext>
            </a:extLst>
          </p:cNvPr>
          <p:cNvSpPr txBox="1"/>
          <p:nvPr/>
        </p:nvSpPr>
        <p:spPr>
          <a:xfrm>
            <a:off x="1160585" y="4501662"/>
            <a:ext cx="1890261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900" b="1" dirty="0">
                <a:solidFill>
                  <a:srgbClr val="004B7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理论解释的检验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3F5F180-DDB6-BAA8-2EE1-AD470EBB4C31}"/>
              </a:ext>
            </a:extLst>
          </p:cNvPr>
          <p:cNvSpPr txBox="1"/>
          <p:nvPr/>
        </p:nvSpPr>
        <p:spPr>
          <a:xfrm>
            <a:off x="4032738" y="2215661"/>
            <a:ext cx="6075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s-419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Dₛ₀*(2317) </a:t>
            </a:r>
            <a:r>
              <a:rPr kumimoji="1"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与 </a:t>
            </a:r>
            <a:r>
              <a:rPr kumimoji="1" lang="es-419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Bₛ₀*(5700) </a:t>
            </a:r>
            <a:r>
              <a:rPr kumimoji="1"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均位于相关 </a:t>
            </a:r>
            <a:r>
              <a:rPr kumimoji="1" lang="es-419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S-wave </a:t>
            </a:r>
            <a:r>
              <a:rPr kumimoji="1"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阈值以下。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8A290E5-8FC8-5888-F9AD-678BBF0A2402}"/>
              </a:ext>
            </a:extLst>
          </p:cNvPr>
          <p:cNvSpPr txBox="1"/>
          <p:nvPr/>
        </p:nvSpPr>
        <p:spPr>
          <a:xfrm>
            <a:off x="4032738" y="3364523"/>
            <a:ext cx="5357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主导强衰变道关闭，但虚过程仍可移动物理 </a:t>
            </a:r>
            <a:r>
              <a:rPr kumimoji="1" lang="es-419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pole</a:t>
            </a:r>
            <a:r>
              <a:rPr kumimoji="1" lang="zh-CN" altLang="es-419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</a:t>
            </a:r>
            <a:endParaRPr kumimoji="1"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F092B24-C6EE-9B7C-A697-46E67D1E8D4D}"/>
              </a:ext>
            </a:extLst>
          </p:cNvPr>
          <p:cNvSpPr txBox="1"/>
          <p:nvPr/>
        </p:nvSpPr>
        <p:spPr>
          <a:xfrm>
            <a:off x="4032738" y="4513384"/>
            <a:ext cx="5955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对称性提供态之间的关系，联合观测量约束具体动力学。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C629D80-4577-0EAF-D44A-2E411ED4815E}"/>
              </a:ext>
            </a:extLst>
          </p:cNvPr>
          <p:cNvSpPr txBox="1"/>
          <p:nvPr/>
        </p:nvSpPr>
        <p:spPr>
          <a:xfrm>
            <a:off x="1219200" y="5673969"/>
            <a:ext cx="71380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rgbClr val="D75E18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关键检验：寻找 </a:t>
            </a:r>
            <a:r>
              <a:rPr kumimoji="1" lang="en-US" altLang="zh-CN" sz="2000" b="1" dirty="0">
                <a:solidFill>
                  <a:srgbClr val="D75E18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1⁺ </a:t>
            </a:r>
            <a:r>
              <a:rPr kumimoji="1" lang="es-419" altLang="zh-CN" sz="2000" b="1" dirty="0">
                <a:solidFill>
                  <a:srgbClr val="D75E18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partner</a:t>
            </a:r>
            <a:r>
              <a:rPr kumimoji="1" lang="zh-CN" altLang="es-419" sz="2000" b="1" dirty="0">
                <a:solidFill>
                  <a:srgbClr val="D75E18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</a:t>
            </a:r>
            <a:r>
              <a:rPr kumimoji="1" lang="zh-CN" altLang="en-US" sz="2000" b="1" dirty="0">
                <a:solidFill>
                  <a:srgbClr val="D75E18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并联合测量质量、宽度与耦合。</a:t>
            </a:r>
          </a:p>
        </p:txBody>
      </p:sp>
    </p:spTree>
    <p:extLst>
      <p:ext uri="{BB962C8B-B14F-4D97-AF65-F5344CB8AC3E}">
        <p14:creationId xmlns:p14="http://schemas.microsoft.com/office/powerpoint/2010/main" val="1642744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DA76B7-EA79-477F-941F-FA741F5F076E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  <a:defRPr sz="237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2378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延伸：</a:t>
            </a:r>
            <a:r>
              <a:rPr sz="2378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LHCb </a:t>
            </a:r>
            <a:r>
              <a:rPr sz="2378" b="1" dirty="0" err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与中微子实验中的共同模型判别方法</a:t>
            </a:r>
            <a:endParaRPr sz="2378" b="1" dirty="0">
              <a:solidFill>
                <a:srgbClr val="004B7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A63D32-9A25-45CE-A3C9-6CCE87C34A78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1BBF6B-8BF2-4D8C-BE0A-8A3594D011A8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38B880-1BEB-408C-9143-CA799702B1FE}"/>
              </a:ext>
            </a:extLst>
          </p:cNvPr>
          <p:cNvSpPr>
            <a:spLocks noGrp="1"/>
          </p:cNvSpPr>
          <p:nvPr/>
        </p:nvSpPr>
        <p:spPr>
          <a:xfrm>
            <a:off x="11503152" y="6533666"/>
            <a:ext cx="256032" cy="1000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lang="en-US" altLang="zh-CN" sz="650" dirty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16</a:t>
            </a:r>
            <a:endParaRPr sz="650" b="0" dirty="0">
              <a:solidFill>
                <a:srgbClr val="727272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0F44284-605C-4C7C-9173-EE704795EBFB}"/>
              </a:ext>
            </a:extLst>
          </p:cNvPr>
          <p:cNvSpPr>
            <a:spLocks noGrp="1"/>
          </p:cNvSpPr>
          <p:nvPr/>
        </p:nvSpPr>
        <p:spPr>
          <a:xfrm>
            <a:off x="723900" y="895350"/>
            <a:ext cx="107442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350">
                <a:solidFill>
                  <a:srgbClr val="52647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526472"/>
                </a:solidFill>
                <a:latin typeface="Microsoft YaHei"/>
                <a:ea typeface="Microsoft YaHei"/>
                <a:cs typeface="Microsoft YaHei"/>
              </a:rPr>
              <a:t>两类分析的物理对象不同，但都依赖前向模型、联合似然与系统误差传播。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ACC2D97-009F-49AC-8EC5-5FB77EC5F55D}"/>
              </a:ext>
            </a:extLst>
          </p:cNvPr>
          <p:cNvSpPr>
            <a:spLocks noGrp="1"/>
          </p:cNvSpPr>
          <p:nvPr/>
        </p:nvSpPr>
        <p:spPr>
          <a:xfrm>
            <a:off x="723900" y="1390650"/>
            <a:ext cx="2528888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350" b="1">
                <a:solidFill>
                  <a:srgbClr val="F08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08A2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DD686FC-B4D7-4969-8F0F-F17B8F14330D}"/>
              </a:ext>
            </a:extLst>
          </p:cNvPr>
          <p:cNvSpPr>
            <a:spLocks noGrp="1"/>
          </p:cNvSpPr>
          <p:nvPr/>
        </p:nvSpPr>
        <p:spPr>
          <a:xfrm>
            <a:off x="723900" y="1704975"/>
            <a:ext cx="2528888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6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物理假设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2333627-86A3-432C-9F00-24E0C9A42096}"/>
              </a:ext>
            </a:extLst>
          </p:cNvPr>
          <p:cNvSpPr>
            <a:spLocks noGrp="1"/>
          </p:cNvSpPr>
          <p:nvPr/>
        </p:nvSpPr>
        <p:spPr>
          <a:xfrm>
            <a:off x="723900" y="2143125"/>
            <a:ext cx="2528888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208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8" dirty="0" err="1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LHCb：振幅与共振结构</a:t>
            </a:r>
            <a:endParaRPr sz="1208" dirty="0">
              <a:solidFill>
                <a:srgbClr val="263746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buNone/>
              <a:defRPr sz="1208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8" dirty="0" err="1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中微子：振荡与相互作用模型</a:t>
            </a:r>
            <a:endParaRPr sz="1208" dirty="0">
              <a:solidFill>
                <a:srgbClr val="263746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25B43FD-34B3-4D11-9905-E5E22F6DFB24}"/>
              </a:ext>
            </a:extLst>
          </p:cNvPr>
          <p:cNvSpPr>
            <a:spLocks noGrp="1"/>
          </p:cNvSpPr>
          <p:nvPr/>
        </p:nvSpPr>
        <p:spPr>
          <a:xfrm>
            <a:off x="723900" y="3000375"/>
            <a:ext cx="2528888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t">
            <a:noAutofit/>
          </a:bodyPr>
          <a:lstStyle/>
          <a:p>
            <a:pPr>
              <a:buNone/>
              <a:defRPr sz="1163">
                <a:solidFill>
                  <a:srgbClr val="52647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63">
                <a:solidFill>
                  <a:srgbClr val="526472"/>
                </a:solidFill>
                <a:latin typeface="Microsoft YaHei"/>
                <a:ea typeface="Microsoft YaHei"/>
                <a:cs typeface="Microsoft YaHei"/>
              </a:rPr>
              <a:t>明确可比较的竞争假设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4DD3BD0-0001-4823-B913-899AAFFAD718}"/>
              </a:ext>
            </a:extLst>
          </p:cNvPr>
          <p:cNvSpPr>
            <a:spLocks noGrp="1"/>
          </p:cNvSpPr>
          <p:nvPr/>
        </p:nvSpPr>
        <p:spPr>
          <a:xfrm>
            <a:off x="3357563" y="1428750"/>
            <a:ext cx="11430" cy="2143125"/>
          </a:xfrm>
          <a:prstGeom prst="rect">
            <a:avLst/>
          </a:prstGeom>
          <a:solidFill>
            <a:srgbClr val="CDD9E1"/>
          </a:solidFill>
          <a:ln w="0">
            <a:noFill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6BDE451-BAAF-4D78-A25B-46C440025580}"/>
              </a:ext>
            </a:extLst>
          </p:cNvPr>
          <p:cNvSpPr>
            <a:spLocks noGrp="1"/>
          </p:cNvSpPr>
          <p:nvPr/>
        </p:nvSpPr>
        <p:spPr>
          <a:xfrm>
            <a:off x="3462338" y="1390650"/>
            <a:ext cx="2528888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350" b="1">
                <a:solidFill>
                  <a:srgbClr val="F08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08A2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5F053BE-2186-49C3-A38F-3A8BC08F01E7}"/>
              </a:ext>
            </a:extLst>
          </p:cNvPr>
          <p:cNvSpPr>
            <a:spLocks noGrp="1"/>
          </p:cNvSpPr>
          <p:nvPr/>
        </p:nvSpPr>
        <p:spPr>
          <a:xfrm>
            <a:off x="3462338" y="1704975"/>
            <a:ext cx="2528888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6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前向模型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AB87D02-FBF1-441C-8A00-EDC5A6D3CA88}"/>
              </a:ext>
            </a:extLst>
          </p:cNvPr>
          <p:cNvSpPr>
            <a:spLocks noGrp="1"/>
          </p:cNvSpPr>
          <p:nvPr/>
        </p:nvSpPr>
        <p:spPr>
          <a:xfrm>
            <a:off x="3462338" y="2143125"/>
            <a:ext cx="2528888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177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77" dirty="0" err="1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LHCb：线形、角分布与干涉</a:t>
            </a:r>
            <a:endParaRPr sz="1177" dirty="0">
              <a:solidFill>
                <a:srgbClr val="263746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buNone/>
              <a:defRPr sz="1177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77" dirty="0" err="1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中微子：束流</a:t>
            </a:r>
            <a:r>
              <a:rPr sz="1177" dirty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 × </a:t>
            </a:r>
            <a:r>
              <a:rPr sz="1177" dirty="0" err="1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截面</a:t>
            </a:r>
            <a:r>
              <a:rPr sz="1177" dirty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 × </a:t>
            </a:r>
            <a:r>
              <a:rPr sz="1177" dirty="0" err="1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探测器响应</a:t>
            </a:r>
            <a:endParaRPr sz="1177" dirty="0">
              <a:solidFill>
                <a:srgbClr val="263746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FF19421-22F6-4C82-AF6E-6CE671CD989C}"/>
              </a:ext>
            </a:extLst>
          </p:cNvPr>
          <p:cNvSpPr>
            <a:spLocks noGrp="1"/>
          </p:cNvSpPr>
          <p:nvPr/>
        </p:nvSpPr>
        <p:spPr>
          <a:xfrm>
            <a:off x="3462338" y="3000375"/>
            <a:ext cx="2528888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t">
            <a:noAutofit/>
          </a:bodyPr>
          <a:lstStyle/>
          <a:p>
            <a:pPr>
              <a:buNone/>
              <a:defRPr sz="1163">
                <a:solidFill>
                  <a:srgbClr val="52647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63">
                <a:solidFill>
                  <a:srgbClr val="526472"/>
                </a:solidFill>
                <a:latin typeface="Microsoft YaHei"/>
                <a:ea typeface="Microsoft YaHei"/>
                <a:cs typeface="Microsoft YaHei"/>
              </a:rPr>
              <a:t>把理论参数映射到可观测分布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C6C0F4A-D66E-40B3-8A3F-EF00CCC3BD31}"/>
              </a:ext>
            </a:extLst>
          </p:cNvPr>
          <p:cNvSpPr>
            <a:spLocks noGrp="1"/>
          </p:cNvSpPr>
          <p:nvPr/>
        </p:nvSpPr>
        <p:spPr>
          <a:xfrm>
            <a:off x="6096000" y="1428750"/>
            <a:ext cx="11430" cy="2143125"/>
          </a:xfrm>
          <a:prstGeom prst="rect">
            <a:avLst/>
          </a:prstGeom>
          <a:solidFill>
            <a:srgbClr val="CDD9E1"/>
          </a:solidFill>
          <a:ln w="0">
            <a:noFill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C882D04-C302-4D42-BD7B-A82296FEFBB4}"/>
              </a:ext>
            </a:extLst>
          </p:cNvPr>
          <p:cNvSpPr>
            <a:spLocks noGrp="1"/>
          </p:cNvSpPr>
          <p:nvPr/>
        </p:nvSpPr>
        <p:spPr>
          <a:xfrm>
            <a:off x="6200775" y="1390650"/>
            <a:ext cx="2528888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350" b="1">
                <a:solidFill>
                  <a:srgbClr val="F08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08A2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EE6D3E8-0A09-452C-B702-0D0D47BA5F22}"/>
              </a:ext>
            </a:extLst>
          </p:cNvPr>
          <p:cNvSpPr>
            <a:spLocks noGrp="1"/>
          </p:cNvSpPr>
          <p:nvPr/>
        </p:nvSpPr>
        <p:spPr>
          <a:xfrm>
            <a:off x="6200775" y="1704975"/>
            <a:ext cx="2528888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6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统计推断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EAC3191-5C02-40BD-9813-78DA6089C42E}"/>
              </a:ext>
            </a:extLst>
          </p:cNvPr>
          <p:cNvSpPr>
            <a:spLocks noGrp="1"/>
          </p:cNvSpPr>
          <p:nvPr/>
        </p:nvSpPr>
        <p:spPr>
          <a:xfrm>
            <a:off x="6200775" y="2143125"/>
            <a:ext cx="2528888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163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63" dirty="0" err="1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联合</a:t>
            </a:r>
            <a:r>
              <a:rPr sz="1163" dirty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 likelihood </a:t>
            </a:r>
            <a:r>
              <a:rPr sz="1163" dirty="0" err="1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sz="1163" dirty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 nuisance parameters</a:t>
            </a:r>
          </a:p>
          <a:p>
            <a:pPr>
              <a:buNone/>
              <a:defRPr sz="1163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63" dirty="0" err="1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处理接受度、分辨率和背景</a:t>
            </a:r>
            <a:endParaRPr sz="1163" dirty="0">
              <a:solidFill>
                <a:srgbClr val="263746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075528F-04F0-485C-B7A0-A6372FA423DA}"/>
              </a:ext>
            </a:extLst>
          </p:cNvPr>
          <p:cNvSpPr>
            <a:spLocks noGrp="1"/>
          </p:cNvSpPr>
          <p:nvPr/>
        </p:nvSpPr>
        <p:spPr>
          <a:xfrm>
            <a:off x="6200775" y="3000375"/>
            <a:ext cx="2528888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t">
            <a:noAutofit/>
          </a:bodyPr>
          <a:lstStyle/>
          <a:p>
            <a:pPr>
              <a:buNone/>
              <a:defRPr sz="1163">
                <a:solidFill>
                  <a:srgbClr val="52647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63">
                <a:solidFill>
                  <a:srgbClr val="526472"/>
                </a:solidFill>
                <a:latin typeface="Microsoft YaHei"/>
                <a:ea typeface="Microsoft YaHei"/>
                <a:cs typeface="Microsoft YaHei"/>
              </a:rPr>
              <a:t>报告参数相关性与退化方向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6067A72-A2E8-4A67-82D5-BE1783F23017}"/>
              </a:ext>
            </a:extLst>
          </p:cNvPr>
          <p:cNvSpPr>
            <a:spLocks noGrp="1"/>
          </p:cNvSpPr>
          <p:nvPr/>
        </p:nvSpPr>
        <p:spPr>
          <a:xfrm>
            <a:off x="8834438" y="1428750"/>
            <a:ext cx="11430" cy="2143125"/>
          </a:xfrm>
          <a:prstGeom prst="rect">
            <a:avLst/>
          </a:prstGeom>
          <a:solidFill>
            <a:srgbClr val="CDD9E1"/>
          </a:solidFill>
          <a:ln w="0">
            <a:noFill/>
          </a:ln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C759580-8C68-4646-9FE5-E98A6F1E86A9}"/>
              </a:ext>
            </a:extLst>
          </p:cNvPr>
          <p:cNvSpPr>
            <a:spLocks noGrp="1"/>
          </p:cNvSpPr>
          <p:nvPr/>
        </p:nvSpPr>
        <p:spPr>
          <a:xfrm>
            <a:off x="8939213" y="1390650"/>
            <a:ext cx="2528888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350" b="1">
                <a:solidFill>
                  <a:srgbClr val="F08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08A2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3DC65C6-1C3E-4662-9BB3-9901C42DB958}"/>
              </a:ext>
            </a:extLst>
          </p:cNvPr>
          <p:cNvSpPr>
            <a:spLocks noGrp="1"/>
          </p:cNvSpPr>
          <p:nvPr/>
        </p:nvSpPr>
        <p:spPr>
          <a:xfrm>
            <a:off x="8939213" y="1704975"/>
            <a:ext cx="2528888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6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稳健性检验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CF74F8A-304B-4A5F-B5DC-C0BBA75C654E}"/>
              </a:ext>
            </a:extLst>
          </p:cNvPr>
          <p:cNvSpPr>
            <a:spLocks noGrp="1"/>
          </p:cNvSpPr>
          <p:nvPr/>
        </p:nvSpPr>
        <p:spPr>
          <a:xfrm>
            <a:off x="8939213" y="2143125"/>
            <a:ext cx="2528888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177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77" dirty="0" err="1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替代参数化、控制样本</a:t>
            </a:r>
            <a:endParaRPr sz="1177" dirty="0">
              <a:solidFill>
                <a:srgbClr val="263746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buNone/>
              <a:defRPr sz="1177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77" dirty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toys / Asimov </a:t>
            </a:r>
            <a:r>
              <a:rPr sz="1177" dirty="0" err="1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与外部数据</a:t>
            </a:r>
            <a:endParaRPr sz="1177" dirty="0">
              <a:solidFill>
                <a:srgbClr val="263746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2BBB979-E8DA-4B79-B39D-2AD56BF7E4D6}"/>
              </a:ext>
            </a:extLst>
          </p:cNvPr>
          <p:cNvSpPr>
            <a:spLocks noGrp="1"/>
          </p:cNvSpPr>
          <p:nvPr/>
        </p:nvSpPr>
        <p:spPr>
          <a:xfrm>
            <a:off x="8939213" y="3000375"/>
            <a:ext cx="2528888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t">
            <a:noAutofit/>
          </a:bodyPr>
          <a:lstStyle/>
          <a:p>
            <a:pPr>
              <a:buNone/>
              <a:defRPr sz="1163">
                <a:solidFill>
                  <a:srgbClr val="52647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63">
                <a:solidFill>
                  <a:srgbClr val="526472"/>
                </a:solidFill>
                <a:latin typeface="Microsoft YaHei"/>
                <a:ea typeface="Microsoft YaHei"/>
                <a:cs typeface="Microsoft YaHei"/>
              </a:rPr>
              <a:t>检验偏差、覆盖率和预测能力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F79F906-86D7-4F9A-9B64-1C47967EB7E1}"/>
              </a:ext>
            </a:extLst>
          </p:cNvPr>
          <p:cNvSpPr>
            <a:spLocks noGrp="1"/>
          </p:cNvSpPr>
          <p:nvPr/>
        </p:nvSpPr>
        <p:spPr>
          <a:xfrm>
            <a:off x="723900" y="3857625"/>
            <a:ext cx="10744200" cy="19050"/>
          </a:xfrm>
          <a:prstGeom prst="rect">
            <a:avLst/>
          </a:prstGeom>
          <a:solidFill>
            <a:srgbClr val="004B70"/>
          </a:solidFill>
          <a:ln w="0">
            <a:noFill/>
          </a:ln>
        </p:spPr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8B060B9-BB2D-46F1-8456-BE44ECA3932D}"/>
              </a:ext>
            </a:extLst>
          </p:cNvPr>
          <p:cNvSpPr>
            <a:spLocks noGrp="1"/>
          </p:cNvSpPr>
          <p:nvPr/>
        </p:nvSpPr>
        <p:spPr>
          <a:xfrm>
            <a:off x="723900" y="3981450"/>
            <a:ext cx="107442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425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两类实验的主要难点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51A954C-A422-49C8-98B7-A67C3F7F8F77}"/>
              </a:ext>
            </a:extLst>
          </p:cNvPr>
          <p:cNvSpPr>
            <a:spLocks noGrp="1"/>
          </p:cNvSpPr>
          <p:nvPr/>
        </p:nvSpPr>
        <p:spPr>
          <a:xfrm>
            <a:off x="723900" y="4457700"/>
            <a:ext cx="47625" cy="409575"/>
          </a:xfrm>
          <a:prstGeom prst="rect">
            <a:avLst/>
          </a:prstGeom>
          <a:solidFill>
            <a:srgbClr val="F08A24"/>
          </a:solidFill>
          <a:ln w="0">
            <a:noFill/>
          </a:ln>
        </p:spPr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9FF4002-1ACD-42DB-9606-F52ACF1C745D}"/>
              </a:ext>
            </a:extLst>
          </p:cNvPr>
          <p:cNvSpPr>
            <a:spLocks noGrp="1"/>
          </p:cNvSpPr>
          <p:nvPr/>
        </p:nvSpPr>
        <p:spPr>
          <a:xfrm>
            <a:off x="895350" y="4410075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23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3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LHCb 振幅分析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5CC435C-0E6E-47FC-A5C4-D99931632896}"/>
              </a:ext>
            </a:extLst>
          </p:cNvPr>
          <p:cNvSpPr>
            <a:spLocks noGrp="1"/>
          </p:cNvSpPr>
          <p:nvPr/>
        </p:nvSpPr>
        <p:spPr>
          <a:xfrm>
            <a:off x="895350" y="4667250"/>
            <a:ext cx="4953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t">
            <a:noAutofit/>
          </a:bodyPr>
          <a:lstStyle/>
          <a:p>
            <a:pPr>
              <a:buNone/>
              <a:defRPr sz="1163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63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多维相空间、相位干涉与解析延拓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BE9DD020-FC6F-4579-9E5B-A43D8B07CD2A}"/>
              </a:ext>
            </a:extLst>
          </p:cNvPr>
          <p:cNvSpPr>
            <a:spLocks noGrp="1"/>
          </p:cNvSpPr>
          <p:nvPr/>
        </p:nvSpPr>
        <p:spPr>
          <a:xfrm>
            <a:off x="6134100" y="4457700"/>
            <a:ext cx="47625" cy="409575"/>
          </a:xfrm>
          <a:prstGeom prst="rect">
            <a:avLst/>
          </a:prstGeom>
          <a:solidFill>
            <a:srgbClr val="F08A24"/>
          </a:solidFill>
          <a:ln w="0">
            <a:noFill/>
          </a:ln>
        </p:spPr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B1A6812B-44D3-4EEB-B600-6AC81CDB5362}"/>
              </a:ext>
            </a:extLst>
          </p:cNvPr>
          <p:cNvSpPr>
            <a:spLocks noGrp="1"/>
          </p:cNvSpPr>
          <p:nvPr/>
        </p:nvSpPr>
        <p:spPr>
          <a:xfrm>
            <a:off x="6305550" y="4410075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23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3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中微子振荡分析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05476-E448-4D87-AF7B-34005990ADC5}"/>
              </a:ext>
            </a:extLst>
          </p:cNvPr>
          <p:cNvSpPr>
            <a:spLocks noGrp="1"/>
          </p:cNvSpPr>
          <p:nvPr/>
        </p:nvSpPr>
        <p:spPr>
          <a:xfrm>
            <a:off x="6305550" y="4667250"/>
            <a:ext cx="4953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t">
            <a:noAutofit/>
          </a:bodyPr>
          <a:lstStyle/>
          <a:p>
            <a:pPr>
              <a:buNone/>
              <a:defRPr sz="1163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63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能谱形状、参数简并与跨样本关联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2C8E6446-2BEB-48EA-9626-5E765AD74A19}"/>
              </a:ext>
            </a:extLst>
          </p:cNvPr>
          <p:cNvSpPr>
            <a:spLocks noGrp="1"/>
          </p:cNvSpPr>
          <p:nvPr/>
        </p:nvSpPr>
        <p:spPr>
          <a:xfrm>
            <a:off x="723900" y="5057775"/>
            <a:ext cx="47625" cy="409575"/>
          </a:xfrm>
          <a:prstGeom prst="rect">
            <a:avLst/>
          </a:prstGeom>
          <a:solidFill>
            <a:srgbClr val="F08A24"/>
          </a:solidFill>
          <a:ln w="0">
            <a:noFill/>
          </a:ln>
        </p:spPr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7F6F6318-9467-435B-AB7A-6C13D9398F97}"/>
              </a:ext>
            </a:extLst>
          </p:cNvPr>
          <p:cNvSpPr>
            <a:spLocks noGrp="1"/>
          </p:cNvSpPr>
          <p:nvPr/>
        </p:nvSpPr>
        <p:spPr>
          <a:xfrm>
            <a:off x="895350" y="501015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23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3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LHCb 系统误差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573A90B-D418-47A0-9D13-57D8B7544BF7}"/>
              </a:ext>
            </a:extLst>
          </p:cNvPr>
          <p:cNvSpPr>
            <a:spLocks noGrp="1"/>
          </p:cNvSpPr>
          <p:nvPr/>
        </p:nvSpPr>
        <p:spPr>
          <a:xfrm>
            <a:off x="895350" y="5267325"/>
            <a:ext cx="4953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t">
            <a:noAutofit/>
          </a:bodyPr>
          <a:lstStyle/>
          <a:p>
            <a:pPr>
              <a:buNone/>
              <a:defRPr sz="1163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63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接受度、分辨率、背景与振幅模型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DD019D7C-ACE9-45EF-AF35-72BCEB4DDE52}"/>
              </a:ext>
            </a:extLst>
          </p:cNvPr>
          <p:cNvSpPr>
            <a:spLocks noGrp="1"/>
          </p:cNvSpPr>
          <p:nvPr/>
        </p:nvSpPr>
        <p:spPr>
          <a:xfrm>
            <a:off x="6134100" y="5057775"/>
            <a:ext cx="47625" cy="409575"/>
          </a:xfrm>
          <a:prstGeom prst="rect">
            <a:avLst/>
          </a:prstGeom>
          <a:solidFill>
            <a:srgbClr val="F08A24"/>
          </a:solidFill>
          <a:ln w="0">
            <a:noFill/>
          </a:ln>
        </p:spPr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4AF30D9B-B746-438F-8DE5-2B63664E3433}"/>
              </a:ext>
            </a:extLst>
          </p:cNvPr>
          <p:cNvSpPr>
            <a:spLocks noGrp="1"/>
          </p:cNvSpPr>
          <p:nvPr/>
        </p:nvSpPr>
        <p:spPr>
          <a:xfrm>
            <a:off x="6305550" y="501015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23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3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中微子系统误差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2E8CC186-DE8B-4C0F-9701-FE0B24E95D02}"/>
              </a:ext>
            </a:extLst>
          </p:cNvPr>
          <p:cNvSpPr>
            <a:spLocks noGrp="1"/>
          </p:cNvSpPr>
          <p:nvPr/>
        </p:nvSpPr>
        <p:spPr>
          <a:xfrm>
            <a:off x="6305550" y="5267325"/>
            <a:ext cx="4953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t">
            <a:noAutofit/>
          </a:bodyPr>
          <a:lstStyle/>
          <a:p>
            <a:pPr>
              <a:buNone/>
              <a:defRPr sz="1163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63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束流、截面、核效应与探测器响应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ED57F00B-6B43-41D8-ABC0-A76D64F2D7BE}"/>
              </a:ext>
            </a:extLst>
          </p:cNvPr>
          <p:cNvSpPr>
            <a:spLocks noGrp="1"/>
          </p:cNvSpPr>
          <p:nvPr/>
        </p:nvSpPr>
        <p:spPr>
          <a:xfrm>
            <a:off x="723900" y="5734050"/>
            <a:ext cx="107442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 algn="ctr">
              <a:buNone/>
              <a:defRPr sz="138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zh-CN" sz="1388" b="1" dirty="0">
                <a:solidFill>
                  <a:srgbClr val="004B70"/>
                </a:solidFill>
                <a:latin typeface="Microsoft YaHei"/>
              </a:rPr>
              <a:t>不同实验面对的物理对象不同，但共同目标都是用一组相关观测量压缩模型空间</a:t>
            </a:r>
            <a:r>
              <a:rPr lang="zh-CN" altLang="en-US" sz="1388" b="1" dirty="0">
                <a:solidFill>
                  <a:srgbClr val="004B70"/>
                </a:solidFill>
                <a:latin typeface="Microsoft YaHei"/>
              </a:rPr>
              <a:t>。</a:t>
            </a:r>
            <a:endParaRPr sz="1388" b="1" dirty="0">
              <a:solidFill>
                <a:srgbClr val="004B7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1" name="TextBox 13">
            <a:extLst>
              <a:ext uri="{FF2B5EF4-FFF2-40B4-BE49-F238E27FC236}">
                <a16:creationId xmlns:a16="http://schemas.microsoft.com/office/drawing/2014/main" id="{5403E013-6394-DE12-E032-40EBA1B673FA}"/>
              </a:ext>
            </a:extLst>
          </p:cNvPr>
          <p:cNvSpPr>
            <a:spLocks noGrp="1"/>
          </p:cNvSpPr>
          <p:nvPr/>
        </p:nvSpPr>
        <p:spPr>
          <a:xfrm>
            <a:off x="5166360" y="6309360"/>
            <a:ext cx="1920240" cy="274320"/>
          </a:xfrm>
          <a:prstGeom prst="rect">
            <a:avLst/>
          </a:prstGeom>
          <a:noFill/>
        </p:spPr>
        <p:txBody>
          <a:bodyPr wrap="square" lIns="36576" tIns="0" rIns="36576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1250" b="0">
                <a:solidFill>
                  <a:srgbClr val="1F1F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 i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谢谢！</a:t>
            </a:r>
          </a:p>
        </p:txBody>
      </p:sp>
    </p:spTree>
    <p:extLst>
      <p:ext uri="{BB962C8B-B14F-4D97-AF65-F5344CB8AC3E}">
        <p14:creationId xmlns:p14="http://schemas.microsoft.com/office/powerpoint/2010/main" val="281833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31F03B-B301-4125-8743-35C925E60F44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>
              <a:def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Backup：</a:t>
            </a:r>
            <a:r>
              <a:rPr lang="zh-CN" altLang="en-US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为什么 </a:t>
            </a:r>
            <a:r>
              <a:rPr lang="en-US" altLang="zh-CN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0⁺ </a:t>
            </a:r>
            <a:r>
              <a:rPr lang="zh-CN" altLang="en-US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是自然候选？</a:t>
            </a:r>
            <a:endParaRPr sz="2250" b="1" i="0" dirty="0">
              <a:solidFill>
                <a:srgbClr val="004B7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20C54D-D53E-48EE-AAEA-6B2837F1BF4C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DCC174-A021-40EF-B5B0-320A3D8EA81B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49FB87-27FA-45DE-AE37-1E654BC0B036}"/>
              </a:ext>
            </a:extLst>
          </p:cNvPr>
          <p:cNvSpPr>
            <a:spLocks noGrp="1"/>
          </p:cNvSpPr>
          <p:nvPr/>
        </p:nvSpPr>
        <p:spPr>
          <a:xfrm>
            <a:off x="11503152" y="6533666"/>
            <a:ext cx="256032" cy="1000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lang="en-US" altLang="zh-CN" sz="65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 sz="650" b="0">
              <a:solidFill>
                <a:srgbClr val="727272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2EB77EE-CAE2-44F9-8BF8-E9B11CFE2AE7}"/>
              </a:ext>
            </a:extLst>
          </p:cNvPr>
          <p:cNvSpPr>
            <a:spLocks noGrp="1"/>
          </p:cNvSpPr>
          <p:nvPr/>
        </p:nvSpPr>
        <p:spPr>
          <a:xfrm>
            <a:off x="685800" y="96012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7B0987-C204-4818-B23D-E9176D91D1E5}"/>
              </a:ext>
            </a:extLst>
          </p:cNvPr>
          <p:cNvSpPr>
            <a:spLocks noGrp="1"/>
          </p:cNvSpPr>
          <p:nvPr/>
        </p:nvSpPr>
        <p:spPr>
          <a:xfrm>
            <a:off x="731520" y="100584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084439-DA35-4DCB-BA8C-300DCAEE90CB}"/>
              </a:ext>
            </a:extLst>
          </p:cNvPr>
          <p:cNvSpPr>
            <a:spLocks noGrp="1"/>
          </p:cNvSpPr>
          <p:nvPr/>
        </p:nvSpPr>
        <p:spPr>
          <a:xfrm>
            <a:off x="1143000" y="100584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两体末态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5D7BF2-1C6A-4DD5-935B-A91412778A18}"/>
              </a:ext>
            </a:extLst>
          </p:cNvPr>
          <p:cNvSpPr>
            <a:spLocks noGrp="1"/>
          </p:cNvSpPr>
          <p:nvPr/>
        </p:nvSpPr>
        <p:spPr>
          <a:xfrm>
            <a:off x="4709160" y="101241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es-419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Bₛ⁰ </a:t>
            </a: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与 </a:t>
            </a:r>
            <a:r>
              <a:rPr lang="el-GR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π⁰ </a:t>
            </a: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均为 </a:t>
            </a:r>
            <a:r>
              <a:rPr lang="en-US" altLang="zh-CN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0⁻</a:t>
            </a: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，末态总自旋 </a:t>
            </a:r>
            <a:r>
              <a:rPr lang="es-419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S = 0。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34E0667-1940-45F8-8707-8794E3AB5523}"/>
              </a:ext>
            </a:extLst>
          </p:cNvPr>
          <p:cNvSpPr>
            <a:spLocks noGrp="1"/>
          </p:cNvSpPr>
          <p:nvPr/>
        </p:nvSpPr>
        <p:spPr>
          <a:xfrm>
            <a:off x="685800" y="192024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FE8350-D070-4047-83AE-DE3644403955}"/>
              </a:ext>
            </a:extLst>
          </p:cNvPr>
          <p:cNvSpPr>
            <a:spLocks noGrp="1"/>
          </p:cNvSpPr>
          <p:nvPr/>
        </p:nvSpPr>
        <p:spPr>
          <a:xfrm>
            <a:off x="731520" y="196596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19A798-69C0-4252-B4A6-FFAC7DEFF6DD}"/>
              </a:ext>
            </a:extLst>
          </p:cNvPr>
          <p:cNvSpPr>
            <a:spLocks noGrp="1"/>
          </p:cNvSpPr>
          <p:nvPr/>
        </p:nvSpPr>
        <p:spPr>
          <a:xfrm>
            <a:off x="1143000" y="196596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角动量与宇称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CF5641-28E7-43BF-9A89-70EC9C4139E3}"/>
              </a:ext>
            </a:extLst>
          </p:cNvPr>
          <p:cNvSpPr>
            <a:spLocks noGrp="1"/>
          </p:cNvSpPr>
          <p:nvPr/>
        </p:nvSpPr>
        <p:spPr>
          <a:xfrm>
            <a:off x="4709160" y="197253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es-419" sz="1400" dirty="0">
                <a:solidFill>
                  <a:srgbClr val="23232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Microsoft YaHei"/>
              </a:rPr>
              <a:t>J = L，P = (−1)ᴸ</a:t>
            </a:r>
            <a:endParaRPr sz="1400" b="0" i="0" dirty="0">
              <a:solidFill>
                <a:srgbClr val="232323"/>
              </a:solidFill>
              <a:latin typeface="Cambria Math" panose="02040503050406030204" pitchFamily="18" charset="0"/>
              <a:ea typeface="Cambria Math" panose="02040503050406030204" pitchFamily="18" charset="0"/>
              <a:cs typeface="Microsoft YaHei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9983730-40A6-4943-9D6B-2DA1A5F9D8AC}"/>
              </a:ext>
            </a:extLst>
          </p:cNvPr>
          <p:cNvSpPr>
            <a:spLocks noGrp="1"/>
          </p:cNvSpPr>
          <p:nvPr/>
        </p:nvSpPr>
        <p:spPr>
          <a:xfrm>
            <a:off x="685800" y="288036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A8700B-2A5B-4011-A2C2-B82B90C721C3}"/>
              </a:ext>
            </a:extLst>
          </p:cNvPr>
          <p:cNvSpPr>
            <a:spLocks noGrp="1"/>
          </p:cNvSpPr>
          <p:nvPr/>
        </p:nvSpPr>
        <p:spPr>
          <a:xfrm>
            <a:off x="731520" y="292608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DDFFC3-3EAE-46D6-BEC5-F18945233EEB}"/>
              </a:ext>
            </a:extLst>
          </p:cNvPr>
          <p:cNvSpPr>
            <a:spLocks noGrp="1"/>
          </p:cNvSpPr>
          <p:nvPr/>
        </p:nvSpPr>
        <p:spPr>
          <a:xfrm>
            <a:off x="1143000" y="292608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允许的量子数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6EE974-8D3C-438C-ACE5-1312357FD06E}"/>
              </a:ext>
            </a:extLst>
          </p:cNvPr>
          <p:cNvSpPr>
            <a:spLocks noGrp="1"/>
          </p:cNvSpPr>
          <p:nvPr/>
        </p:nvSpPr>
        <p:spPr>
          <a:xfrm>
            <a:off x="4709160" y="293265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es-419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Jᴾ = 0⁺, 1⁻, 2⁺, …；S-wave </a:t>
            </a: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对应 </a:t>
            </a:r>
            <a:r>
              <a:rPr lang="en-US" altLang="zh-CN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0⁺</a:t>
            </a: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BE46EF3-B621-4E10-A177-651516F736FB}"/>
              </a:ext>
            </a:extLst>
          </p:cNvPr>
          <p:cNvSpPr>
            <a:spLocks noGrp="1"/>
          </p:cNvSpPr>
          <p:nvPr/>
        </p:nvSpPr>
        <p:spPr>
          <a:xfrm>
            <a:off x="685800" y="384048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FDA1A2-094F-4205-B5E9-99D9D6F9E191}"/>
              </a:ext>
            </a:extLst>
          </p:cNvPr>
          <p:cNvSpPr>
            <a:spLocks noGrp="1"/>
          </p:cNvSpPr>
          <p:nvPr/>
        </p:nvSpPr>
        <p:spPr>
          <a:xfrm>
            <a:off x="731520" y="388620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4C097C-8611-4BBA-A4D2-3D67AF7CAB8D}"/>
              </a:ext>
            </a:extLst>
          </p:cNvPr>
          <p:cNvSpPr>
            <a:spLocks noGrp="1"/>
          </p:cNvSpPr>
          <p:nvPr/>
        </p:nvSpPr>
        <p:spPr>
          <a:xfrm>
            <a:off x="1143000" y="388620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谱学依据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0846A5-B036-4DE4-B9F1-F91388FB8C46}"/>
              </a:ext>
            </a:extLst>
          </p:cNvPr>
          <p:cNvSpPr>
            <a:spLocks noGrp="1"/>
          </p:cNvSpPr>
          <p:nvPr/>
        </p:nvSpPr>
        <p:spPr>
          <a:xfrm>
            <a:off x="4709160" y="389277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质量与衰变特征使其成为缺失 </a:t>
            </a:r>
            <a:r>
              <a:rPr lang="en-US" altLang="zh-CN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0⁺ </a:t>
            </a: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态的自然候选。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E7743FAE-7546-4AD8-8494-613217FDAF6F}"/>
              </a:ext>
            </a:extLst>
          </p:cNvPr>
          <p:cNvSpPr>
            <a:spLocks noGrp="1"/>
          </p:cNvSpPr>
          <p:nvPr/>
        </p:nvSpPr>
        <p:spPr>
          <a:xfrm>
            <a:off x="685800" y="480060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508A65-E8A2-4D66-A9EE-569AD6E81EA4}"/>
              </a:ext>
            </a:extLst>
          </p:cNvPr>
          <p:cNvSpPr>
            <a:spLocks noGrp="1"/>
          </p:cNvSpPr>
          <p:nvPr/>
        </p:nvSpPr>
        <p:spPr>
          <a:xfrm>
            <a:off x="731520" y="484632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4CCA05-5A0F-40AD-B3CB-A4F2ACFE0E3E}"/>
              </a:ext>
            </a:extLst>
          </p:cNvPr>
          <p:cNvSpPr>
            <a:spLocks noGrp="1"/>
          </p:cNvSpPr>
          <p:nvPr/>
        </p:nvSpPr>
        <p:spPr>
          <a:xfrm>
            <a:off x="1143000" y="484632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仍需实验检验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07FB37-A1D0-4877-B09E-E1E6E98EFE6F}"/>
              </a:ext>
            </a:extLst>
          </p:cNvPr>
          <p:cNvSpPr>
            <a:spLocks noGrp="1"/>
          </p:cNvSpPr>
          <p:nvPr/>
        </p:nvSpPr>
        <p:spPr>
          <a:xfrm>
            <a:off x="4709160" y="485289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质量峰本身不能确定分波；需独立的 </a:t>
            </a:r>
            <a:r>
              <a:rPr lang="es-419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Jᴾ </a:t>
            </a: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分析。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409124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E691F-A5AA-7FDA-4F5C-26F19E088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03D934-45DB-982C-54E2-963B9ABA18DE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>
              <a:def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Backup：“</a:t>
            </a:r>
            <a:r>
              <a:rPr lang="zh-CN" altLang="en-US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异常低质量”相对于什么？</a:t>
            </a:r>
            <a:endParaRPr sz="2250" b="1" i="0" dirty="0">
              <a:solidFill>
                <a:srgbClr val="004B7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E15CDF-F66E-54CE-9B10-E382036611FB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A3F12C-0B1C-EED3-E68B-00130A775C81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DD61AE-81A1-08CD-B60D-DEF6A97DC1AD}"/>
              </a:ext>
            </a:extLst>
          </p:cNvPr>
          <p:cNvSpPr>
            <a:spLocks noGrp="1"/>
          </p:cNvSpPr>
          <p:nvPr/>
        </p:nvSpPr>
        <p:spPr>
          <a:xfrm>
            <a:off x="11503152" y="6533666"/>
            <a:ext cx="256032" cy="1000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lang="en-US" altLang="zh-CN" sz="65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18</a:t>
            </a:r>
            <a:endParaRPr sz="650" b="0">
              <a:solidFill>
                <a:srgbClr val="727272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6576097-96D7-C6BD-E7C9-F149FC0DA797}"/>
              </a:ext>
            </a:extLst>
          </p:cNvPr>
          <p:cNvSpPr>
            <a:spLocks noGrp="1"/>
          </p:cNvSpPr>
          <p:nvPr/>
        </p:nvSpPr>
        <p:spPr>
          <a:xfrm>
            <a:off x="685800" y="96012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7261A8-68E7-EFA1-62AC-3DCAEE56B69D}"/>
              </a:ext>
            </a:extLst>
          </p:cNvPr>
          <p:cNvSpPr>
            <a:spLocks noGrp="1"/>
          </p:cNvSpPr>
          <p:nvPr/>
        </p:nvSpPr>
        <p:spPr>
          <a:xfrm>
            <a:off x="731520" y="100584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A9F3DF-10E8-E379-AD6C-B35D646E7034}"/>
              </a:ext>
            </a:extLst>
          </p:cNvPr>
          <p:cNvSpPr>
            <a:spLocks noGrp="1"/>
          </p:cNvSpPr>
          <p:nvPr/>
        </p:nvSpPr>
        <p:spPr>
          <a:xfrm>
            <a:off x="1143000" y="100584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实验质量与 </a:t>
            </a:r>
            <a:r>
              <a:rPr lang="es-419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BK </a:t>
            </a: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阈值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EFF4B4-1F41-11C5-80B6-3225239E8236}"/>
              </a:ext>
            </a:extLst>
          </p:cNvPr>
          <p:cNvSpPr>
            <a:spLocks noGrp="1"/>
          </p:cNvSpPr>
          <p:nvPr/>
        </p:nvSpPr>
        <p:spPr>
          <a:xfrm>
            <a:off x="4709160" y="101241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约低 </a:t>
            </a:r>
            <a:r>
              <a:rPr lang="en-US" altLang="zh-CN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74 </a:t>
            </a:r>
            <a:r>
              <a:rPr lang="es-419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MeV：</a:t>
            </a: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判断 </a:t>
            </a:r>
            <a:r>
              <a:rPr lang="es-419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BK </a:t>
            </a: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强衰变是否开放。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FABEE10-13F6-AB30-1852-9AAF0FDD0338}"/>
              </a:ext>
            </a:extLst>
          </p:cNvPr>
          <p:cNvSpPr>
            <a:spLocks noGrp="1"/>
          </p:cNvSpPr>
          <p:nvPr/>
        </p:nvSpPr>
        <p:spPr>
          <a:xfrm>
            <a:off x="685800" y="192024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C1B4C5-BF57-3F1F-4FFC-51A6318A9610}"/>
              </a:ext>
            </a:extLst>
          </p:cNvPr>
          <p:cNvSpPr>
            <a:spLocks noGrp="1"/>
          </p:cNvSpPr>
          <p:nvPr/>
        </p:nvSpPr>
        <p:spPr>
          <a:xfrm>
            <a:off x="731520" y="196596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9D86A6-FACC-0D7F-69A0-1231BC45BCB1}"/>
              </a:ext>
            </a:extLst>
          </p:cNvPr>
          <p:cNvSpPr>
            <a:spLocks noGrp="1"/>
          </p:cNvSpPr>
          <p:nvPr/>
        </p:nvSpPr>
        <p:spPr>
          <a:xfrm>
            <a:off x="1143000" y="196596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实验质量与模型预测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B249EF-4677-497C-60B2-CFC238FE4898}"/>
              </a:ext>
            </a:extLst>
          </p:cNvPr>
          <p:cNvSpPr>
            <a:spLocks noGrp="1"/>
          </p:cNvSpPr>
          <p:nvPr/>
        </p:nvSpPr>
        <p:spPr>
          <a:xfrm>
            <a:off x="4709160" y="197253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“异常低”须指明模型；不同预测不等同于裸质量。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0D9331F-AD22-78E6-702E-24EE5920B27C}"/>
              </a:ext>
            </a:extLst>
          </p:cNvPr>
          <p:cNvSpPr>
            <a:spLocks noGrp="1"/>
          </p:cNvSpPr>
          <p:nvPr/>
        </p:nvSpPr>
        <p:spPr>
          <a:xfrm>
            <a:off x="685800" y="288036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D19358-09C4-A451-D3BC-CECC3AA6D477}"/>
              </a:ext>
            </a:extLst>
          </p:cNvPr>
          <p:cNvSpPr>
            <a:spLocks noGrp="1"/>
          </p:cNvSpPr>
          <p:nvPr/>
        </p:nvSpPr>
        <p:spPr>
          <a:xfrm>
            <a:off x="731520" y="292608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0BD44F-98C1-1F65-1196-CDC7A106FE68}"/>
              </a:ext>
            </a:extLst>
          </p:cNvPr>
          <p:cNvSpPr>
            <a:spLocks noGrp="1"/>
          </p:cNvSpPr>
          <p:nvPr/>
        </p:nvSpPr>
        <p:spPr>
          <a:xfrm>
            <a:off x="1143000" y="292608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裸质量与物理 </a:t>
            </a:r>
            <a:r>
              <a:rPr lang="es-419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pole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154ECF-471E-16C9-A4C9-395B3F6946D0}"/>
              </a:ext>
            </a:extLst>
          </p:cNvPr>
          <p:cNvSpPr>
            <a:spLocks noGrp="1"/>
          </p:cNvSpPr>
          <p:nvPr/>
        </p:nvSpPr>
        <p:spPr>
          <a:xfrm>
            <a:off x="4709160" y="293265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用于讨论耦合道修正；裸质量依赖模型和重整化。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1C7268EB-31BC-5327-1A92-B0FB69190A9A}"/>
              </a:ext>
            </a:extLst>
          </p:cNvPr>
          <p:cNvSpPr>
            <a:spLocks noGrp="1"/>
          </p:cNvSpPr>
          <p:nvPr/>
        </p:nvSpPr>
        <p:spPr>
          <a:xfrm>
            <a:off x="685800" y="384048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AEFE6C-5B11-06B1-C8D1-EC09FAD62DA8}"/>
              </a:ext>
            </a:extLst>
          </p:cNvPr>
          <p:cNvSpPr>
            <a:spLocks noGrp="1"/>
          </p:cNvSpPr>
          <p:nvPr/>
        </p:nvSpPr>
        <p:spPr>
          <a:xfrm>
            <a:off x="731520" y="388620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4AB78B-838A-74E1-87DA-92A250642DC5}"/>
              </a:ext>
            </a:extLst>
          </p:cNvPr>
          <p:cNvSpPr>
            <a:spLocks noGrp="1"/>
          </p:cNvSpPr>
          <p:nvPr/>
        </p:nvSpPr>
        <p:spPr>
          <a:xfrm>
            <a:off x="1143000" y="388620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比较时必须区分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E280954-12ED-ACA1-A6B7-8F6682E5A443}"/>
              </a:ext>
            </a:extLst>
          </p:cNvPr>
          <p:cNvSpPr>
            <a:spLocks noGrp="1"/>
          </p:cNvSpPr>
          <p:nvPr/>
        </p:nvSpPr>
        <p:spPr>
          <a:xfrm>
            <a:off x="4709160" y="389277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阈下位置是运动学事实，质量偏差是理论比较。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C88CF180-DDAC-F107-E024-27322D54FCE8}"/>
              </a:ext>
            </a:extLst>
          </p:cNvPr>
          <p:cNvSpPr>
            <a:spLocks noGrp="1"/>
          </p:cNvSpPr>
          <p:nvPr/>
        </p:nvSpPr>
        <p:spPr>
          <a:xfrm>
            <a:off x="685800" y="480060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EE26D8-FCCE-C9EB-062F-309BFA605BF0}"/>
              </a:ext>
            </a:extLst>
          </p:cNvPr>
          <p:cNvSpPr>
            <a:spLocks noGrp="1"/>
          </p:cNvSpPr>
          <p:nvPr/>
        </p:nvSpPr>
        <p:spPr>
          <a:xfrm>
            <a:off x="731520" y="484632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532593-E739-CB32-44D3-F867970430B8}"/>
              </a:ext>
            </a:extLst>
          </p:cNvPr>
          <p:cNvSpPr>
            <a:spLocks noGrp="1"/>
          </p:cNvSpPr>
          <p:nvPr/>
        </p:nvSpPr>
        <p:spPr>
          <a:xfrm>
            <a:off x="1143000" y="484632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能得出什么结论？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BDA4E4D-505F-7BF1-B7F7-098B00D2D374}"/>
              </a:ext>
            </a:extLst>
          </p:cNvPr>
          <p:cNvSpPr>
            <a:spLocks noGrp="1"/>
          </p:cNvSpPr>
          <p:nvPr/>
        </p:nvSpPr>
        <p:spPr>
          <a:xfrm>
            <a:off x="4709160" y="485289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40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低质量提示检验阈值动力学，不能单独确定组分。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2448218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3C19C-93FC-C602-B7D0-4172C8ABB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839B53-6E2F-1F7E-4B4C-FBAAE41EBD59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>
              <a:def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Backup：</a:t>
            </a:r>
            <a:r>
              <a:rPr lang="zh-CN" altLang="en-US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如何用 </a:t>
            </a:r>
            <a:r>
              <a:rPr lang="en-US" altLang="zh-CN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1⁺ </a:t>
            </a:r>
            <a:r>
              <a:rPr lang="es-419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partner </a:t>
            </a:r>
            <a:r>
              <a:rPr lang="zh-CN" altLang="en-US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检验理论？</a:t>
            </a:r>
            <a:endParaRPr sz="2250" b="1" i="0" dirty="0">
              <a:solidFill>
                <a:srgbClr val="004B7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97A393-F0F4-4E27-1C5D-9D443F94D7C4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8FE642-CC0D-D5F0-D283-BA1BF38CDFD8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9E145D-6DBA-C9B5-E842-7D9E6EA0776C}"/>
              </a:ext>
            </a:extLst>
          </p:cNvPr>
          <p:cNvSpPr>
            <a:spLocks noGrp="1"/>
          </p:cNvSpPr>
          <p:nvPr/>
        </p:nvSpPr>
        <p:spPr>
          <a:xfrm>
            <a:off x="11503152" y="6533666"/>
            <a:ext cx="256032" cy="1000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lang="en-US" altLang="zh-CN" sz="65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19</a:t>
            </a:r>
            <a:endParaRPr sz="650" b="0">
              <a:solidFill>
                <a:srgbClr val="727272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E5B2452-7FBA-42FC-0B8F-3908C894392A}"/>
              </a:ext>
            </a:extLst>
          </p:cNvPr>
          <p:cNvSpPr>
            <a:spLocks noGrp="1"/>
          </p:cNvSpPr>
          <p:nvPr/>
        </p:nvSpPr>
        <p:spPr>
          <a:xfrm>
            <a:off x="685800" y="96012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3CD69F-4676-DFCE-16C4-FF8934721F17}"/>
              </a:ext>
            </a:extLst>
          </p:cNvPr>
          <p:cNvSpPr>
            <a:spLocks noGrp="1"/>
          </p:cNvSpPr>
          <p:nvPr/>
        </p:nvSpPr>
        <p:spPr>
          <a:xfrm>
            <a:off x="731520" y="100584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DC5C4-6072-A6BC-E6DB-D6ABECC8FAC0}"/>
              </a:ext>
            </a:extLst>
          </p:cNvPr>
          <p:cNvSpPr>
            <a:spLocks noGrp="1"/>
          </p:cNvSpPr>
          <p:nvPr/>
        </p:nvSpPr>
        <p:spPr>
          <a:xfrm>
            <a:off x="1143000" y="100584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es-419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HQSS </a:t>
            </a: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关联的通道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BBD17B-DB3C-153D-2DA8-F467516CA9FF}"/>
              </a:ext>
            </a:extLst>
          </p:cNvPr>
          <p:cNvSpPr>
            <a:spLocks noGrp="1"/>
          </p:cNvSpPr>
          <p:nvPr/>
        </p:nvSpPr>
        <p:spPr>
          <a:xfrm>
            <a:off x="4709160" y="101241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es-419" sz="140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0⁺：BK；1⁺：B*K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FF6A7B5-3250-BE24-CFB0-1CAF82712A26}"/>
              </a:ext>
            </a:extLst>
          </p:cNvPr>
          <p:cNvSpPr>
            <a:spLocks noGrp="1"/>
          </p:cNvSpPr>
          <p:nvPr/>
        </p:nvSpPr>
        <p:spPr>
          <a:xfrm>
            <a:off x="685800" y="192024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20288E-8BE7-910B-7AF4-EAE555D41BAA}"/>
              </a:ext>
            </a:extLst>
          </p:cNvPr>
          <p:cNvSpPr>
            <a:spLocks noGrp="1"/>
          </p:cNvSpPr>
          <p:nvPr/>
        </p:nvSpPr>
        <p:spPr>
          <a:xfrm>
            <a:off x="731520" y="196596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A7BE30-8D3C-4582-0B36-5CAB00502112}"/>
              </a:ext>
            </a:extLst>
          </p:cNvPr>
          <p:cNvSpPr>
            <a:spLocks noGrp="1"/>
          </p:cNvSpPr>
          <p:nvPr/>
        </p:nvSpPr>
        <p:spPr>
          <a:xfrm>
            <a:off x="1143000" y="196596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相对各自阈值的位置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1C9DE3-4DCC-8802-D784-1B9EF8E153C9}"/>
              </a:ext>
            </a:extLst>
          </p:cNvPr>
          <p:cNvSpPr>
            <a:spLocks noGrp="1"/>
          </p:cNvSpPr>
          <p:nvPr/>
        </p:nvSpPr>
        <p:spPr>
          <a:xfrm>
            <a:off x="4709160" y="1864817"/>
            <a:ext cx="6675120" cy="430887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el-GR" sz="1400" dirty="0">
                <a:solidFill>
                  <a:srgbClr val="23232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Microsoft YaHei"/>
              </a:rPr>
              <a:t>ε₀ = </a:t>
            </a:r>
            <a:r>
              <a:rPr lang="es-419" sz="1400" dirty="0">
                <a:solidFill>
                  <a:srgbClr val="23232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Microsoft YaHei"/>
              </a:rPr>
              <a:t>M(B) + M(K) − M(0⁺)</a:t>
            </a:r>
          </a:p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el-GR" sz="1400" dirty="0">
                <a:solidFill>
                  <a:srgbClr val="23232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Microsoft YaHei"/>
              </a:rPr>
              <a:t>ε₁ = </a:t>
            </a:r>
            <a:r>
              <a:rPr lang="es-419" sz="1400" dirty="0">
                <a:solidFill>
                  <a:srgbClr val="232323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Microsoft YaHei"/>
              </a:rPr>
              <a:t>M(B*) + M(K) − M(1⁺)</a:t>
            </a:r>
            <a:endParaRPr sz="1400" b="0" i="0" dirty="0">
              <a:solidFill>
                <a:srgbClr val="232323"/>
              </a:solidFill>
              <a:latin typeface="Cambria Math" panose="02040503050406030204" pitchFamily="18" charset="0"/>
              <a:ea typeface="Cambria Math" panose="02040503050406030204" pitchFamily="18" charset="0"/>
              <a:cs typeface="Microsoft YaHei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49E11BE-728F-43A4-E14C-8A8AACF9F774}"/>
              </a:ext>
            </a:extLst>
          </p:cNvPr>
          <p:cNvSpPr>
            <a:spLocks noGrp="1"/>
          </p:cNvSpPr>
          <p:nvPr/>
        </p:nvSpPr>
        <p:spPr>
          <a:xfrm>
            <a:off x="685800" y="288036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64F042-3B5E-4CEA-A770-754113B09AE7}"/>
              </a:ext>
            </a:extLst>
          </p:cNvPr>
          <p:cNvSpPr>
            <a:spLocks noGrp="1"/>
          </p:cNvSpPr>
          <p:nvPr/>
        </p:nvSpPr>
        <p:spPr>
          <a:xfrm>
            <a:off x="731520" y="292608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235C39-9A0A-4A29-9473-7BDF1CEC0FE9}"/>
              </a:ext>
            </a:extLst>
          </p:cNvPr>
          <p:cNvSpPr>
            <a:spLocks noGrp="1"/>
          </p:cNvSpPr>
          <p:nvPr/>
        </p:nvSpPr>
        <p:spPr>
          <a:xfrm>
            <a:off x="1143000" y="292608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二重态内部的劈裂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6FCF17-0D27-E670-0818-3CC61EE016E4}"/>
              </a:ext>
            </a:extLst>
          </p:cNvPr>
          <p:cNvSpPr>
            <a:spLocks noGrp="1"/>
          </p:cNvSpPr>
          <p:nvPr/>
        </p:nvSpPr>
        <p:spPr>
          <a:xfrm>
            <a:off x="4709160" y="293265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比较 </a:t>
            </a:r>
            <a:r>
              <a:rPr lang="es-419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M(1⁺) − M(0⁺) </a:t>
            </a: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与 </a:t>
            </a:r>
            <a:r>
              <a:rPr lang="es-419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M(Bₛ*) − M(Bₛ)。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0F69BED-EEBF-73FA-2832-FE42137D88CA}"/>
              </a:ext>
            </a:extLst>
          </p:cNvPr>
          <p:cNvSpPr>
            <a:spLocks noGrp="1"/>
          </p:cNvSpPr>
          <p:nvPr/>
        </p:nvSpPr>
        <p:spPr>
          <a:xfrm>
            <a:off x="685800" y="384048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C2022E-2A54-57E0-AD91-B4F1DC2F2C74}"/>
              </a:ext>
            </a:extLst>
          </p:cNvPr>
          <p:cNvSpPr>
            <a:spLocks noGrp="1"/>
          </p:cNvSpPr>
          <p:nvPr/>
        </p:nvSpPr>
        <p:spPr>
          <a:xfrm>
            <a:off x="731520" y="388620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83B853-D942-87F5-56CA-01321E559332}"/>
              </a:ext>
            </a:extLst>
          </p:cNvPr>
          <p:cNvSpPr>
            <a:spLocks noGrp="1"/>
          </p:cNvSpPr>
          <p:nvPr/>
        </p:nvSpPr>
        <p:spPr>
          <a:xfrm>
            <a:off x="1143000" y="388620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联合检验耦合关系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53582FC-A590-C5F9-A559-88A81165FA20}"/>
              </a:ext>
            </a:extLst>
          </p:cNvPr>
          <p:cNvSpPr>
            <a:spLocks noGrp="1"/>
          </p:cNvSpPr>
          <p:nvPr/>
        </p:nvSpPr>
        <p:spPr>
          <a:xfrm>
            <a:off x="4709160" y="389277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同时约束 </a:t>
            </a:r>
            <a:r>
              <a:rPr lang="es-419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BK、B*K </a:t>
            </a: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耦合，检验同一动力学框架。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6396094-83BC-176B-E73D-627D8893AD8A}"/>
              </a:ext>
            </a:extLst>
          </p:cNvPr>
          <p:cNvSpPr>
            <a:spLocks noGrp="1"/>
          </p:cNvSpPr>
          <p:nvPr/>
        </p:nvSpPr>
        <p:spPr>
          <a:xfrm>
            <a:off x="685800" y="480060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A917F6-0B22-EA33-3C72-5CD808D15587}"/>
              </a:ext>
            </a:extLst>
          </p:cNvPr>
          <p:cNvSpPr>
            <a:spLocks noGrp="1"/>
          </p:cNvSpPr>
          <p:nvPr/>
        </p:nvSpPr>
        <p:spPr>
          <a:xfrm>
            <a:off x="731520" y="484632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5723D5-CC01-4D69-9F3C-0112416FB4C3}"/>
              </a:ext>
            </a:extLst>
          </p:cNvPr>
          <p:cNvSpPr>
            <a:spLocks noGrp="1"/>
          </p:cNvSpPr>
          <p:nvPr/>
        </p:nvSpPr>
        <p:spPr>
          <a:xfrm>
            <a:off x="1143000" y="484632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预测的适用范围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5129F4-610F-3B4B-65D8-1C65A75D3BE2}"/>
              </a:ext>
            </a:extLst>
          </p:cNvPr>
          <p:cNvSpPr>
            <a:spLocks noGrp="1"/>
          </p:cNvSpPr>
          <p:nvPr/>
        </p:nvSpPr>
        <p:spPr>
          <a:xfrm>
            <a:off x="4709160" y="485289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40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需计入 </a:t>
            </a:r>
            <a:r>
              <a:rPr lang="es-419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HQSS </a:t>
            </a: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破缺；质量与耦合关系均有模型误差。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61401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30CAF-8835-2396-77EE-50F89D09A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DE9880-1FD6-7931-4317-78945D900A14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>
              <a:def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Backup：</a:t>
            </a:r>
            <a:r>
              <a:rPr lang="zh-CN" altLang="en-US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宽度与组分解释的常见问题</a:t>
            </a:r>
            <a:endParaRPr sz="2250" b="1" i="0" dirty="0">
              <a:solidFill>
                <a:srgbClr val="004B7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2E9A24-379C-9E28-43D7-8BC8823501B7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F27D95-B7F0-B3E6-BFB6-5BE223C0B5BF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8521A2-CC40-37DB-7DCE-38F216387A24}"/>
              </a:ext>
            </a:extLst>
          </p:cNvPr>
          <p:cNvSpPr>
            <a:spLocks noGrp="1"/>
          </p:cNvSpPr>
          <p:nvPr/>
        </p:nvSpPr>
        <p:spPr>
          <a:xfrm>
            <a:off x="11503152" y="6533666"/>
            <a:ext cx="256032" cy="1000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lang="en-US" altLang="zh-CN" sz="65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20</a:t>
            </a:r>
            <a:endParaRPr sz="650" b="0">
              <a:solidFill>
                <a:srgbClr val="727272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2DD1AD4-1290-AFA8-8664-58A2E78B1170}"/>
              </a:ext>
            </a:extLst>
          </p:cNvPr>
          <p:cNvSpPr>
            <a:spLocks noGrp="1"/>
          </p:cNvSpPr>
          <p:nvPr/>
        </p:nvSpPr>
        <p:spPr>
          <a:xfrm>
            <a:off x="685800" y="96012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EAA33D-29F0-CD55-F382-EA66CA08A8B2}"/>
              </a:ext>
            </a:extLst>
          </p:cNvPr>
          <p:cNvSpPr>
            <a:spLocks noGrp="1"/>
          </p:cNvSpPr>
          <p:nvPr/>
        </p:nvSpPr>
        <p:spPr>
          <a:xfrm>
            <a:off x="731520" y="100584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B2B1F5-ED2E-D68B-D904-9374462F0A3E}"/>
              </a:ext>
            </a:extLst>
          </p:cNvPr>
          <p:cNvSpPr>
            <a:spLocks noGrp="1"/>
          </p:cNvSpPr>
          <p:nvPr/>
        </p:nvSpPr>
        <p:spPr>
          <a:xfrm>
            <a:off x="1143000" y="100584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为什么宽度只有上限？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BE0CEC-A228-CF74-48EC-95CFB384D334}"/>
              </a:ext>
            </a:extLst>
          </p:cNvPr>
          <p:cNvSpPr>
            <a:spLocks noGrp="1"/>
          </p:cNvSpPr>
          <p:nvPr/>
        </p:nvSpPr>
        <p:spPr>
          <a:xfrm>
            <a:off x="4709160" y="101241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本征宽度尚未被显著分辨，需与探测器分辨率区分。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DDF3ECF-A037-CF55-AA23-451C17B332DD}"/>
              </a:ext>
            </a:extLst>
          </p:cNvPr>
          <p:cNvSpPr>
            <a:spLocks noGrp="1"/>
          </p:cNvSpPr>
          <p:nvPr/>
        </p:nvSpPr>
        <p:spPr>
          <a:xfrm>
            <a:off x="685800" y="192024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B1F66-5B0F-6296-8A51-1E63DA3A3D16}"/>
              </a:ext>
            </a:extLst>
          </p:cNvPr>
          <p:cNvSpPr>
            <a:spLocks noGrp="1"/>
          </p:cNvSpPr>
          <p:nvPr/>
        </p:nvSpPr>
        <p:spPr>
          <a:xfrm>
            <a:off x="731520" y="196596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07FE59-01AF-4820-E892-CCDD3CE5E83F}"/>
              </a:ext>
            </a:extLst>
          </p:cNvPr>
          <p:cNvSpPr>
            <a:spLocks noGrp="1"/>
          </p:cNvSpPr>
          <p:nvPr/>
        </p:nvSpPr>
        <p:spPr>
          <a:xfrm>
            <a:off x="1143000" y="196596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窄宽度意味着弱耦合吗？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504E12-7CB7-5354-F83A-879E5930CF85}"/>
              </a:ext>
            </a:extLst>
          </p:cNvPr>
          <p:cNvSpPr>
            <a:spLocks noGrp="1"/>
          </p:cNvSpPr>
          <p:nvPr/>
        </p:nvSpPr>
        <p:spPr>
          <a:xfrm>
            <a:off x="4709160" y="197253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不一定。</a:t>
            </a:r>
            <a:r>
              <a:rPr lang="es-419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BK </a:t>
            </a: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道关闭时，强耦合仍可伴随窄宽度。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3969785-921E-C037-C367-9230553BE6C9}"/>
              </a:ext>
            </a:extLst>
          </p:cNvPr>
          <p:cNvSpPr>
            <a:spLocks noGrp="1"/>
          </p:cNvSpPr>
          <p:nvPr/>
        </p:nvSpPr>
        <p:spPr>
          <a:xfrm>
            <a:off x="685800" y="288036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AA74A8-5CFE-32E2-B096-EED75C728B97}"/>
              </a:ext>
            </a:extLst>
          </p:cNvPr>
          <p:cNvSpPr>
            <a:spLocks noGrp="1"/>
          </p:cNvSpPr>
          <p:nvPr/>
        </p:nvSpPr>
        <p:spPr>
          <a:xfrm>
            <a:off x="731520" y="292608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602B8-B3C4-F057-9854-7DAD4C988E07}"/>
              </a:ext>
            </a:extLst>
          </p:cNvPr>
          <p:cNvSpPr>
            <a:spLocks noGrp="1"/>
          </p:cNvSpPr>
          <p:nvPr/>
        </p:nvSpPr>
        <p:spPr>
          <a:xfrm>
            <a:off x="1143000" y="292608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分子态与强缀饰态如何区分？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5AB498-B7ED-4987-C800-6534A9C7D4A7}"/>
              </a:ext>
            </a:extLst>
          </p:cNvPr>
          <p:cNvSpPr>
            <a:spLocks noGrp="1"/>
          </p:cNvSpPr>
          <p:nvPr/>
        </p:nvSpPr>
        <p:spPr>
          <a:xfrm>
            <a:off x="4709160" y="293265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两者存在重叠；需结合 </a:t>
            </a:r>
            <a:r>
              <a:rPr lang="es-419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pole、residue </a:t>
            </a: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与散射约束。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98A43E0-5F93-1020-75C7-F09E4C413E72}"/>
              </a:ext>
            </a:extLst>
          </p:cNvPr>
          <p:cNvSpPr>
            <a:spLocks noGrp="1"/>
          </p:cNvSpPr>
          <p:nvPr/>
        </p:nvSpPr>
        <p:spPr>
          <a:xfrm>
            <a:off x="685800" y="384048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D77FB3-1DC5-A0AC-96EB-C3AC91F4B8D2}"/>
              </a:ext>
            </a:extLst>
          </p:cNvPr>
          <p:cNvSpPr>
            <a:spLocks noGrp="1"/>
          </p:cNvSpPr>
          <p:nvPr/>
        </p:nvSpPr>
        <p:spPr>
          <a:xfrm>
            <a:off x="731520" y="388620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57F8F7-6B30-30C2-B8C0-11E65ECE297E}"/>
              </a:ext>
            </a:extLst>
          </p:cNvPr>
          <p:cNvSpPr>
            <a:spLocks noGrp="1"/>
          </p:cNvSpPr>
          <p:nvPr/>
        </p:nvSpPr>
        <p:spPr>
          <a:xfrm>
            <a:off x="1143000" y="388620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 dirty="0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手征伴随态与分子图景冲突吗？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611630-A417-A16F-234B-F539E50FE44C}"/>
              </a:ext>
            </a:extLst>
          </p:cNvPr>
          <p:cNvSpPr>
            <a:spLocks noGrp="1"/>
          </p:cNvSpPr>
          <p:nvPr/>
        </p:nvSpPr>
        <p:spPr>
          <a:xfrm>
            <a:off x="4709160" y="389277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前者关注对称性关系，后者关注动力学组成。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54C3040-4C19-FE1F-8AB5-9068A22EDC9D}"/>
              </a:ext>
            </a:extLst>
          </p:cNvPr>
          <p:cNvSpPr>
            <a:spLocks noGrp="1"/>
          </p:cNvSpPr>
          <p:nvPr/>
        </p:nvSpPr>
        <p:spPr>
          <a:xfrm>
            <a:off x="685800" y="4800600"/>
            <a:ext cx="329184" cy="329184"/>
          </a:xfrm>
          <a:prstGeom prst="roundRect">
            <a:avLst/>
          </a:prstGeom>
          <a:solidFill>
            <a:srgbClr val="004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920A7F-9BA8-717E-AD71-A8379C8ACB89}"/>
              </a:ext>
            </a:extLst>
          </p:cNvPr>
          <p:cNvSpPr>
            <a:spLocks noGrp="1"/>
          </p:cNvSpPr>
          <p:nvPr/>
        </p:nvSpPr>
        <p:spPr>
          <a:xfrm>
            <a:off x="731520" y="4846320"/>
            <a:ext cx="237744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6A0D3BF-A564-301F-90DB-1F865ABCE9A6}"/>
              </a:ext>
            </a:extLst>
          </p:cNvPr>
          <p:cNvSpPr>
            <a:spLocks noGrp="1"/>
          </p:cNvSpPr>
          <p:nvPr/>
        </p:nvSpPr>
        <p:spPr>
          <a:xfrm>
            <a:off x="1143000" y="4846320"/>
            <a:ext cx="3474720" cy="22860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1">
                <a:solidFill>
                  <a:srgbClr val="00466E"/>
                </a:solidFill>
                <a:latin typeface="Microsoft YaHei"/>
                <a:ea typeface="Microsoft YaHei"/>
                <a:cs typeface="Microsoft YaHei"/>
              </a:rPr>
              <a:t>组分概率可以直接测量吗？</a:t>
            </a:r>
            <a:endParaRPr sz="1500" b="1" i="0" dirty="0">
              <a:solidFill>
                <a:srgbClr val="00466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32C147A-BE2C-2B57-54A9-E9A6D746F4D1}"/>
              </a:ext>
            </a:extLst>
          </p:cNvPr>
          <p:cNvSpPr>
            <a:spLocks noGrp="1"/>
          </p:cNvSpPr>
          <p:nvPr/>
        </p:nvSpPr>
        <p:spPr>
          <a:xfrm>
            <a:off x="4709160" y="4852898"/>
            <a:ext cx="6675120" cy="21544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>
              <a:defRPr>
                <a:latin typeface="Microsoft YaHei"/>
                <a:ea typeface="Microsoft YaHei"/>
                <a:cs typeface="Microsoft YaHei"/>
              </a:defRPr>
            </a:pPr>
            <a:r>
              <a:rPr lang="es-419" sz="140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Z </a:t>
            </a:r>
            <a:r>
              <a:rPr lang="zh-CN" altLang="en-US" sz="1400" dirty="0">
                <a:solidFill>
                  <a:srgbClr val="232323"/>
                </a:solidFill>
                <a:latin typeface="Microsoft YaHei"/>
                <a:ea typeface="Microsoft YaHei"/>
                <a:cs typeface="Microsoft YaHei"/>
              </a:rPr>
              <a:t>与组分比例依赖模型定义，不能直接当作观测量。</a:t>
            </a:r>
            <a:endParaRPr sz="1400" b="0" i="0" dirty="0">
              <a:solidFill>
                <a:srgbClr val="232323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855238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4701E3-9CC1-4CBB-B9C5-359A87A3177A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 sz="2250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Backup：</a:t>
            </a:r>
            <a:r>
              <a:rPr lang="zh-CN" altLang="en-US" sz="2250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如何形成有效的联合约束？</a:t>
            </a:r>
            <a:endParaRPr sz="2250" b="1" i="0" dirty="0">
              <a:solidFill>
                <a:srgbClr val="004B7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F1F527-398C-4BD3-853E-B5B5AA20DC87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5CE6C4-7DE2-40E3-9406-D43C69553175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B1B2F0-AEC7-4311-9F44-FABB8D3B0E71}"/>
              </a:ext>
            </a:extLst>
          </p:cNvPr>
          <p:cNvSpPr>
            <a:spLocks noGrp="1"/>
          </p:cNvSpPr>
          <p:nvPr/>
        </p:nvSpPr>
        <p:spPr>
          <a:xfrm>
            <a:off x="11503152" y="6533666"/>
            <a:ext cx="256032" cy="1000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lang="en-US" altLang="zh-CN" sz="65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21</a:t>
            </a:r>
            <a:endParaRPr sz="650" b="0">
              <a:solidFill>
                <a:srgbClr val="727272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55F5D0-01F2-4916-AD16-D0F684121A84}"/>
              </a:ext>
            </a:extLst>
          </p:cNvPr>
          <p:cNvSpPr>
            <a:spLocks noGrp="1"/>
          </p:cNvSpPr>
          <p:nvPr/>
        </p:nvSpPr>
        <p:spPr>
          <a:xfrm>
            <a:off x="777240" y="1013510"/>
            <a:ext cx="10698480" cy="304699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b="1">
                <a:solidFill>
                  <a:srgbClr val="00417D"/>
                </a:solidFill>
                <a:latin typeface="Microsoft YaHei"/>
                <a:ea typeface="Microsoft YaHei"/>
                <a:cs typeface="Microsoft YaHei"/>
              </a:rPr>
              <a:t>不同模型可能拟合同一质量点，新增观测量应检验关联预言。</a:t>
            </a:r>
            <a:endParaRPr sz="1800" b="1" i="0" dirty="0">
              <a:solidFill>
                <a:srgbClr val="00417D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9E9F5E-5ECA-4C52-9C2B-073D888761DC}"/>
              </a:ext>
            </a:extLst>
          </p:cNvPr>
          <p:cNvSpPr>
            <a:spLocks noGrp="1"/>
          </p:cNvSpPr>
          <p:nvPr/>
        </p:nvSpPr>
        <p:spPr>
          <a:xfrm>
            <a:off x="914400" y="2103120"/>
            <a:ext cx="10332720" cy="640080"/>
          </a:xfrm>
          <a:prstGeom prst="rect">
            <a:avLst/>
          </a:prstGeom>
          <a:solidFill>
            <a:srgbClr val="F8FAFC"/>
          </a:solidFill>
          <a:ln w="8890"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F3338B-1CF9-4851-AD6A-45D01A33D08C}"/>
              </a:ext>
            </a:extLst>
          </p:cNvPr>
          <p:cNvSpPr>
            <a:spLocks noGrp="1"/>
          </p:cNvSpPr>
          <p:nvPr/>
        </p:nvSpPr>
        <p:spPr>
          <a:xfrm>
            <a:off x="969264" y="2148839"/>
            <a:ext cx="10222992" cy="566928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1800" b="1" i="0">
                <a:solidFill>
                  <a:srgbClr val="D36525"/>
                </a:solidFill>
                <a:latin typeface="Microsoft YaHei"/>
                <a:ea typeface="Microsoft YaHei"/>
                <a:cs typeface="Microsoft YaHei"/>
              </a:rPr>
              <a:t>M(0⁺)、M(1⁺)、Γ、Jᴾ、g(BK)、辐射衰变、格点 QCD 散射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9F969B-1215-472A-88B5-618AB778CDA1}"/>
              </a:ext>
            </a:extLst>
          </p:cNvPr>
          <p:cNvSpPr>
            <a:spLocks noGrp="1"/>
          </p:cNvSpPr>
          <p:nvPr/>
        </p:nvSpPr>
        <p:spPr>
          <a:xfrm>
            <a:off x="914400" y="3261485"/>
            <a:ext cx="10332720" cy="28931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700" b="1" dirty="0">
                <a:solidFill>
                  <a:srgbClr val="00417D"/>
                </a:solidFill>
                <a:latin typeface="Microsoft YaHei"/>
                <a:ea typeface="Microsoft YaHei"/>
                <a:cs typeface="Microsoft YaHei"/>
              </a:rPr>
              <a:t>在同一参数框架内同时描述质量、衰变与散射。</a:t>
            </a:r>
            <a:endParaRPr sz="1700" b="1" i="0" dirty="0">
              <a:solidFill>
                <a:srgbClr val="00417D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0C63D6-2E41-478A-BCE3-DFAB02DF1158}"/>
              </a:ext>
            </a:extLst>
          </p:cNvPr>
          <p:cNvSpPr>
            <a:spLocks noGrp="1"/>
          </p:cNvSpPr>
          <p:nvPr/>
        </p:nvSpPr>
        <p:spPr>
          <a:xfrm>
            <a:off x="914400" y="3862647"/>
            <a:ext cx="10332720" cy="458587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400">
                <a:latin typeface="Microsoft YaHei"/>
                <a:ea typeface="Microsoft YaHei"/>
                <a:cs typeface="Microsoft YaHei"/>
              </a:rPr>
              <a:t>联合似然需处理参数相关性与共同系统误差。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lang="zh-CN" altLang="en-US" sz="1400" dirty="0">
                <a:latin typeface="Microsoft YaHei"/>
                <a:ea typeface="Microsoft YaHei"/>
                <a:cs typeface="Microsoft YaHei"/>
              </a:rPr>
              <a:t>通过替代参数化与独立数据，检验模型的预测能力。</a:t>
            </a:r>
            <a:endParaRPr sz="1400" dirty="0"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640035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709DA0-F3BC-456D-A7C7-CBFA2DEBF7EB}"/>
              </a:ext>
            </a:extLst>
          </p:cNvPr>
          <p:cNvSpPr>
            <a:spLocks noGrp="1"/>
          </p:cNvSpPr>
          <p:nvPr/>
        </p:nvSpPr>
        <p:spPr>
          <a:xfrm>
            <a:off x="384048" y="137160"/>
            <a:ext cx="992124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defRPr sz="237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s-419" sz="237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Backup：</a:t>
            </a:r>
            <a:r>
              <a:rPr lang="zh-CN" altLang="en-US" sz="2378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从实验观测量到 </a:t>
            </a:r>
            <a:r>
              <a:rPr lang="es-419" sz="2378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S-matrix </a:t>
            </a:r>
            <a:r>
              <a:rPr lang="zh-CN" altLang="en-US" sz="2378" b="1" dirty="0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判别量</a:t>
            </a:r>
            <a:endParaRPr sz="2378" b="1" i="0" dirty="0">
              <a:solidFill>
                <a:srgbClr val="004B7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3A174B-92E4-488D-B9D7-694F778F64E4}"/>
              </a:ext>
            </a:extLst>
          </p:cNvPr>
          <p:cNvSpPr>
            <a:spLocks noGrp="1"/>
          </p:cNvSpPr>
          <p:nvPr/>
        </p:nvSpPr>
        <p:spPr>
          <a:xfrm>
            <a:off x="384048" y="676656"/>
            <a:ext cx="11384280" cy="27432"/>
          </a:xfrm>
          <a:prstGeom prst="rect">
            <a:avLst/>
          </a:prstGeom>
          <a:solidFill>
            <a:srgbClr val="D75E18"/>
          </a:solidFill>
          <a:ln>
            <a:solidFill>
              <a:srgbClr val="D75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18288" rIns="27432" bIns="18288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E090C2-302A-446B-8829-054F3DE5919F}"/>
              </a:ext>
            </a:extLst>
          </p:cNvPr>
          <p:cNvSpPr>
            <a:spLocks noGrp="1"/>
          </p:cNvSpPr>
          <p:nvPr/>
        </p:nvSpPr>
        <p:spPr>
          <a:xfrm>
            <a:off x="10561320" y="173736"/>
            <a:ext cx="1051560" cy="182880"/>
          </a:xfrm>
          <a:prstGeom prst="rect">
            <a:avLst/>
          </a:prstGeom>
          <a:noFill/>
        </p:spPr>
        <p:txBody>
          <a:bodyPr wrap="square" lIns="36576" tIns="13716" rIns="36576" bIns="13716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sz="650" b="0" i="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TUHEP Seminar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8E51DB-D2D1-41C8-9F0B-8035F8EBB5D5}"/>
              </a:ext>
            </a:extLst>
          </p:cNvPr>
          <p:cNvSpPr>
            <a:spLocks noGrp="1"/>
          </p:cNvSpPr>
          <p:nvPr/>
        </p:nvSpPr>
        <p:spPr>
          <a:xfrm>
            <a:off x="11503152" y="6533666"/>
            <a:ext cx="256032" cy="1000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  <a:defRPr>
                <a:latin typeface="Microsoft YaHei"/>
                <a:ea typeface="Microsoft YaHei"/>
                <a:cs typeface="Microsoft YaHei"/>
              </a:defRPr>
            </a:pPr>
            <a:r>
              <a:rPr lang="en-US" altLang="zh-CN" sz="650">
                <a:solidFill>
                  <a:srgbClr val="727272"/>
                </a:solidFill>
                <a:latin typeface="Microsoft YaHei"/>
                <a:ea typeface="Microsoft YaHei"/>
                <a:cs typeface="Microsoft YaHei"/>
              </a:rPr>
              <a:t>22</a:t>
            </a:r>
            <a:endParaRPr sz="650" b="0">
              <a:solidFill>
                <a:srgbClr val="727272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0EB540D-9046-4005-88BA-2438C1FF04FD}"/>
              </a:ext>
            </a:extLst>
          </p:cNvPr>
          <p:cNvSpPr>
            <a:spLocks noGrp="1"/>
          </p:cNvSpPr>
          <p:nvPr/>
        </p:nvSpPr>
        <p:spPr>
          <a:xfrm>
            <a:off x="723900" y="895350"/>
            <a:ext cx="107442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350">
                <a:solidFill>
                  <a:srgbClr val="52647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526472"/>
                </a:solidFill>
                <a:latin typeface="Microsoft YaHei"/>
                <a:ea typeface="Microsoft YaHei"/>
                <a:cs typeface="Microsoft YaHei"/>
              </a:rPr>
              <a:t>阈值附近，质量和定宽 Breit–Wigner 参数不足以区分动力学图景。关键约束来自振幅的解析结构。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C2663EE-C913-4044-919F-E010AF167C62}"/>
              </a:ext>
            </a:extLst>
          </p:cNvPr>
          <p:cNvSpPr>
            <a:spLocks noGrp="1"/>
          </p:cNvSpPr>
          <p:nvPr/>
        </p:nvSpPr>
        <p:spPr>
          <a:xfrm>
            <a:off x="723900" y="1371600"/>
            <a:ext cx="10744200" cy="457200"/>
          </a:xfrm>
          <a:prstGeom prst="rect">
            <a:avLst/>
          </a:prstGeom>
          <a:solidFill>
            <a:srgbClr val="004B70"/>
          </a:solidFill>
          <a:ln w="0">
            <a:noFill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574822F-2ACE-40CF-A186-6D3E3BE8025D}"/>
              </a:ext>
            </a:extLst>
          </p:cNvPr>
          <p:cNvSpPr>
            <a:spLocks noGrp="1"/>
          </p:cNvSpPr>
          <p:nvPr/>
        </p:nvSpPr>
        <p:spPr>
          <a:xfrm>
            <a:off x="723900" y="1371600"/>
            <a:ext cx="26479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实验输入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E77F35F-E55E-4DD8-A11E-C113844C073C}"/>
              </a:ext>
            </a:extLst>
          </p:cNvPr>
          <p:cNvSpPr>
            <a:spLocks noGrp="1"/>
          </p:cNvSpPr>
          <p:nvPr/>
        </p:nvSpPr>
        <p:spPr>
          <a:xfrm>
            <a:off x="3371850" y="1371600"/>
            <a:ext cx="3810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振幅层约束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482C6CB-901B-42B7-995D-3E6115F478E6}"/>
              </a:ext>
            </a:extLst>
          </p:cNvPr>
          <p:cNvSpPr>
            <a:spLocks noGrp="1"/>
          </p:cNvSpPr>
          <p:nvPr/>
        </p:nvSpPr>
        <p:spPr>
          <a:xfrm>
            <a:off x="7181850" y="1371600"/>
            <a:ext cx="42862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主要判别力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D2B084A-5E68-4A12-B8AA-AA6E688192B1}"/>
              </a:ext>
            </a:extLst>
          </p:cNvPr>
          <p:cNvSpPr>
            <a:spLocks noGrp="1"/>
          </p:cNvSpPr>
          <p:nvPr/>
        </p:nvSpPr>
        <p:spPr>
          <a:xfrm>
            <a:off x="723900" y="2671763"/>
            <a:ext cx="10744200" cy="9525"/>
          </a:xfrm>
          <a:prstGeom prst="rect">
            <a:avLst/>
          </a:prstGeom>
          <a:solidFill>
            <a:srgbClr val="CDD9E1"/>
          </a:solidFill>
          <a:ln w="0">
            <a:noFill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F742299-3763-4842-8333-AA48FE937E5E}"/>
              </a:ext>
            </a:extLst>
          </p:cNvPr>
          <p:cNvSpPr>
            <a:spLocks noGrp="1"/>
          </p:cNvSpPr>
          <p:nvPr/>
        </p:nvSpPr>
        <p:spPr>
          <a:xfrm>
            <a:off x="819150" y="1895475"/>
            <a:ext cx="2457450" cy="719138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 algn="ctr">
              <a:buNone/>
              <a:defRPr sz="123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3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阈值附近线形与能量依赖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1DA3D66-9923-42F8-AEC5-9797E2AC6240}"/>
              </a:ext>
            </a:extLst>
          </p:cNvPr>
          <p:cNvSpPr>
            <a:spLocks noGrp="1"/>
          </p:cNvSpPr>
          <p:nvPr/>
        </p:nvSpPr>
        <p:spPr>
          <a:xfrm>
            <a:off x="3467100" y="1895475"/>
            <a:ext cx="3619500" cy="719138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 algn="ctr">
              <a:buNone/>
              <a:def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极点位置、Riemann sheet</a:t>
            </a:r>
          </a:p>
          <a:p>
            <a:pPr algn="ctr">
              <a:buNone/>
              <a:def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cusp / pole 结构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C2ABE47-C401-42EB-9ACD-F196FFB65F61}"/>
              </a:ext>
            </a:extLst>
          </p:cNvPr>
          <p:cNvSpPr>
            <a:spLocks noGrp="1"/>
          </p:cNvSpPr>
          <p:nvPr/>
        </p:nvSpPr>
        <p:spPr>
          <a:xfrm>
            <a:off x="7277100" y="1895475"/>
            <a:ext cx="4095750" cy="719138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区分 pole-dominated 与 cusp-dominated 图景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6D6BB60-B9FF-4C3E-920F-FD813746CF1D}"/>
              </a:ext>
            </a:extLst>
          </p:cNvPr>
          <p:cNvSpPr>
            <a:spLocks noGrp="1"/>
          </p:cNvSpPr>
          <p:nvPr/>
        </p:nvSpPr>
        <p:spPr>
          <a:xfrm>
            <a:off x="723900" y="2681288"/>
            <a:ext cx="10744200" cy="852488"/>
          </a:xfrm>
          <a:prstGeom prst="rect">
            <a:avLst/>
          </a:prstGeom>
          <a:solidFill>
            <a:srgbClr val="F4F7F9"/>
          </a:solidFill>
          <a:ln w="0">
            <a:noFill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0E9E820-B97A-411D-A41B-AF7F37616CB1}"/>
              </a:ext>
            </a:extLst>
          </p:cNvPr>
          <p:cNvSpPr>
            <a:spLocks noGrp="1"/>
          </p:cNvSpPr>
          <p:nvPr/>
        </p:nvSpPr>
        <p:spPr>
          <a:xfrm>
            <a:off x="723900" y="3524250"/>
            <a:ext cx="10744200" cy="9525"/>
          </a:xfrm>
          <a:prstGeom prst="rect">
            <a:avLst/>
          </a:prstGeom>
          <a:solidFill>
            <a:srgbClr val="CDD9E1"/>
          </a:solidFill>
          <a:ln w="0">
            <a:noFill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D2AC347-024F-4B62-AE84-7044FB7CF361}"/>
              </a:ext>
            </a:extLst>
          </p:cNvPr>
          <p:cNvSpPr>
            <a:spLocks noGrp="1"/>
          </p:cNvSpPr>
          <p:nvPr/>
        </p:nvSpPr>
        <p:spPr>
          <a:xfrm>
            <a:off x="819150" y="2747963"/>
            <a:ext cx="2457450" cy="719138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 algn="ctr">
              <a:buNone/>
              <a:defRPr sz="123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3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多道产额、相位与干涉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7FE31AE-417E-4508-AC7B-25F3C2981CFA}"/>
              </a:ext>
            </a:extLst>
          </p:cNvPr>
          <p:cNvSpPr>
            <a:spLocks noGrp="1"/>
          </p:cNvSpPr>
          <p:nvPr/>
        </p:nvSpPr>
        <p:spPr>
          <a:xfrm>
            <a:off x="3467100" y="2747963"/>
            <a:ext cx="3619500" cy="719138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 algn="ctr">
              <a:buNone/>
              <a:def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residue 比、道间耦合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E8AA6AE-5383-4072-96C4-388E6A686E6F}"/>
              </a:ext>
            </a:extLst>
          </p:cNvPr>
          <p:cNvSpPr>
            <a:spLocks noGrp="1"/>
          </p:cNvSpPr>
          <p:nvPr/>
        </p:nvSpPr>
        <p:spPr>
          <a:xfrm>
            <a:off x="7277100" y="2747963"/>
            <a:ext cx="4095750" cy="719138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约束耦合道重整化强度与各道组分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A2D0BEE-B5FE-416D-B5AE-FD7BB4FE4311}"/>
              </a:ext>
            </a:extLst>
          </p:cNvPr>
          <p:cNvSpPr>
            <a:spLocks noGrp="1"/>
          </p:cNvSpPr>
          <p:nvPr/>
        </p:nvSpPr>
        <p:spPr>
          <a:xfrm>
            <a:off x="723900" y="4376738"/>
            <a:ext cx="10744200" cy="9525"/>
          </a:xfrm>
          <a:prstGeom prst="rect">
            <a:avLst/>
          </a:prstGeom>
          <a:solidFill>
            <a:srgbClr val="CDD9E1"/>
          </a:solidFill>
          <a:ln w="0">
            <a:noFill/>
          </a:ln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C260D0A-601B-4660-BB60-E58684013201}"/>
              </a:ext>
            </a:extLst>
          </p:cNvPr>
          <p:cNvSpPr>
            <a:spLocks noGrp="1"/>
          </p:cNvSpPr>
          <p:nvPr/>
        </p:nvSpPr>
        <p:spPr>
          <a:xfrm>
            <a:off x="819150" y="3600450"/>
            <a:ext cx="2457450" cy="719138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 algn="ctr">
              <a:buNone/>
              <a:defRPr sz="123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3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Γ(Bₛπ⁰)、辐射衰变比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E521F87-9F5A-4AD6-A255-CC70062B72A0}"/>
              </a:ext>
            </a:extLst>
          </p:cNvPr>
          <p:cNvSpPr>
            <a:spLocks noGrp="1"/>
          </p:cNvSpPr>
          <p:nvPr/>
        </p:nvSpPr>
        <p:spPr>
          <a:xfrm>
            <a:off x="3467100" y="3600450"/>
            <a:ext cx="3619500" cy="719138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 algn="ctr">
              <a:buNone/>
              <a:def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同位旋破缺</a:t>
            </a:r>
          </a:p>
          <a:p>
            <a:pPr algn="ctr">
              <a:buNone/>
              <a:def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短程结构敏感性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90FA74C-185E-4F28-A8F8-66A3B6263870}"/>
              </a:ext>
            </a:extLst>
          </p:cNvPr>
          <p:cNvSpPr>
            <a:spLocks noGrp="1"/>
          </p:cNvSpPr>
          <p:nvPr/>
        </p:nvSpPr>
        <p:spPr>
          <a:xfrm>
            <a:off x="7277100" y="3600450"/>
            <a:ext cx="4095750" cy="719138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区分短程核心、强子圈图与同位旋破缺机制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873E548-8BFF-48EF-94DF-41848BAA3845}"/>
              </a:ext>
            </a:extLst>
          </p:cNvPr>
          <p:cNvSpPr>
            <a:spLocks noGrp="1"/>
          </p:cNvSpPr>
          <p:nvPr/>
        </p:nvSpPr>
        <p:spPr>
          <a:xfrm>
            <a:off x="723900" y="4386263"/>
            <a:ext cx="10744200" cy="852488"/>
          </a:xfrm>
          <a:prstGeom prst="rect">
            <a:avLst/>
          </a:prstGeom>
          <a:solidFill>
            <a:srgbClr val="F4F7F9"/>
          </a:solidFill>
          <a:ln w="0">
            <a:noFill/>
          </a:ln>
        </p:spPr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807F0F43-C084-4A2C-98B4-5F5FF258FFAD}"/>
              </a:ext>
            </a:extLst>
          </p:cNvPr>
          <p:cNvSpPr>
            <a:spLocks noGrp="1"/>
          </p:cNvSpPr>
          <p:nvPr/>
        </p:nvSpPr>
        <p:spPr>
          <a:xfrm>
            <a:off x="723900" y="5229225"/>
            <a:ext cx="10744200" cy="9525"/>
          </a:xfrm>
          <a:prstGeom prst="rect">
            <a:avLst/>
          </a:prstGeom>
          <a:solidFill>
            <a:srgbClr val="CDD9E1"/>
          </a:solidFill>
          <a:ln w="0">
            <a:noFill/>
          </a:ln>
        </p:spPr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223A5E2-3A75-4917-8150-6C7D74A39F8C}"/>
              </a:ext>
            </a:extLst>
          </p:cNvPr>
          <p:cNvSpPr>
            <a:spLocks noGrp="1"/>
          </p:cNvSpPr>
          <p:nvPr/>
        </p:nvSpPr>
        <p:spPr>
          <a:xfrm>
            <a:off x="819150" y="4452938"/>
            <a:ext cx="2457450" cy="719138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 algn="ctr">
              <a:buNone/>
              <a:defRPr sz="123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3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1⁺ 伴随态、质量劈裂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D648A89-A0CA-4AA2-B320-8C633C42DFCD}"/>
              </a:ext>
            </a:extLst>
          </p:cNvPr>
          <p:cNvSpPr>
            <a:spLocks noGrp="1"/>
          </p:cNvSpPr>
          <p:nvPr/>
        </p:nvSpPr>
        <p:spPr>
          <a:xfrm>
            <a:off x="3467100" y="4452938"/>
            <a:ext cx="3619500" cy="719138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 algn="ctr">
              <a:buNone/>
              <a:def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HQSS 关联的极点</a:t>
            </a:r>
          </a:p>
          <a:p>
            <a:pPr algn="ctr">
              <a:buNone/>
              <a:def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及耦合关系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A3872D5-F8B6-4E72-80A9-2D016C0EABAF}"/>
              </a:ext>
            </a:extLst>
          </p:cNvPr>
          <p:cNvSpPr>
            <a:spLocks noGrp="1"/>
          </p:cNvSpPr>
          <p:nvPr/>
        </p:nvSpPr>
        <p:spPr>
          <a:xfrm>
            <a:off x="7277100" y="4452938"/>
            <a:ext cx="4095750" cy="719138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215" b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1215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检验二重态关联在 </a:t>
            </a:r>
            <a:r>
              <a:rPr lang="es-419" sz="1215" dirty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cs̄、bs̄ </a:t>
            </a:r>
            <a:r>
              <a:rPr lang="zh-CN" altLang="en-US" sz="1215" dirty="0">
                <a:solidFill>
                  <a:srgbClr val="263746"/>
                </a:solidFill>
                <a:latin typeface="Microsoft YaHei"/>
                <a:ea typeface="Microsoft YaHei"/>
                <a:cs typeface="Microsoft YaHei"/>
              </a:rPr>
              <a:t>体系中是否成立</a:t>
            </a:r>
            <a:endParaRPr sz="1215" b="0" dirty="0">
              <a:solidFill>
                <a:srgbClr val="263746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142B03C-7F53-4E82-AFDA-9BB12C9257C6}"/>
              </a:ext>
            </a:extLst>
          </p:cNvPr>
          <p:cNvSpPr>
            <a:spLocks noGrp="1"/>
          </p:cNvSpPr>
          <p:nvPr/>
        </p:nvSpPr>
        <p:spPr>
          <a:xfrm>
            <a:off x="3371850" y="1371600"/>
            <a:ext cx="9525" cy="3867150"/>
          </a:xfrm>
          <a:prstGeom prst="rect">
            <a:avLst/>
          </a:prstGeom>
          <a:solidFill>
            <a:srgbClr val="CDD9E1"/>
          </a:solidFill>
          <a:ln w="0">
            <a:noFill/>
          </a:ln>
        </p:spPr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EE84692-CBFF-41B0-8A3B-CFC819170B9E}"/>
              </a:ext>
            </a:extLst>
          </p:cNvPr>
          <p:cNvSpPr>
            <a:spLocks noGrp="1"/>
          </p:cNvSpPr>
          <p:nvPr/>
        </p:nvSpPr>
        <p:spPr>
          <a:xfrm>
            <a:off x="7181850" y="1371600"/>
            <a:ext cx="9525" cy="3867150"/>
          </a:xfrm>
          <a:prstGeom prst="rect">
            <a:avLst/>
          </a:prstGeom>
          <a:solidFill>
            <a:srgbClr val="CDD9E1"/>
          </a:solidFill>
          <a:ln w="0">
            <a:noFill/>
          </a:ln>
        </p:spPr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A1FB0DD-849C-4B28-96F5-332FE30281CD}"/>
              </a:ext>
            </a:extLst>
          </p:cNvPr>
          <p:cNvSpPr>
            <a:spLocks noGrp="1"/>
          </p:cNvSpPr>
          <p:nvPr/>
        </p:nvSpPr>
        <p:spPr>
          <a:xfrm>
            <a:off x="723900" y="5476875"/>
            <a:ext cx="47625" cy="495300"/>
          </a:xfrm>
          <a:prstGeom prst="rect">
            <a:avLst/>
          </a:prstGeom>
          <a:solidFill>
            <a:srgbClr val="F08A24"/>
          </a:solidFill>
          <a:ln w="0">
            <a:noFill/>
          </a:ln>
        </p:spPr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C2417D4-9FDA-4160-9D81-CED12A0D0E14}"/>
              </a:ext>
            </a:extLst>
          </p:cNvPr>
          <p:cNvSpPr>
            <a:spLocks noGrp="1"/>
          </p:cNvSpPr>
          <p:nvPr/>
        </p:nvSpPr>
        <p:spPr>
          <a:xfrm>
            <a:off x="914400" y="5457825"/>
            <a:ext cx="105537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19050" rIns="28575" bIns="19050" anchor="ctr">
            <a:noAutofit/>
          </a:bodyPr>
          <a:lstStyle/>
          <a:p>
            <a:pPr>
              <a:buNone/>
              <a:defRPr sz="138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88" b="1">
                <a:solidFill>
                  <a:srgbClr val="004B70"/>
                </a:solidFill>
                <a:latin typeface="Microsoft YaHei"/>
                <a:ea typeface="Microsoft YaHei"/>
                <a:cs typeface="Microsoft YaHei"/>
              </a:rPr>
              <a:t>模型比较应联合报告 pole、Riemann sheet 与 residue，并给出参数化变化带来的模型依赖。</a:t>
            </a:r>
          </a:p>
        </p:txBody>
      </p:sp>
    </p:spTree>
    <p:extLst>
      <p:ext uri="{BB962C8B-B14F-4D97-AF65-F5344CB8AC3E}">
        <p14:creationId xmlns:p14="http://schemas.microsoft.com/office/powerpoint/2010/main" val="3406153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Microsoft YaHei"/>
        <a:ea typeface="Microsoft YaHei"/>
        <a:cs typeface="Microsoft YaHei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Microsoft YaHei"/>
        <a:ea typeface="Microsoft YaHei"/>
        <a:cs typeface="Microsoft YaHei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3349</Words>
  <Application>Microsoft Macintosh PowerPoint</Application>
  <DocSecurity>0</DocSecurity>
  <PresentationFormat>宽屏</PresentationFormat>
  <Paragraphs>394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Microsoft YaHei</vt:lpstr>
      <vt:lpstr>Arial Unicode MS</vt:lpstr>
      <vt:lpstr>Microsoft YaHei UI</vt:lpstr>
      <vt:lpstr>Arial</vt:lpstr>
      <vt:lpstr>Cambria Math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思源 卢</cp:lastModifiedBy>
  <cp:revision>30</cp:revision>
  <dcterms:created xsi:type="dcterms:W3CDTF">2026-09-23T06:12:29Z</dcterms:created>
  <dcterms:modified xsi:type="dcterms:W3CDTF">2026-09-23T13:13:02Z</dcterms:modified>
</cp:coreProperties>
</file>