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257" r:id="rId2"/>
    <p:sldId id="289" r:id="rId3"/>
    <p:sldId id="333" r:id="rId4"/>
    <p:sldId id="336" r:id="rId5"/>
    <p:sldId id="337" r:id="rId6"/>
    <p:sldId id="338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3" r:id="rId19"/>
    <p:sldId id="354" r:id="rId20"/>
    <p:sldId id="355" r:id="rId21"/>
    <p:sldId id="356" r:id="rId22"/>
    <p:sldId id="357" r:id="rId23"/>
    <p:sldId id="312" r:id="rId24"/>
    <p:sldId id="334" r:id="rId25"/>
  </p:sldIdLst>
  <p:sldSz cx="15236825" cy="8570913"/>
  <p:notesSz cx="6858000" cy="9144000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257"/>
            <p14:sldId id="289"/>
            <p14:sldId id="333"/>
            <p14:sldId id="336"/>
            <p14:sldId id="337"/>
            <p14:sldId id="338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3"/>
            <p14:sldId id="354"/>
            <p14:sldId id="355"/>
            <p14:sldId id="356"/>
            <p14:sldId id="357"/>
            <p14:sldId id="312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C2B64"/>
    <a:srgbClr val="8AB1D3"/>
    <a:srgbClr val="8DB5D5"/>
    <a:srgbClr val="30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7" autoAdjust="0"/>
    <p:restoredTop sz="91196" autoAdjust="0"/>
  </p:normalViewPr>
  <p:slideViewPr>
    <p:cSldViewPr snapToGrid="0">
      <p:cViewPr varScale="1">
        <p:scale>
          <a:sx n="72" d="100"/>
          <a:sy n="72" d="100"/>
        </p:scale>
        <p:origin x="168" y="60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98EA5-E3C4-4764-B28B-37E8EF951E1E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4B69-19AC-4884-A797-F8C05B6DF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0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811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27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527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17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119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23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091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394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493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208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75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390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59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94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1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96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13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52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51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82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1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0277475" y="1"/>
            <a:ext cx="4959350" cy="8363163"/>
            <a:chOff x="10277475" y="1"/>
            <a:chExt cx="4959350" cy="8363163"/>
          </a:xfrm>
        </p:grpSpPr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10277475" y="1"/>
              <a:ext cx="4959350" cy="836316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598622" y="1460714"/>
            <a:ext cx="13970133" cy="2520416"/>
            <a:chOff x="598622" y="1460714"/>
            <a:chExt cx="10696469" cy="2520416"/>
          </a:xfrm>
        </p:grpSpPr>
        <p:sp>
          <p:nvSpPr>
            <p:cNvPr id="62" name="TextBox 61"/>
            <p:cNvSpPr txBox="1"/>
            <p:nvPr/>
          </p:nvSpPr>
          <p:spPr>
            <a:xfrm>
              <a:off x="598622" y="1460714"/>
              <a:ext cx="1066811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800" b="1" dirty="0" smtClean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Demonstration of a ring-FEL as an </a:t>
              </a:r>
            </a:p>
            <a:p>
              <a:r>
                <a:rPr lang="en-US" altLang="ko-KR" sz="3800" b="1" dirty="0" smtClean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EUV lithography tool</a:t>
              </a:r>
              <a:endParaRPr lang="ko-KR" altLang="en-US" sz="3800" b="1" dirty="0">
                <a:solidFill>
                  <a:srgbClr val="002060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6973" y="3119356"/>
              <a:ext cx="1066811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 err="1" smtClean="0">
                  <a:cs typeface="Verdana" panose="020B0604030504040204" pitchFamily="34" charset="0"/>
                </a:rPr>
                <a:t>Jaeyu</a:t>
              </a:r>
              <a:r>
                <a:rPr lang="en-US" altLang="ko-KR" sz="2500" b="1" dirty="0" smtClean="0">
                  <a:cs typeface="Verdana" panose="020B0604030504040204" pitchFamily="34" charset="0"/>
                </a:rPr>
                <a:t> Lee, </a:t>
              </a:r>
              <a:r>
                <a:rPr lang="en-US" altLang="ko-KR" sz="2500" b="1" dirty="0" err="1" smtClean="0">
                  <a:cs typeface="Verdana" panose="020B0604030504040204" pitchFamily="34" charset="0"/>
                </a:rPr>
                <a:t>Seunghwan</a:t>
              </a:r>
              <a:r>
                <a:rPr lang="en-US" altLang="ko-KR" sz="2500" b="1" dirty="0" smtClean="0">
                  <a:cs typeface="Verdana" panose="020B0604030504040204" pitchFamily="34" charset="0"/>
                </a:rPr>
                <a:t> Shin </a:t>
              </a:r>
            </a:p>
            <a:p>
              <a:r>
                <a:rPr lang="en-US" altLang="ko-KR" sz="2500" b="1" dirty="0" smtClean="0">
                  <a:cs typeface="Verdana" panose="020B0604030504040204" pitchFamily="34" charset="0"/>
                </a:rPr>
                <a:t>Pohang Accelerator Laboratory</a:t>
              </a:r>
              <a:endParaRPr lang="en-US" altLang="ko-KR" sz="2500" b="1" dirty="0">
                <a:cs typeface="Verdana" panose="020B060403050404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26973" y="0"/>
            <a:ext cx="10082356" cy="499012"/>
            <a:chOff x="626973" y="0"/>
            <a:chExt cx="10082356" cy="499012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6473" y="37347"/>
              <a:ext cx="900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SSMB Workshop</a:t>
              </a:r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6973" y="7258489"/>
            <a:ext cx="50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/>
                </a:solidFill>
              </a:rPr>
              <a:t>Dec. 8, 2020</a:t>
            </a:r>
            <a:endParaRPr lang="ko-KR" alt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01" y="4413578"/>
            <a:ext cx="4475541" cy="31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bypass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9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Bunch compression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42" name="Rectangle 101"/>
          <p:cNvSpPr txBox="1">
            <a:spLocks noChangeArrowheads="1"/>
          </p:cNvSpPr>
          <p:nvPr/>
        </p:nvSpPr>
        <p:spPr bwMode="auto">
          <a:xfrm>
            <a:off x="306553" y="3392633"/>
            <a:ext cx="5409166" cy="319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algn="l" defTabSz="1142726" rtl="0" eaLnBrk="1" latinLnBrk="1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kumimoji="1" sz="349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  <a:lvl2pPr marL="742950" indent="-285750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kumimoji="1" sz="299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2pPr>
            <a:lvl3pPr marL="1143000" indent="-228600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kumimoji="1" sz="249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3pPr>
            <a:lvl4pPr marL="1600200" indent="-228600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kumimoji="1" sz="224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4pPr>
            <a:lvl5pPr marL="2057400" indent="-228600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kumimoji="1" sz="224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1142726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24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1142726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24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1142726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24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1142726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249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9pPr>
          </a:lstStyle>
          <a:p>
            <a:r>
              <a:rPr lang="en-US" altLang="ko-KR" sz="2200" dirty="0" smtClean="0"/>
              <a:t>Extracted bunch current is ~ 100 A. Compression factor should be &gt; 10.</a:t>
            </a:r>
          </a:p>
          <a:p>
            <a:r>
              <a:rPr lang="en-US" altLang="ko-KR" sz="2200" dirty="0" smtClean="0"/>
              <a:t>Nominal energy chirping &amp; chicane scheme is hard to apply. </a:t>
            </a:r>
          </a:p>
          <a:p>
            <a:r>
              <a:rPr lang="en-US" altLang="ko-KR" sz="2200" dirty="0" smtClean="0"/>
              <a:t>We apply High-Gain Harmonic-Generation (HGHG) scheme. </a:t>
            </a:r>
            <a:endParaRPr lang="ko-KR" altLang="en-US" sz="2200" dirty="0" smtClean="0"/>
          </a:p>
          <a:p>
            <a:endParaRPr lang="ko-KR" altLang="en-US" sz="2200" dirty="0" smtClean="0"/>
          </a:p>
          <a:p>
            <a:endParaRPr lang="ko-KR" altLang="en-US" sz="2200" dirty="0"/>
          </a:p>
        </p:txBody>
      </p:sp>
      <p:pic>
        <p:nvPicPr>
          <p:cNvPr id="179" name="내용 개체 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37" y="3995500"/>
            <a:ext cx="2565291" cy="1978715"/>
          </a:xfrm>
          <a:prstGeom prst="rect">
            <a:avLst/>
          </a:prstGeom>
        </p:spPr>
      </p:pic>
      <p:cxnSp>
        <p:nvCxnSpPr>
          <p:cNvPr id="180" name="직선 화살표 연결선 12"/>
          <p:cNvCxnSpPr>
            <a:cxnSpLocks noChangeShapeType="1"/>
            <a:stCxn id="273" idx="0"/>
          </p:cNvCxnSpPr>
          <p:nvPr/>
        </p:nvCxnSpPr>
        <p:spPr bwMode="auto">
          <a:xfrm>
            <a:off x="6447638" y="3118415"/>
            <a:ext cx="1094333" cy="73276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직선 화살표 연결선 452"/>
          <p:cNvCxnSpPr>
            <a:cxnSpLocks noChangeShapeType="1"/>
          </p:cNvCxnSpPr>
          <p:nvPr/>
        </p:nvCxnSpPr>
        <p:spPr bwMode="auto">
          <a:xfrm>
            <a:off x="9129623" y="3236791"/>
            <a:ext cx="903142" cy="6353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직선 화살표 연결선 453"/>
          <p:cNvCxnSpPr>
            <a:cxnSpLocks noChangeShapeType="1"/>
          </p:cNvCxnSpPr>
          <p:nvPr/>
        </p:nvCxnSpPr>
        <p:spPr bwMode="auto">
          <a:xfrm>
            <a:off x="10730741" y="3133568"/>
            <a:ext cx="1362964" cy="78136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3" name="그룹 182"/>
          <p:cNvGrpSpPr/>
          <p:nvPr/>
        </p:nvGrpSpPr>
        <p:grpSpPr>
          <a:xfrm>
            <a:off x="6100134" y="1935360"/>
            <a:ext cx="9136691" cy="1557524"/>
            <a:chOff x="37419" y="1064584"/>
            <a:chExt cx="9136691" cy="1557525"/>
          </a:xfrm>
        </p:grpSpPr>
        <p:grpSp>
          <p:nvGrpSpPr>
            <p:cNvPr id="184" name="그룹 183"/>
            <p:cNvGrpSpPr/>
            <p:nvPr/>
          </p:nvGrpSpPr>
          <p:grpSpPr>
            <a:xfrm>
              <a:off x="37419" y="1064584"/>
              <a:ext cx="9136691" cy="1557525"/>
              <a:chOff x="-292048" y="2209799"/>
              <a:chExt cx="9838519" cy="1651519"/>
            </a:xfrm>
          </p:grpSpPr>
          <p:grpSp>
            <p:nvGrpSpPr>
              <p:cNvPr id="186" name="그룹 185"/>
              <p:cNvGrpSpPr/>
              <p:nvPr/>
            </p:nvGrpSpPr>
            <p:grpSpPr>
              <a:xfrm>
                <a:off x="-292048" y="2743200"/>
                <a:ext cx="2896443" cy="1118118"/>
                <a:chOff x="2208956" y="5029200"/>
                <a:chExt cx="2896443" cy="1118118"/>
              </a:xfrm>
            </p:grpSpPr>
            <p:sp>
              <p:nvSpPr>
                <p:cNvPr id="247" name="직사각형 246"/>
                <p:cNvSpPr/>
                <p:nvPr/>
              </p:nvSpPr>
              <p:spPr>
                <a:xfrm>
                  <a:off x="2812574" y="5029200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248" name="직사각형 247"/>
                <p:cNvSpPr/>
                <p:nvPr/>
              </p:nvSpPr>
              <p:spPr>
                <a:xfrm>
                  <a:off x="3089706" y="5029200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" name="직사각형 248"/>
                <p:cNvSpPr/>
                <p:nvPr/>
              </p:nvSpPr>
              <p:spPr>
                <a:xfrm>
                  <a:off x="3089706" y="5029200"/>
                  <a:ext cx="2286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S</a:t>
                  </a:r>
                  <a:endParaRPr lang="ko-KR" altLang="en-US" dirty="0"/>
                </a:p>
              </p:txBody>
            </p:sp>
            <p:sp>
              <p:nvSpPr>
                <p:cNvPr id="250" name="직사각형 249"/>
                <p:cNvSpPr/>
                <p:nvPr/>
              </p:nvSpPr>
              <p:spPr>
                <a:xfrm>
                  <a:off x="3357831" y="5029200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251" name="직사각형 250"/>
                <p:cNvSpPr/>
                <p:nvPr/>
              </p:nvSpPr>
              <p:spPr>
                <a:xfrm>
                  <a:off x="3634963" y="5029200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2" name="직사각형 251"/>
                <p:cNvSpPr/>
                <p:nvPr/>
              </p:nvSpPr>
              <p:spPr>
                <a:xfrm>
                  <a:off x="3634963" y="5029200"/>
                  <a:ext cx="2286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S</a:t>
                  </a:r>
                  <a:endParaRPr lang="ko-KR" altLang="en-US" dirty="0"/>
                </a:p>
              </p:txBody>
            </p:sp>
            <p:sp>
              <p:nvSpPr>
                <p:cNvPr id="253" name="직사각형 252"/>
                <p:cNvSpPr/>
                <p:nvPr/>
              </p:nvSpPr>
              <p:spPr>
                <a:xfrm>
                  <a:off x="3897839" y="5029200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254" name="직사각형 253"/>
                <p:cNvSpPr/>
                <p:nvPr/>
              </p:nvSpPr>
              <p:spPr>
                <a:xfrm>
                  <a:off x="4174971" y="5029200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5" name="직사각형 254"/>
                <p:cNvSpPr/>
                <p:nvPr/>
              </p:nvSpPr>
              <p:spPr>
                <a:xfrm>
                  <a:off x="4174971" y="5029200"/>
                  <a:ext cx="2286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S</a:t>
                  </a:r>
                  <a:endParaRPr lang="ko-KR" altLang="en-US" dirty="0"/>
                </a:p>
              </p:txBody>
            </p:sp>
            <p:sp>
              <p:nvSpPr>
                <p:cNvPr id="256" name="직사각형 255"/>
                <p:cNvSpPr/>
                <p:nvPr/>
              </p:nvSpPr>
              <p:spPr>
                <a:xfrm>
                  <a:off x="4443096" y="5029200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257" name="직사각형 256"/>
                <p:cNvSpPr/>
                <p:nvPr/>
              </p:nvSpPr>
              <p:spPr>
                <a:xfrm>
                  <a:off x="4720228" y="5029200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8" name="직사각형 257"/>
                <p:cNvSpPr/>
                <p:nvPr/>
              </p:nvSpPr>
              <p:spPr>
                <a:xfrm>
                  <a:off x="4720228" y="5029200"/>
                  <a:ext cx="2286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S</a:t>
                  </a:r>
                  <a:endParaRPr lang="ko-KR" altLang="en-US" dirty="0"/>
                </a:p>
              </p:txBody>
            </p:sp>
            <p:sp>
              <p:nvSpPr>
                <p:cNvPr id="259" name="자유형 258"/>
                <p:cNvSpPr/>
                <p:nvPr/>
              </p:nvSpPr>
              <p:spPr>
                <a:xfrm flipH="1">
                  <a:off x="2946464" y="5486400"/>
                  <a:ext cx="2158935" cy="170225"/>
                </a:xfrm>
                <a:custGeom>
                  <a:avLst/>
                  <a:gdLst>
                    <a:gd name="connsiteX0" fmla="*/ 2164702 w 2164702"/>
                    <a:gd name="connsiteY0" fmla="*/ 139977 h 224025"/>
                    <a:gd name="connsiteX1" fmla="*/ 2024743 w 2164702"/>
                    <a:gd name="connsiteY1" fmla="*/ 46671 h 224025"/>
                    <a:gd name="connsiteX2" fmla="*/ 1894114 w 2164702"/>
                    <a:gd name="connsiteY2" fmla="*/ 111985 h 224025"/>
                    <a:gd name="connsiteX3" fmla="*/ 1772816 w 2164702"/>
                    <a:gd name="connsiteY3" fmla="*/ 223952 h 224025"/>
                    <a:gd name="connsiteX4" fmla="*/ 1632857 w 2164702"/>
                    <a:gd name="connsiteY4" fmla="*/ 130646 h 224025"/>
                    <a:gd name="connsiteX5" fmla="*/ 1492898 w 2164702"/>
                    <a:gd name="connsiteY5" fmla="*/ 37340 h 224025"/>
                    <a:gd name="connsiteX6" fmla="*/ 1362269 w 2164702"/>
                    <a:gd name="connsiteY6" fmla="*/ 121315 h 224025"/>
                    <a:gd name="connsiteX7" fmla="*/ 1231641 w 2164702"/>
                    <a:gd name="connsiteY7" fmla="*/ 214622 h 224025"/>
                    <a:gd name="connsiteX8" fmla="*/ 1101012 w 2164702"/>
                    <a:gd name="connsiteY8" fmla="*/ 111985 h 224025"/>
                    <a:gd name="connsiteX9" fmla="*/ 970384 w 2164702"/>
                    <a:gd name="connsiteY9" fmla="*/ 28009 h 224025"/>
                    <a:gd name="connsiteX10" fmla="*/ 830425 w 2164702"/>
                    <a:gd name="connsiteY10" fmla="*/ 121315 h 224025"/>
                    <a:gd name="connsiteX11" fmla="*/ 662474 w 2164702"/>
                    <a:gd name="connsiteY11" fmla="*/ 214622 h 224025"/>
                    <a:gd name="connsiteX12" fmla="*/ 531845 w 2164702"/>
                    <a:gd name="connsiteY12" fmla="*/ 111985 h 224025"/>
                    <a:gd name="connsiteX13" fmla="*/ 401216 w 2164702"/>
                    <a:gd name="connsiteY13" fmla="*/ 17 h 224025"/>
                    <a:gd name="connsiteX14" fmla="*/ 261257 w 2164702"/>
                    <a:gd name="connsiteY14" fmla="*/ 102654 h 224025"/>
                    <a:gd name="connsiteX15" fmla="*/ 111967 w 2164702"/>
                    <a:gd name="connsiteY15" fmla="*/ 214622 h 224025"/>
                    <a:gd name="connsiteX16" fmla="*/ 0 w 2164702"/>
                    <a:gd name="connsiteY16" fmla="*/ 102654 h 2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64702" h="224025">
                      <a:moveTo>
                        <a:pt x="2164702" y="139977"/>
                      </a:moveTo>
                      <a:cubicBezTo>
                        <a:pt x="2117271" y="95656"/>
                        <a:pt x="2069841" y="51336"/>
                        <a:pt x="2024743" y="46671"/>
                      </a:cubicBezTo>
                      <a:cubicBezTo>
                        <a:pt x="1979645" y="42006"/>
                        <a:pt x="1936102" y="82438"/>
                        <a:pt x="1894114" y="111985"/>
                      </a:cubicBezTo>
                      <a:cubicBezTo>
                        <a:pt x="1852126" y="141532"/>
                        <a:pt x="1816359" y="220842"/>
                        <a:pt x="1772816" y="223952"/>
                      </a:cubicBezTo>
                      <a:cubicBezTo>
                        <a:pt x="1729273" y="227062"/>
                        <a:pt x="1632857" y="130646"/>
                        <a:pt x="1632857" y="130646"/>
                      </a:cubicBezTo>
                      <a:cubicBezTo>
                        <a:pt x="1586204" y="99544"/>
                        <a:pt x="1537996" y="38895"/>
                        <a:pt x="1492898" y="37340"/>
                      </a:cubicBezTo>
                      <a:cubicBezTo>
                        <a:pt x="1447800" y="35785"/>
                        <a:pt x="1405812" y="91768"/>
                        <a:pt x="1362269" y="121315"/>
                      </a:cubicBezTo>
                      <a:cubicBezTo>
                        <a:pt x="1318726" y="150862"/>
                        <a:pt x="1275184" y="216177"/>
                        <a:pt x="1231641" y="214622"/>
                      </a:cubicBezTo>
                      <a:cubicBezTo>
                        <a:pt x="1188098" y="213067"/>
                        <a:pt x="1144555" y="143087"/>
                        <a:pt x="1101012" y="111985"/>
                      </a:cubicBezTo>
                      <a:cubicBezTo>
                        <a:pt x="1057469" y="80883"/>
                        <a:pt x="1015482" y="26454"/>
                        <a:pt x="970384" y="28009"/>
                      </a:cubicBezTo>
                      <a:cubicBezTo>
                        <a:pt x="925286" y="29564"/>
                        <a:pt x="881743" y="90213"/>
                        <a:pt x="830425" y="121315"/>
                      </a:cubicBezTo>
                      <a:cubicBezTo>
                        <a:pt x="779107" y="152417"/>
                        <a:pt x="712237" y="216177"/>
                        <a:pt x="662474" y="214622"/>
                      </a:cubicBezTo>
                      <a:cubicBezTo>
                        <a:pt x="612711" y="213067"/>
                        <a:pt x="575388" y="147753"/>
                        <a:pt x="531845" y="111985"/>
                      </a:cubicBezTo>
                      <a:cubicBezTo>
                        <a:pt x="488302" y="76217"/>
                        <a:pt x="446314" y="1572"/>
                        <a:pt x="401216" y="17"/>
                      </a:cubicBezTo>
                      <a:cubicBezTo>
                        <a:pt x="356118" y="-1538"/>
                        <a:pt x="261257" y="102654"/>
                        <a:pt x="261257" y="102654"/>
                      </a:cubicBezTo>
                      <a:cubicBezTo>
                        <a:pt x="213049" y="138421"/>
                        <a:pt x="155510" y="214622"/>
                        <a:pt x="111967" y="214622"/>
                      </a:cubicBezTo>
                      <a:cubicBezTo>
                        <a:pt x="68424" y="214622"/>
                        <a:pt x="55984" y="17"/>
                        <a:pt x="0" y="102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0" name="직사각형 259"/>
                <p:cNvSpPr/>
                <p:nvPr/>
              </p:nvSpPr>
              <p:spPr>
                <a:xfrm>
                  <a:off x="2822101" y="5766318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1" name="직사각형 260"/>
                <p:cNvSpPr/>
                <p:nvPr/>
              </p:nvSpPr>
              <p:spPr>
                <a:xfrm>
                  <a:off x="2822101" y="5766318"/>
                  <a:ext cx="2286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S</a:t>
                  </a:r>
                  <a:endParaRPr lang="ko-KR" altLang="en-US" dirty="0"/>
                </a:p>
              </p:txBody>
            </p:sp>
            <p:sp>
              <p:nvSpPr>
                <p:cNvPr id="262" name="직사각형 261"/>
                <p:cNvSpPr/>
                <p:nvPr/>
              </p:nvSpPr>
              <p:spPr>
                <a:xfrm>
                  <a:off x="3090226" y="5766318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263" name="직사각형 262"/>
                <p:cNvSpPr/>
                <p:nvPr/>
              </p:nvSpPr>
              <p:spPr>
                <a:xfrm>
                  <a:off x="3367358" y="5766318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4" name="직사각형 263"/>
                <p:cNvSpPr/>
                <p:nvPr/>
              </p:nvSpPr>
              <p:spPr>
                <a:xfrm>
                  <a:off x="3367358" y="5766318"/>
                  <a:ext cx="2286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S</a:t>
                  </a:r>
                  <a:endParaRPr lang="ko-KR" altLang="en-US" dirty="0"/>
                </a:p>
              </p:txBody>
            </p:sp>
            <p:sp>
              <p:nvSpPr>
                <p:cNvPr id="265" name="직사각형 264"/>
                <p:cNvSpPr/>
                <p:nvPr/>
              </p:nvSpPr>
              <p:spPr>
                <a:xfrm>
                  <a:off x="3630234" y="5766318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266" name="직사각형 265"/>
                <p:cNvSpPr/>
                <p:nvPr/>
              </p:nvSpPr>
              <p:spPr>
                <a:xfrm>
                  <a:off x="3907366" y="5766318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" name="직사각형 266"/>
                <p:cNvSpPr/>
                <p:nvPr/>
              </p:nvSpPr>
              <p:spPr>
                <a:xfrm>
                  <a:off x="3907366" y="5766318"/>
                  <a:ext cx="2286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S</a:t>
                  </a:r>
                  <a:endParaRPr lang="ko-KR" altLang="en-US" dirty="0"/>
                </a:p>
              </p:txBody>
            </p:sp>
            <p:sp>
              <p:nvSpPr>
                <p:cNvPr id="268" name="직사각형 267"/>
                <p:cNvSpPr/>
                <p:nvPr/>
              </p:nvSpPr>
              <p:spPr>
                <a:xfrm>
                  <a:off x="4175491" y="5766318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269" name="직사각형 268"/>
                <p:cNvSpPr/>
                <p:nvPr/>
              </p:nvSpPr>
              <p:spPr>
                <a:xfrm>
                  <a:off x="4452623" y="5766318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0" name="직사각형 269"/>
                <p:cNvSpPr/>
                <p:nvPr/>
              </p:nvSpPr>
              <p:spPr>
                <a:xfrm>
                  <a:off x="4452623" y="5766318"/>
                  <a:ext cx="2286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S</a:t>
                  </a:r>
                  <a:endParaRPr lang="ko-KR" altLang="en-US" dirty="0"/>
                </a:p>
              </p:txBody>
            </p:sp>
            <p:sp>
              <p:nvSpPr>
                <p:cNvPr id="271" name="직사각형 270"/>
                <p:cNvSpPr/>
                <p:nvPr/>
              </p:nvSpPr>
              <p:spPr>
                <a:xfrm>
                  <a:off x="4717412" y="5766318"/>
                  <a:ext cx="228600" cy="381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N</a:t>
                  </a:r>
                  <a:endParaRPr lang="ko-KR" alt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2" name="TextBox 271"/>
                    <p:cNvSpPr txBox="1"/>
                    <p:nvPr/>
                  </p:nvSpPr>
                  <p:spPr>
                    <a:xfrm>
                      <a:off x="2208956" y="5433012"/>
                      <a:ext cx="74839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oMath>
                      </a14:m>
                      <a:r>
                        <a:rPr lang="en-US" altLang="ko-KR" sz="1200" dirty="0" smtClean="0"/>
                        <a:t> </a:t>
                      </a:r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8956" y="5433012"/>
                      <a:ext cx="748393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3" name="TextBox 272"/>
                    <p:cNvSpPr txBox="1"/>
                    <p:nvPr/>
                  </p:nvSpPr>
                  <p:spPr>
                    <a:xfrm>
                      <a:off x="2208956" y="5750251"/>
                      <a:ext cx="74839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𝑙𝑎𝑠𝑒𝑟</m:t>
                            </m:r>
                          </m:oMath>
                        </m:oMathPara>
                      </a14:m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8956" y="5750251"/>
                      <a:ext cx="748393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7" name="TextBox 186"/>
              <p:cNvSpPr txBox="1"/>
              <p:nvPr/>
            </p:nvSpPr>
            <p:spPr>
              <a:xfrm>
                <a:off x="817302" y="2209800"/>
                <a:ext cx="2451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Modulator</a:t>
                </a:r>
                <a:endParaRPr lang="ko-KR" altLang="en-US" dirty="0"/>
              </a:p>
            </p:txBody>
          </p:sp>
          <p:grpSp>
            <p:nvGrpSpPr>
              <p:cNvPr id="188" name="그룹 187"/>
              <p:cNvGrpSpPr/>
              <p:nvPr/>
            </p:nvGrpSpPr>
            <p:grpSpPr>
              <a:xfrm>
                <a:off x="5059147" y="2726452"/>
                <a:ext cx="4487324" cy="1118118"/>
                <a:chOff x="5516289" y="2726452"/>
                <a:chExt cx="4487324" cy="1118118"/>
              </a:xfrm>
            </p:grpSpPr>
            <p:grpSp>
              <p:nvGrpSpPr>
                <p:cNvPr id="195" name="그룹 194"/>
                <p:cNvGrpSpPr/>
                <p:nvPr/>
              </p:nvGrpSpPr>
              <p:grpSpPr>
                <a:xfrm>
                  <a:off x="5516289" y="2726452"/>
                  <a:ext cx="2292825" cy="1118118"/>
                  <a:chOff x="2812574" y="5029200"/>
                  <a:chExt cx="2292825" cy="1118118"/>
                </a:xfrm>
              </p:grpSpPr>
              <p:sp>
                <p:nvSpPr>
                  <p:cNvPr id="222" name="직사각형 221"/>
                  <p:cNvSpPr/>
                  <p:nvPr/>
                </p:nvSpPr>
                <p:spPr>
                  <a:xfrm>
                    <a:off x="2812574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23" name="직사각형 222"/>
                  <p:cNvSpPr/>
                  <p:nvPr/>
                </p:nvSpPr>
                <p:spPr>
                  <a:xfrm>
                    <a:off x="3089706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4" name="직사각형 223"/>
                  <p:cNvSpPr/>
                  <p:nvPr/>
                </p:nvSpPr>
                <p:spPr>
                  <a:xfrm>
                    <a:off x="3089706" y="5029200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25" name="직사각형 224"/>
                  <p:cNvSpPr/>
                  <p:nvPr/>
                </p:nvSpPr>
                <p:spPr>
                  <a:xfrm>
                    <a:off x="3357831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26" name="직사각형 225"/>
                  <p:cNvSpPr/>
                  <p:nvPr/>
                </p:nvSpPr>
                <p:spPr>
                  <a:xfrm>
                    <a:off x="3634963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7" name="직사각형 226"/>
                  <p:cNvSpPr/>
                  <p:nvPr/>
                </p:nvSpPr>
                <p:spPr>
                  <a:xfrm>
                    <a:off x="3634963" y="5029200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28" name="직사각형 227"/>
                  <p:cNvSpPr/>
                  <p:nvPr/>
                </p:nvSpPr>
                <p:spPr>
                  <a:xfrm>
                    <a:off x="3897839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29" name="직사각형 228"/>
                  <p:cNvSpPr/>
                  <p:nvPr/>
                </p:nvSpPr>
                <p:spPr>
                  <a:xfrm>
                    <a:off x="4174971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0" name="직사각형 229"/>
                  <p:cNvSpPr/>
                  <p:nvPr/>
                </p:nvSpPr>
                <p:spPr>
                  <a:xfrm>
                    <a:off x="4174971" y="5029200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31" name="직사각형 230"/>
                  <p:cNvSpPr/>
                  <p:nvPr/>
                </p:nvSpPr>
                <p:spPr>
                  <a:xfrm>
                    <a:off x="4443096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32" name="직사각형 231"/>
                  <p:cNvSpPr/>
                  <p:nvPr/>
                </p:nvSpPr>
                <p:spPr>
                  <a:xfrm>
                    <a:off x="4720228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3" name="직사각형 232"/>
                  <p:cNvSpPr/>
                  <p:nvPr/>
                </p:nvSpPr>
                <p:spPr>
                  <a:xfrm>
                    <a:off x="4720228" y="5029200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34" name="자유형 233"/>
                  <p:cNvSpPr/>
                  <p:nvPr/>
                </p:nvSpPr>
                <p:spPr>
                  <a:xfrm flipH="1">
                    <a:off x="2946464" y="5486400"/>
                    <a:ext cx="2158935" cy="170225"/>
                  </a:xfrm>
                  <a:custGeom>
                    <a:avLst/>
                    <a:gdLst>
                      <a:gd name="connsiteX0" fmla="*/ 2164702 w 2164702"/>
                      <a:gd name="connsiteY0" fmla="*/ 139977 h 224025"/>
                      <a:gd name="connsiteX1" fmla="*/ 2024743 w 2164702"/>
                      <a:gd name="connsiteY1" fmla="*/ 46671 h 224025"/>
                      <a:gd name="connsiteX2" fmla="*/ 1894114 w 2164702"/>
                      <a:gd name="connsiteY2" fmla="*/ 111985 h 224025"/>
                      <a:gd name="connsiteX3" fmla="*/ 1772816 w 2164702"/>
                      <a:gd name="connsiteY3" fmla="*/ 223952 h 224025"/>
                      <a:gd name="connsiteX4" fmla="*/ 1632857 w 2164702"/>
                      <a:gd name="connsiteY4" fmla="*/ 130646 h 224025"/>
                      <a:gd name="connsiteX5" fmla="*/ 1492898 w 2164702"/>
                      <a:gd name="connsiteY5" fmla="*/ 37340 h 224025"/>
                      <a:gd name="connsiteX6" fmla="*/ 1362269 w 2164702"/>
                      <a:gd name="connsiteY6" fmla="*/ 121315 h 224025"/>
                      <a:gd name="connsiteX7" fmla="*/ 1231641 w 2164702"/>
                      <a:gd name="connsiteY7" fmla="*/ 214622 h 224025"/>
                      <a:gd name="connsiteX8" fmla="*/ 1101012 w 2164702"/>
                      <a:gd name="connsiteY8" fmla="*/ 111985 h 224025"/>
                      <a:gd name="connsiteX9" fmla="*/ 970384 w 2164702"/>
                      <a:gd name="connsiteY9" fmla="*/ 28009 h 224025"/>
                      <a:gd name="connsiteX10" fmla="*/ 830425 w 2164702"/>
                      <a:gd name="connsiteY10" fmla="*/ 121315 h 224025"/>
                      <a:gd name="connsiteX11" fmla="*/ 662474 w 2164702"/>
                      <a:gd name="connsiteY11" fmla="*/ 214622 h 224025"/>
                      <a:gd name="connsiteX12" fmla="*/ 531845 w 2164702"/>
                      <a:gd name="connsiteY12" fmla="*/ 111985 h 224025"/>
                      <a:gd name="connsiteX13" fmla="*/ 401216 w 2164702"/>
                      <a:gd name="connsiteY13" fmla="*/ 17 h 224025"/>
                      <a:gd name="connsiteX14" fmla="*/ 261257 w 2164702"/>
                      <a:gd name="connsiteY14" fmla="*/ 102654 h 224025"/>
                      <a:gd name="connsiteX15" fmla="*/ 111967 w 2164702"/>
                      <a:gd name="connsiteY15" fmla="*/ 214622 h 224025"/>
                      <a:gd name="connsiteX16" fmla="*/ 0 w 2164702"/>
                      <a:gd name="connsiteY16" fmla="*/ 102654 h 224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64702" h="224025">
                        <a:moveTo>
                          <a:pt x="2164702" y="139977"/>
                        </a:moveTo>
                        <a:cubicBezTo>
                          <a:pt x="2117271" y="95656"/>
                          <a:pt x="2069841" y="51336"/>
                          <a:pt x="2024743" y="46671"/>
                        </a:cubicBezTo>
                        <a:cubicBezTo>
                          <a:pt x="1979645" y="42006"/>
                          <a:pt x="1936102" y="82438"/>
                          <a:pt x="1894114" y="111985"/>
                        </a:cubicBezTo>
                        <a:cubicBezTo>
                          <a:pt x="1852126" y="141532"/>
                          <a:pt x="1816359" y="220842"/>
                          <a:pt x="1772816" y="223952"/>
                        </a:cubicBezTo>
                        <a:cubicBezTo>
                          <a:pt x="1729273" y="227062"/>
                          <a:pt x="1632857" y="130646"/>
                          <a:pt x="1632857" y="130646"/>
                        </a:cubicBezTo>
                        <a:cubicBezTo>
                          <a:pt x="1586204" y="99544"/>
                          <a:pt x="1537996" y="38895"/>
                          <a:pt x="1492898" y="37340"/>
                        </a:cubicBezTo>
                        <a:cubicBezTo>
                          <a:pt x="1447800" y="35785"/>
                          <a:pt x="1405812" y="91768"/>
                          <a:pt x="1362269" y="121315"/>
                        </a:cubicBezTo>
                        <a:cubicBezTo>
                          <a:pt x="1318726" y="150862"/>
                          <a:pt x="1275184" y="216177"/>
                          <a:pt x="1231641" y="214622"/>
                        </a:cubicBezTo>
                        <a:cubicBezTo>
                          <a:pt x="1188098" y="213067"/>
                          <a:pt x="1144555" y="143087"/>
                          <a:pt x="1101012" y="111985"/>
                        </a:cubicBezTo>
                        <a:cubicBezTo>
                          <a:pt x="1057469" y="80883"/>
                          <a:pt x="1015482" y="26454"/>
                          <a:pt x="970384" y="28009"/>
                        </a:cubicBezTo>
                        <a:cubicBezTo>
                          <a:pt x="925286" y="29564"/>
                          <a:pt x="881743" y="90213"/>
                          <a:pt x="830425" y="121315"/>
                        </a:cubicBezTo>
                        <a:cubicBezTo>
                          <a:pt x="779107" y="152417"/>
                          <a:pt x="712237" y="216177"/>
                          <a:pt x="662474" y="214622"/>
                        </a:cubicBezTo>
                        <a:cubicBezTo>
                          <a:pt x="612711" y="213067"/>
                          <a:pt x="575388" y="147753"/>
                          <a:pt x="531845" y="111985"/>
                        </a:cubicBezTo>
                        <a:cubicBezTo>
                          <a:pt x="488302" y="76217"/>
                          <a:pt x="446314" y="1572"/>
                          <a:pt x="401216" y="17"/>
                        </a:cubicBezTo>
                        <a:cubicBezTo>
                          <a:pt x="356118" y="-1538"/>
                          <a:pt x="261257" y="102654"/>
                          <a:pt x="261257" y="102654"/>
                        </a:cubicBezTo>
                        <a:cubicBezTo>
                          <a:pt x="213049" y="138421"/>
                          <a:pt x="155510" y="214622"/>
                          <a:pt x="111967" y="214622"/>
                        </a:cubicBezTo>
                        <a:cubicBezTo>
                          <a:pt x="68424" y="214622"/>
                          <a:pt x="55984" y="17"/>
                          <a:pt x="0" y="102654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5" name="직사각형 234"/>
                  <p:cNvSpPr/>
                  <p:nvPr/>
                </p:nvSpPr>
                <p:spPr>
                  <a:xfrm>
                    <a:off x="2822101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6" name="직사각형 235"/>
                  <p:cNvSpPr/>
                  <p:nvPr/>
                </p:nvSpPr>
                <p:spPr>
                  <a:xfrm>
                    <a:off x="2822101" y="5766318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37" name="직사각형 236"/>
                  <p:cNvSpPr/>
                  <p:nvPr/>
                </p:nvSpPr>
                <p:spPr>
                  <a:xfrm>
                    <a:off x="3090226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38" name="직사각형 237"/>
                  <p:cNvSpPr/>
                  <p:nvPr/>
                </p:nvSpPr>
                <p:spPr>
                  <a:xfrm>
                    <a:off x="3367358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9" name="직사각형 238"/>
                  <p:cNvSpPr/>
                  <p:nvPr/>
                </p:nvSpPr>
                <p:spPr>
                  <a:xfrm>
                    <a:off x="3367358" y="5766318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40" name="직사각형 239"/>
                  <p:cNvSpPr/>
                  <p:nvPr/>
                </p:nvSpPr>
                <p:spPr>
                  <a:xfrm>
                    <a:off x="3630234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41" name="직사각형 240"/>
                  <p:cNvSpPr/>
                  <p:nvPr/>
                </p:nvSpPr>
                <p:spPr>
                  <a:xfrm>
                    <a:off x="3907366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2" name="직사각형 241"/>
                  <p:cNvSpPr/>
                  <p:nvPr/>
                </p:nvSpPr>
                <p:spPr>
                  <a:xfrm>
                    <a:off x="3907366" y="5766318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43" name="직사각형 242"/>
                  <p:cNvSpPr/>
                  <p:nvPr/>
                </p:nvSpPr>
                <p:spPr>
                  <a:xfrm>
                    <a:off x="4175491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44" name="직사각형 243"/>
                  <p:cNvSpPr/>
                  <p:nvPr/>
                </p:nvSpPr>
                <p:spPr>
                  <a:xfrm>
                    <a:off x="4452623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5" name="직사각형 244"/>
                  <p:cNvSpPr/>
                  <p:nvPr/>
                </p:nvSpPr>
                <p:spPr>
                  <a:xfrm>
                    <a:off x="4452623" y="5766318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46" name="직사각형 245"/>
                  <p:cNvSpPr/>
                  <p:nvPr/>
                </p:nvSpPr>
                <p:spPr>
                  <a:xfrm>
                    <a:off x="4717412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</p:grpSp>
            <p:grpSp>
              <p:nvGrpSpPr>
                <p:cNvPr id="196" name="그룹 195"/>
                <p:cNvGrpSpPr/>
                <p:nvPr/>
              </p:nvGrpSpPr>
              <p:grpSpPr>
                <a:xfrm>
                  <a:off x="7710788" y="2726452"/>
                  <a:ext cx="2292825" cy="1118118"/>
                  <a:chOff x="2812574" y="5029200"/>
                  <a:chExt cx="2292825" cy="1118118"/>
                </a:xfrm>
              </p:grpSpPr>
              <p:sp>
                <p:nvSpPr>
                  <p:cNvPr id="197" name="직사각형 196"/>
                  <p:cNvSpPr/>
                  <p:nvPr/>
                </p:nvSpPr>
                <p:spPr>
                  <a:xfrm>
                    <a:off x="2812574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198" name="직사각형 197"/>
                  <p:cNvSpPr/>
                  <p:nvPr/>
                </p:nvSpPr>
                <p:spPr>
                  <a:xfrm>
                    <a:off x="3089706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9" name="직사각형 198"/>
                  <p:cNvSpPr/>
                  <p:nvPr/>
                </p:nvSpPr>
                <p:spPr>
                  <a:xfrm>
                    <a:off x="3089706" y="5029200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00" name="직사각형 199"/>
                  <p:cNvSpPr/>
                  <p:nvPr/>
                </p:nvSpPr>
                <p:spPr>
                  <a:xfrm>
                    <a:off x="3357831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01" name="직사각형 200"/>
                  <p:cNvSpPr/>
                  <p:nvPr/>
                </p:nvSpPr>
                <p:spPr>
                  <a:xfrm>
                    <a:off x="3634963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2" name="직사각형 201"/>
                  <p:cNvSpPr/>
                  <p:nvPr/>
                </p:nvSpPr>
                <p:spPr>
                  <a:xfrm>
                    <a:off x="3634963" y="5029200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03" name="직사각형 202"/>
                  <p:cNvSpPr/>
                  <p:nvPr/>
                </p:nvSpPr>
                <p:spPr>
                  <a:xfrm>
                    <a:off x="3897839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04" name="직사각형 203"/>
                  <p:cNvSpPr/>
                  <p:nvPr/>
                </p:nvSpPr>
                <p:spPr>
                  <a:xfrm>
                    <a:off x="4174971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5" name="직사각형 204"/>
                  <p:cNvSpPr/>
                  <p:nvPr/>
                </p:nvSpPr>
                <p:spPr>
                  <a:xfrm>
                    <a:off x="4174971" y="5029200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06" name="직사각형 205"/>
                  <p:cNvSpPr/>
                  <p:nvPr/>
                </p:nvSpPr>
                <p:spPr>
                  <a:xfrm>
                    <a:off x="4443096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07" name="직사각형 206"/>
                  <p:cNvSpPr/>
                  <p:nvPr/>
                </p:nvSpPr>
                <p:spPr>
                  <a:xfrm>
                    <a:off x="4720228" y="5029200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8" name="직사각형 207"/>
                  <p:cNvSpPr/>
                  <p:nvPr/>
                </p:nvSpPr>
                <p:spPr>
                  <a:xfrm>
                    <a:off x="4720228" y="5029200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09" name="자유형 208"/>
                  <p:cNvSpPr/>
                  <p:nvPr/>
                </p:nvSpPr>
                <p:spPr>
                  <a:xfrm flipH="1">
                    <a:off x="2946464" y="5486400"/>
                    <a:ext cx="2158935" cy="170225"/>
                  </a:xfrm>
                  <a:custGeom>
                    <a:avLst/>
                    <a:gdLst>
                      <a:gd name="connsiteX0" fmla="*/ 2164702 w 2164702"/>
                      <a:gd name="connsiteY0" fmla="*/ 139977 h 224025"/>
                      <a:gd name="connsiteX1" fmla="*/ 2024743 w 2164702"/>
                      <a:gd name="connsiteY1" fmla="*/ 46671 h 224025"/>
                      <a:gd name="connsiteX2" fmla="*/ 1894114 w 2164702"/>
                      <a:gd name="connsiteY2" fmla="*/ 111985 h 224025"/>
                      <a:gd name="connsiteX3" fmla="*/ 1772816 w 2164702"/>
                      <a:gd name="connsiteY3" fmla="*/ 223952 h 224025"/>
                      <a:gd name="connsiteX4" fmla="*/ 1632857 w 2164702"/>
                      <a:gd name="connsiteY4" fmla="*/ 130646 h 224025"/>
                      <a:gd name="connsiteX5" fmla="*/ 1492898 w 2164702"/>
                      <a:gd name="connsiteY5" fmla="*/ 37340 h 224025"/>
                      <a:gd name="connsiteX6" fmla="*/ 1362269 w 2164702"/>
                      <a:gd name="connsiteY6" fmla="*/ 121315 h 224025"/>
                      <a:gd name="connsiteX7" fmla="*/ 1231641 w 2164702"/>
                      <a:gd name="connsiteY7" fmla="*/ 214622 h 224025"/>
                      <a:gd name="connsiteX8" fmla="*/ 1101012 w 2164702"/>
                      <a:gd name="connsiteY8" fmla="*/ 111985 h 224025"/>
                      <a:gd name="connsiteX9" fmla="*/ 970384 w 2164702"/>
                      <a:gd name="connsiteY9" fmla="*/ 28009 h 224025"/>
                      <a:gd name="connsiteX10" fmla="*/ 830425 w 2164702"/>
                      <a:gd name="connsiteY10" fmla="*/ 121315 h 224025"/>
                      <a:gd name="connsiteX11" fmla="*/ 662474 w 2164702"/>
                      <a:gd name="connsiteY11" fmla="*/ 214622 h 224025"/>
                      <a:gd name="connsiteX12" fmla="*/ 531845 w 2164702"/>
                      <a:gd name="connsiteY12" fmla="*/ 111985 h 224025"/>
                      <a:gd name="connsiteX13" fmla="*/ 401216 w 2164702"/>
                      <a:gd name="connsiteY13" fmla="*/ 17 h 224025"/>
                      <a:gd name="connsiteX14" fmla="*/ 261257 w 2164702"/>
                      <a:gd name="connsiteY14" fmla="*/ 102654 h 224025"/>
                      <a:gd name="connsiteX15" fmla="*/ 111967 w 2164702"/>
                      <a:gd name="connsiteY15" fmla="*/ 214622 h 224025"/>
                      <a:gd name="connsiteX16" fmla="*/ 0 w 2164702"/>
                      <a:gd name="connsiteY16" fmla="*/ 102654 h 224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64702" h="224025">
                        <a:moveTo>
                          <a:pt x="2164702" y="139977"/>
                        </a:moveTo>
                        <a:cubicBezTo>
                          <a:pt x="2117271" y="95656"/>
                          <a:pt x="2069841" y="51336"/>
                          <a:pt x="2024743" y="46671"/>
                        </a:cubicBezTo>
                        <a:cubicBezTo>
                          <a:pt x="1979645" y="42006"/>
                          <a:pt x="1936102" y="82438"/>
                          <a:pt x="1894114" y="111985"/>
                        </a:cubicBezTo>
                        <a:cubicBezTo>
                          <a:pt x="1852126" y="141532"/>
                          <a:pt x="1816359" y="220842"/>
                          <a:pt x="1772816" y="223952"/>
                        </a:cubicBezTo>
                        <a:cubicBezTo>
                          <a:pt x="1729273" y="227062"/>
                          <a:pt x="1632857" y="130646"/>
                          <a:pt x="1632857" y="130646"/>
                        </a:cubicBezTo>
                        <a:cubicBezTo>
                          <a:pt x="1586204" y="99544"/>
                          <a:pt x="1537996" y="38895"/>
                          <a:pt x="1492898" y="37340"/>
                        </a:cubicBezTo>
                        <a:cubicBezTo>
                          <a:pt x="1447800" y="35785"/>
                          <a:pt x="1405812" y="91768"/>
                          <a:pt x="1362269" y="121315"/>
                        </a:cubicBezTo>
                        <a:cubicBezTo>
                          <a:pt x="1318726" y="150862"/>
                          <a:pt x="1275184" y="216177"/>
                          <a:pt x="1231641" y="214622"/>
                        </a:cubicBezTo>
                        <a:cubicBezTo>
                          <a:pt x="1188098" y="213067"/>
                          <a:pt x="1144555" y="143087"/>
                          <a:pt x="1101012" y="111985"/>
                        </a:cubicBezTo>
                        <a:cubicBezTo>
                          <a:pt x="1057469" y="80883"/>
                          <a:pt x="1015482" y="26454"/>
                          <a:pt x="970384" y="28009"/>
                        </a:cubicBezTo>
                        <a:cubicBezTo>
                          <a:pt x="925286" y="29564"/>
                          <a:pt x="881743" y="90213"/>
                          <a:pt x="830425" y="121315"/>
                        </a:cubicBezTo>
                        <a:cubicBezTo>
                          <a:pt x="779107" y="152417"/>
                          <a:pt x="712237" y="216177"/>
                          <a:pt x="662474" y="214622"/>
                        </a:cubicBezTo>
                        <a:cubicBezTo>
                          <a:pt x="612711" y="213067"/>
                          <a:pt x="575388" y="147753"/>
                          <a:pt x="531845" y="111985"/>
                        </a:cubicBezTo>
                        <a:cubicBezTo>
                          <a:pt x="488302" y="76217"/>
                          <a:pt x="446314" y="1572"/>
                          <a:pt x="401216" y="17"/>
                        </a:cubicBezTo>
                        <a:cubicBezTo>
                          <a:pt x="356118" y="-1538"/>
                          <a:pt x="261257" y="102654"/>
                          <a:pt x="261257" y="102654"/>
                        </a:cubicBezTo>
                        <a:cubicBezTo>
                          <a:pt x="213049" y="138421"/>
                          <a:pt x="155510" y="214622"/>
                          <a:pt x="111967" y="214622"/>
                        </a:cubicBezTo>
                        <a:cubicBezTo>
                          <a:pt x="68424" y="214622"/>
                          <a:pt x="55984" y="17"/>
                          <a:pt x="0" y="102654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0" name="직사각형 209"/>
                  <p:cNvSpPr/>
                  <p:nvPr/>
                </p:nvSpPr>
                <p:spPr>
                  <a:xfrm>
                    <a:off x="2822101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1" name="직사각형 210"/>
                  <p:cNvSpPr/>
                  <p:nvPr/>
                </p:nvSpPr>
                <p:spPr>
                  <a:xfrm>
                    <a:off x="2822101" y="5766318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12" name="직사각형 211"/>
                  <p:cNvSpPr/>
                  <p:nvPr/>
                </p:nvSpPr>
                <p:spPr>
                  <a:xfrm>
                    <a:off x="3090226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13" name="직사각형 212"/>
                  <p:cNvSpPr/>
                  <p:nvPr/>
                </p:nvSpPr>
                <p:spPr>
                  <a:xfrm>
                    <a:off x="3367358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4" name="직사각형 213"/>
                  <p:cNvSpPr/>
                  <p:nvPr/>
                </p:nvSpPr>
                <p:spPr>
                  <a:xfrm>
                    <a:off x="3367358" y="5766318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15" name="직사각형 214"/>
                  <p:cNvSpPr/>
                  <p:nvPr/>
                </p:nvSpPr>
                <p:spPr>
                  <a:xfrm>
                    <a:off x="3630234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16" name="직사각형 215"/>
                  <p:cNvSpPr/>
                  <p:nvPr/>
                </p:nvSpPr>
                <p:spPr>
                  <a:xfrm>
                    <a:off x="3907366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7" name="직사각형 216"/>
                  <p:cNvSpPr/>
                  <p:nvPr/>
                </p:nvSpPr>
                <p:spPr>
                  <a:xfrm>
                    <a:off x="3907366" y="5766318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18" name="직사각형 217"/>
                  <p:cNvSpPr/>
                  <p:nvPr/>
                </p:nvSpPr>
                <p:spPr>
                  <a:xfrm>
                    <a:off x="4175491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  <p:sp>
                <p:nvSpPr>
                  <p:cNvPr id="219" name="직사각형 218"/>
                  <p:cNvSpPr/>
                  <p:nvPr/>
                </p:nvSpPr>
                <p:spPr>
                  <a:xfrm>
                    <a:off x="4452623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0" name="직사각형 219"/>
                  <p:cNvSpPr/>
                  <p:nvPr/>
                </p:nvSpPr>
                <p:spPr>
                  <a:xfrm>
                    <a:off x="4452623" y="5766318"/>
                    <a:ext cx="228600" cy="381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S</a:t>
                    </a:r>
                    <a:endParaRPr lang="ko-KR" altLang="en-US" dirty="0"/>
                  </a:p>
                </p:txBody>
              </p:sp>
              <p:sp>
                <p:nvSpPr>
                  <p:cNvPr id="221" name="직사각형 220"/>
                  <p:cNvSpPr/>
                  <p:nvPr/>
                </p:nvSpPr>
                <p:spPr>
                  <a:xfrm>
                    <a:off x="4717412" y="5766318"/>
                    <a:ext cx="22860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 smtClean="0"/>
                      <a:t>N</a:t>
                    </a:r>
                    <a:endParaRPr lang="ko-KR" altLang="en-US" dirty="0"/>
                  </a:p>
                </p:txBody>
              </p:sp>
            </p:grpSp>
          </p:grpSp>
          <p:sp>
            <p:nvSpPr>
              <p:cNvPr id="189" name="TextBox 188"/>
              <p:cNvSpPr txBox="1"/>
              <p:nvPr/>
            </p:nvSpPr>
            <p:spPr>
              <a:xfrm>
                <a:off x="6659348" y="2209800"/>
                <a:ext cx="2451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Radiator</a:t>
                </a:r>
                <a:endParaRPr lang="ko-KR" altLang="en-US" dirty="0"/>
              </a:p>
            </p:txBody>
          </p:sp>
          <p:sp>
            <p:nvSpPr>
              <p:cNvPr id="190" name="직사각형 189"/>
              <p:cNvSpPr/>
              <p:nvPr/>
            </p:nvSpPr>
            <p:spPr>
              <a:xfrm>
                <a:off x="3048000" y="3107452"/>
                <a:ext cx="304800" cy="356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1" name="직사각형 190"/>
              <p:cNvSpPr/>
              <p:nvPr/>
            </p:nvSpPr>
            <p:spPr>
              <a:xfrm>
                <a:off x="3272054" y="2654347"/>
                <a:ext cx="304800" cy="356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직사각형 191"/>
              <p:cNvSpPr/>
              <p:nvPr/>
            </p:nvSpPr>
            <p:spPr>
              <a:xfrm>
                <a:off x="3897973" y="2654347"/>
                <a:ext cx="304800" cy="356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직사각형 192"/>
              <p:cNvSpPr/>
              <p:nvPr/>
            </p:nvSpPr>
            <p:spPr>
              <a:xfrm>
                <a:off x="4102110" y="3107452"/>
                <a:ext cx="304800" cy="356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2768149" y="2209799"/>
                <a:ext cx="2451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Dispersive section</a:t>
                </a:r>
                <a:endParaRPr lang="ko-KR" altLang="en-US" dirty="0"/>
              </a:p>
            </p:txBody>
          </p:sp>
        </p:grpSp>
        <p:cxnSp>
          <p:nvCxnSpPr>
            <p:cNvPr id="185" name="직선 화살표 연결선 184"/>
            <p:cNvCxnSpPr>
              <a:stCxn id="272" idx="2"/>
            </p:cNvCxnSpPr>
            <p:nvPr/>
          </p:nvCxnSpPr>
          <p:spPr>
            <a:xfrm>
              <a:off x="384923" y="2209691"/>
              <a:ext cx="254199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74" name="그림 2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21" y="3995500"/>
            <a:ext cx="2639718" cy="2036124"/>
          </a:xfrm>
          <a:prstGeom prst="rect">
            <a:avLst/>
          </a:prstGeom>
        </p:spPr>
      </p:pic>
      <p:pic>
        <p:nvPicPr>
          <p:cNvPr id="275" name="그림 2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444" y="3950241"/>
            <a:ext cx="2600287" cy="2005709"/>
          </a:xfrm>
          <a:prstGeom prst="rect">
            <a:avLst/>
          </a:prstGeom>
        </p:spPr>
      </p:pic>
      <p:pic>
        <p:nvPicPr>
          <p:cNvPr id="276" name="그림 2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969" y="5902582"/>
            <a:ext cx="2565105" cy="1978572"/>
          </a:xfrm>
          <a:prstGeom prst="rect">
            <a:avLst/>
          </a:prstGeom>
        </p:spPr>
      </p:pic>
      <p:sp>
        <p:nvSpPr>
          <p:cNvPr id="277" name="TextBox 276"/>
          <p:cNvSpPr txBox="1"/>
          <p:nvPr/>
        </p:nvSpPr>
        <p:spPr>
          <a:xfrm>
            <a:off x="12689958" y="373027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CSR &amp; LSC ON</a:t>
            </a:r>
            <a:endParaRPr lang="ko-KR" alt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12693034" y="56973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CSR &amp; LSC OFF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5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bypass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10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Limitation – large energy spread and low current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118" name="그림 1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9" b="15361"/>
          <a:stretch/>
        </p:blipFill>
        <p:spPr>
          <a:xfrm>
            <a:off x="762923" y="2544217"/>
            <a:ext cx="13573963" cy="2827909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3" b="15361"/>
          <a:stretch/>
        </p:blipFill>
        <p:spPr>
          <a:xfrm>
            <a:off x="749786" y="5030227"/>
            <a:ext cx="13573962" cy="29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11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No bypass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66723" y="2751868"/>
            <a:ext cx="11818961" cy="5168269"/>
            <a:chOff x="2078804" y="2751868"/>
            <a:chExt cx="11818961" cy="5168269"/>
          </a:xfrm>
        </p:grpSpPr>
        <p:cxnSp>
          <p:nvCxnSpPr>
            <p:cNvPr id="16" name="직선 연결선 15"/>
            <p:cNvCxnSpPr/>
            <p:nvPr/>
          </p:nvCxnSpPr>
          <p:spPr bwMode="auto">
            <a:xfrm flipH="1">
              <a:off x="2178014" y="7313888"/>
              <a:ext cx="574496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타원 17"/>
            <p:cNvSpPr/>
            <p:nvPr/>
          </p:nvSpPr>
          <p:spPr bwMode="auto">
            <a:xfrm>
              <a:off x="2878848" y="2751869"/>
              <a:ext cx="11018917" cy="4616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cxnSp>
          <p:nvCxnSpPr>
            <p:cNvPr id="19" name="구부러진 연결선 18"/>
            <p:cNvCxnSpPr/>
            <p:nvPr/>
          </p:nvCxnSpPr>
          <p:spPr bwMode="auto">
            <a:xfrm>
              <a:off x="10018464" y="2838672"/>
              <a:ext cx="3159712" cy="1038890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40"/>
            <p:cNvSpPr txBox="1">
              <a:spLocks noChangeArrowheads="1"/>
            </p:cNvSpPr>
            <p:nvPr/>
          </p:nvSpPr>
          <p:spPr bwMode="auto">
            <a:xfrm>
              <a:off x="4213952" y="3779263"/>
              <a:ext cx="8603752" cy="228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000" b="1" dirty="0"/>
                <a:t>Electron Beam Energy = 3 GeV</a:t>
              </a:r>
            </a:p>
            <a:p>
              <a:r>
                <a:rPr lang="en-US" altLang="ko-KR" sz="2000" b="1" dirty="0"/>
                <a:t>Circumference = </a:t>
              </a:r>
              <a:r>
                <a:rPr lang="en-US" altLang="ko-KR" sz="2000" b="1" dirty="0" smtClean="0"/>
                <a:t>870 m (including two 150 m SS)</a:t>
              </a:r>
              <a:endParaRPr lang="en-US" altLang="ko-KR" sz="2000" b="1" dirty="0"/>
            </a:p>
            <a:p>
              <a:r>
                <a:rPr lang="en-US" altLang="ko-KR" sz="2000" b="1" dirty="0"/>
                <a:t>Transverse Emittance </a:t>
              </a:r>
              <a:r>
                <a:rPr lang="en-US" altLang="ko-KR" sz="2000" b="1" dirty="0" smtClean="0"/>
                <a:t>= 200 </a:t>
              </a:r>
              <a:r>
                <a:rPr lang="en-US" altLang="ko-KR" sz="2000" b="1" dirty="0"/>
                <a:t>pm </a:t>
              </a:r>
              <a:r>
                <a:rPr lang="en-US" altLang="ko-KR" b="1" dirty="0"/>
                <a:t>(round </a:t>
              </a:r>
              <a:r>
                <a:rPr lang="en-US" altLang="ko-KR" b="1" dirty="0" smtClean="0"/>
                <a:t>beam)</a:t>
              </a:r>
              <a:endParaRPr lang="en-US" altLang="ko-KR" b="1" dirty="0"/>
            </a:p>
            <a:p>
              <a:r>
                <a:rPr lang="en-US" altLang="ko-KR" sz="2000" b="1" dirty="0"/>
                <a:t>Photon Beam Energy = 0.1 ~ 0.6 </a:t>
              </a:r>
              <a:r>
                <a:rPr lang="en-US" altLang="ko-KR" sz="2000" b="1" dirty="0" err="1"/>
                <a:t>keV</a:t>
              </a:r>
              <a:r>
                <a:rPr lang="en-US" altLang="ko-KR" sz="2000" b="1" dirty="0"/>
                <a:t> </a:t>
              </a:r>
            </a:p>
            <a:p>
              <a:r>
                <a:rPr lang="en-US" altLang="ko-KR" sz="2000" b="1" dirty="0"/>
                <a:t>		</a:t>
              </a:r>
              <a:r>
                <a:rPr lang="en-US" altLang="ko-KR" sz="2000" b="1" dirty="0" smtClean="0"/>
                <a:t>            (</a:t>
              </a:r>
              <a:r>
                <a:rPr lang="en-US" altLang="ko-KR" sz="2000" b="1" dirty="0"/>
                <a:t>Water window &amp; EUV</a:t>
              </a:r>
              <a:r>
                <a:rPr lang="en-US" altLang="ko-KR" sz="2000" b="1" dirty="0" smtClean="0"/>
                <a:t>)</a:t>
              </a:r>
            </a:p>
            <a:p>
              <a:r>
                <a:rPr lang="en-US" altLang="ko-KR" sz="2000" b="1" dirty="0" smtClean="0"/>
                <a:t>Operates at equilibrium state =&gt; repetition rate is order of </a:t>
              </a:r>
              <a:r>
                <a:rPr lang="en-US" altLang="ko-KR" sz="2000" b="1" dirty="0" smtClean="0">
                  <a:solidFill>
                    <a:srgbClr val="00B050"/>
                  </a:solidFill>
                </a:rPr>
                <a:t>10 MHz</a:t>
              </a:r>
              <a:r>
                <a:rPr lang="en-US" altLang="ko-KR" sz="2000" b="1" dirty="0" smtClean="0"/>
                <a:t> </a:t>
              </a:r>
              <a:endParaRPr lang="ko-KR" altLang="en-US" sz="2000" b="1" dirty="0"/>
            </a:p>
            <a:p>
              <a:endParaRPr lang="ko-KR" altLang="en-US" sz="2000" b="1" dirty="0"/>
            </a:p>
          </p:txBody>
        </p:sp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11598796" y="2751868"/>
              <a:ext cx="2298969" cy="400754"/>
            </a:xfrm>
            <a:prstGeom prst="rect">
              <a:avLst/>
            </a:prstGeom>
            <a:blipFill rotWithShape="0">
              <a:blip r:embed="rId4"/>
              <a:stretch>
                <a:fillRect t="-10526" b="-2894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 sz="1600">
                  <a:noFill/>
                </a:rPr>
                <a:t> </a:t>
              </a: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6658880" y="6649770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7083472" y="6649770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7083472" y="6649770"/>
              <a:ext cx="351269" cy="4326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7496127" y="6649770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7922423" y="6649770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7922423" y="6649770"/>
              <a:ext cx="351269" cy="4326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8324848" y="6649770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8751144" y="6649770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8751144" y="6649770"/>
              <a:ext cx="351269" cy="4326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9163799" y="6649770"/>
              <a:ext cx="349563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9588390" y="6649770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9588390" y="6649770"/>
              <a:ext cx="351269" cy="4326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34" name="자유형 33"/>
            <p:cNvSpPr/>
            <p:nvPr/>
          </p:nvSpPr>
          <p:spPr bwMode="auto">
            <a:xfrm>
              <a:off x="6723678" y="7251886"/>
              <a:ext cx="3325115" cy="124006"/>
            </a:xfrm>
            <a:custGeom>
              <a:avLst/>
              <a:gdLst>
                <a:gd name="connsiteX0" fmla="*/ 2164702 w 2164702"/>
                <a:gd name="connsiteY0" fmla="*/ 139977 h 224025"/>
                <a:gd name="connsiteX1" fmla="*/ 2024743 w 2164702"/>
                <a:gd name="connsiteY1" fmla="*/ 46671 h 224025"/>
                <a:gd name="connsiteX2" fmla="*/ 1894114 w 2164702"/>
                <a:gd name="connsiteY2" fmla="*/ 111985 h 224025"/>
                <a:gd name="connsiteX3" fmla="*/ 1772816 w 2164702"/>
                <a:gd name="connsiteY3" fmla="*/ 223952 h 224025"/>
                <a:gd name="connsiteX4" fmla="*/ 1632857 w 2164702"/>
                <a:gd name="connsiteY4" fmla="*/ 130646 h 224025"/>
                <a:gd name="connsiteX5" fmla="*/ 1492898 w 2164702"/>
                <a:gd name="connsiteY5" fmla="*/ 37340 h 224025"/>
                <a:gd name="connsiteX6" fmla="*/ 1362269 w 2164702"/>
                <a:gd name="connsiteY6" fmla="*/ 121315 h 224025"/>
                <a:gd name="connsiteX7" fmla="*/ 1231641 w 2164702"/>
                <a:gd name="connsiteY7" fmla="*/ 214622 h 224025"/>
                <a:gd name="connsiteX8" fmla="*/ 1101012 w 2164702"/>
                <a:gd name="connsiteY8" fmla="*/ 111985 h 224025"/>
                <a:gd name="connsiteX9" fmla="*/ 970384 w 2164702"/>
                <a:gd name="connsiteY9" fmla="*/ 28009 h 224025"/>
                <a:gd name="connsiteX10" fmla="*/ 830425 w 2164702"/>
                <a:gd name="connsiteY10" fmla="*/ 121315 h 224025"/>
                <a:gd name="connsiteX11" fmla="*/ 662474 w 2164702"/>
                <a:gd name="connsiteY11" fmla="*/ 214622 h 224025"/>
                <a:gd name="connsiteX12" fmla="*/ 531845 w 2164702"/>
                <a:gd name="connsiteY12" fmla="*/ 111985 h 224025"/>
                <a:gd name="connsiteX13" fmla="*/ 401216 w 2164702"/>
                <a:gd name="connsiteY13" fmla="*/ 17 h 224025"/>
                <a:gd name="connsiteX14" fmla="*/ 261257 w 2164702"/>
                <a:gd name="connsiteY14" fmla="*/ 102654 h 224025"/>
                <a:gd name="connsiteX15" fmla="*/ 111967 w 2164702"/>
                <a:gd name="connsiteY15" fmla="*/ 214622 h 224025"/>
                <a:gd name="connsiteX16" fmla="*/ 0 w 2164702"/>
                <a:gd name="connsiteY16" fmla="*/ 102654 h 2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4702" h="224025">
                  <a:moveTo>
                    <a:pt x="2164702" y="139977"/>
                  </a:moveTo>
                  <a:cubicBezTo>
                    <a:pt x="2117271" y="95656"/>
                    <a:pt x="2069841" y="51336"/>
                    <a:pt x="2024743" y="46671"/>
                  </a:cubicBezTo>
                  <a:cubicBezTo>
                    <a:pt x="1979645" y="42006"/>
                    <a:pt x="1936102" y="82438"/>
                    <a:pt x="1894114" y="111985"/>
                  </a:cubicBezTo>
                  <a:cubicBezTo>
                    <a:pt x="1852126" y="141532"/>
                    <a:pt x="1816359" y="220842"/>
                    <a:pt x="1772816" y="223952"/>
                  </a:cubicBezTo>
                  <a:cubicBezTo>
                    <a:pt x="1729273" y="227062"/>
                    <a:pt x="1632857" y="130646"/>
                    <a:pt x="1632857" y="130646"/>
                  </a:cubicBezTo>
                  <a:cubicBezTo>
                    <a:pt x="1586204" y="99544"/>
                    <a:pt x="1537996" y="38895"/>
                    <a:pt x="1492898" y="37340"/>
                  </a:cubicBezTo>
                  <a:cubicBezTo>
                    <a:pt x="1447800" y="35785"/>
                    <a:pt x="1405812" y="91768"/>
                    <a:pt x="1362269" y="121315"/>
                  </a:cubicBezTo>
                  <a:cubicBezTo>
                    <a:pt x="1318726" y="150862"/>
                    <a:pt x="1275184" y="216177"/>
                    <a:pt x="1231641" y="214622"/>
                  </a:cubicBezTo>
                  <a:cubicBezTo>
                    <a:pt x="1188098" y="213067"/>
                    <a:pt x="1144555" y="143087"/>
                    <a:pt x="1101012" y="111985"/>
                  </a:cubicBezTo>
                  <a:cubicBezTo>
                    <a:pt x="1057469" y="80883"/>
                    <a:pt x="1015482" y="26454"/>
                    <a:pt x="970384" y="28009"/>
                  </a:cubicBezTo>
                  <a:cubicBezTo>
                    <a:pt x="925286" y="29564"/>
                    <a:pt x="881743" y="90213"/>
                    <a:pt x="830425" y="121315"/>
                  </a:cubicBezTo>
                  <a:cubicBezTo>
                    <a:pt x="779107" y="152417"/>
                    <a:pt x="712237" y="216177"/>
                    <a:pt x="662474" y="214622"/>
                  </a:cubicBezTo>
                  <a:cubicBezTo>
                    <a:pt x="612711" y="213067"/>
                    <a:pt x="575388" y="147753"/>
                    <a:pt x="531845" y="111985"/>
                  </a:cubicBezTo>
                  <a:cubicBezTo>
                    <a:pt x="488302" y="76217"/>
                    <a:pt x="446314" y="1572"/>
                    <a:pt x="401216" y="17"/>
                  </a:cubicBezTo>
                  <a:cubicBezTo>
                    <a:pt x="356118" y="-1538"/>
                    <a:pt x="261257" y="102654"/>
                    <a:pt x="261257" y="102654"/>
                  </a:cubicBezTo>
                  <a:cubicBezTo>
                    <a:pt x="213049" y="138421"/>
                    <a:pt x="155510" y="214622"/>
                    <a:pt x="111967" y="214622"/>
                  </a:cubicBezTo>
                  <a:cubicBezTo>
                    <a:pt x="68424" y="214622"/>
                    <a:pt x="55984" y="17"/>
                    <a:pt x="0" y="10265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6672522" y="7487496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6672522" y="7487496"/>
              <a:ext cx="351269" cy="4326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7085177" y="7487496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7511472" y="7487496"/>
              <a:ext cx="349564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7511472" y="7487496"/>
              <a:ext cx="349564" cy="4326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7913897" y="7487496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41" name="직사각형 40"/>
            <p:cNvSpPr/>
            <p:nvPr/>
          </p:nvSpPr>
          <p:spPr bwMode="auto">
            <a:xfrm>
              <a:off x="8340194" y="7487496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8340194" y="7487496"/>
              <a:ext cx="351269" cy="4326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8751144" y="7487496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9177442" y="7487496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9177442" y="7487496"/>
              <a:ext cx="351269" cy="43264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9584981" y="7487496"/>
              <a:ext cx="351269" cy="432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47" name="TextBox 4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7367862" y="7047465"/>
              <a:ext cx="1149484" cy="320603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 sz="1600">
                  <a:noFill/>
                </a:rPr>
                <a:t> </a:t>
              </a:r>
            </a:p>
          </p:txBody>
        </p:sp>
        <p:cxnSp>
          <p:nvCxnSpPr>
            <p:cNvPr id="48" name="직선 화살표 연결선 47"/>
            <p:cNvCxnSpPr/>
            <p:nvPr/>
          </p:nvCxnSpPr>
          <p:spPr bwMode="auto">
            <a:xfrm>
              <a:off x="6658880" y="6452740"/>
              <a:ext cx="3389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82"/>
            <p:cNvSpPr txBox="1">
              <a:spLocks noChangeArrowheads="1"/>
            </p:cNvSpPr>
            <p:nvPr/>
          </p:nvSpPr>
          <p:spPr bwMode="auto">
            <a:xfrm>
              <a:off x="7992630" y="6124218"/>
              <a:ext cx="29110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600" dirty="0" smtClean="0"/>
                <a:t>100 </a:t>
              </a:r>
              <a:r>
                <a:rPr lang="en-US" altLang="ko-KR" sz="1600" dirty="0"/>
                <a:t>m</a:t>
              </a:r>
              <a:endParaRPr lang="ko-KR" altLang="en-US" sz="1600" dirty="0"/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2078804" y="7140542"/>
              <a:ext cx="1521499" cy="3464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Beamline</a:t>
              </a:r>
              <a:endParaRPr lang="ko-KR" altLang="en-US" sz="1600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26" y="43612"/>
            <a:ext cx="5218361" cy="27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12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Beam parameters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내용 개체 틀 2"/>
              <p:cNvSpPr txBox="1">
                <a:spLocks/>
              </p:cNvSpPr>
              <p:nvPr/>
            </p:nvSpPr>
            <p:spPr>
              <a:xfrm>
                <a:off x="1166723" y="2351295"/>
                <a:ext cx="13839401" cy="5065522"/>
              </a:xfrm>
              <a:prstGeom prst="rect">
                <a:avLst/>
              </a:prstGeom>
            </p:spPr>
            <p:txBody>
              <a:bodyPr/>
              <a:lstStyle>
                <a:lvl1pPr marL="285681" indent="-285681" algn="l" defTabSz="1142726" rtl="0" eaLnBrk="1" latinLnBrk="1" hangingPunct="1">
                  <a:lnSpc>
                    <a:spcPct val="90000"/>
                  </a:lnSpc>
                  <a:spcBef>
                    <a:spcPts val="1250"/>
                  </a:spcBef>
                  <a:buFont typeface="Arial" panose="020B0604020202020204" pitchFamily="34" charset="0"/>
                  <a:buChar char="•"/>
                  <a:defRPr sz="34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044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9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8407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4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99770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71133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42496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13858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85221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56584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2800" dirty="0" smtClean="0"/>
                  <a:t>Average FEL power = 1 kW</a:t>
                </a:r>
              </a:p>
              <a:p>
                <a:pPr marL="0" indent="0">
                  <a:buNone/>
                </a:pPr>
                <a:r>
                  <a:rPr lang="en-US" altLang="ko-KR" sz="2800" dirty="0" smtClean="0"/>
                  <a:t>Fill pattern : 5 mA (10 </a:t>
                </a:r>
                <a:r>
                  <a:rPr lang="en-US" altLang="ko-KR" sz="2800" dirty="0" err="1" smtClean="0"/>
                  <a:t>nC</a:t>
                </a:r>
                <a:r>
                  <a:rPr lang="en-US" altLang="ko-KR" sz="2800" dirty="0" smtClean="0"/>
                  <a:t>) * 80 (Total 400 mA)</a:t>
                </a:r>
              </a:p>
              <a:p>
                <a:pPr marL="0" indent="0">
                  <a:buNone/>
                </a:pPr>
                <a:r>
                  <a:rPr lang="en-US" altLang="ko-KR" sz="2800" dirty="0" smtClean="0"/>
                  <a:t>Repetition rate = 80 / Revolution time = 42 MHz</a:t>
                </a:r>
              </a:p>
              <a:p>
                <a:pPr marL="0" indent="0">
                  <a:buNone/>
                </a:pPr>
                <a:r>
                  <a:rPr lang="en-US" altLang="ko-KR" sz="2800" dirty="0" smtClean="0"/>
                  <a:t>RMS bunch length = 14 </a:t>
                </a:r>
                <a:r>
                  <a:rPr lang="en-US" altLang="ko-KR" sz="2800" dirty="0" err="1" smtClean="0"/>
                  <a:t>ps</a:t>
                </a:r>
                <a:r>
                  <a:rPr lang="en-US" altLang="ko-KR" sz="2800" dirty="0" smtClean="0"/>
                  <a:t> (4.2 mm)</a:t>
                </a:r>
              </a:p>
              <a:p>
                <a:pPr marL="0" indent="0">
                  <a:buNone/>
                </a:pPr>
                <a:endParaRPr lang="en-US" altLang="ko-KR" sz="2800" dirty="0" smtClean="0"/>
              </a:p>
              <a:p>
                <a:pPr marL="0" indent="0">
                  <a:buNone/>
                </a:pPr>
                <a:r>
                  <a:rPr lang="en-US" altLang="ko-KR" sz="2800" dirty="0" smtClean="0"/>
                  <a:t>Required FEL peak power  </a:t>
                </a:r>
              </a:p>
              <a:p>
                <a:pPr marL="0" indent="0">
                  <a:buNone/>
                </a:pPr>
                <a:r>
                  <a:rPr lang="en-US" altLang="ko-KR" sz="2800" dirty="0" smtClean="0"/>
                  <a:t>= Average power / {</a:t>
                </a:r>
                <a:r>
                  <a:rPr lang="en-US" altLang="ko-KR" sz="2800" dirty="0" err="1" smtClean="0"/>
                  <a:t>sqrt</a:t>
                </a:r>
                <a:r>
                  <a:rPr lang="en-US" altLang="ko-KR" sz="2800" dirty="0" smtClean="0"/>
                  <a:t>(2</a:t>
                </a:r>
                <a14:m>
                  <m:oMath xmlns:m="http://schemas.openxmlformats.org/officeDocument/2006/math">
                    <m:r>
                      <a:rPr lang="ko-KR" altLang="en-US" sz="28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sz="2800" dirty="0" smtClean="0"/>
                  <a:t>)*RMS bunch length * </a:t>
                </a:r>
                <a:r>
                  <a:rPr lang="en-US" altLang="ko-KR" sz="2800" dirty="0" err="1" smtClean="0"/>
                  <a:t>Rep.rate</a:t>
                </a:r>
                <a:r>
                  <a:rPr lang="en-US" altLang="ko-KR" sz="28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altLang="ko-KR" sz="2800" dirty="0" smtClean="0"/>
                  <a:t>= 1 kW / {</a:t>
                </a:r>
                <a:r>
                  <a:rPr lang="en-US" altLang="ko-KR" sz="2800" dirty="0"/>
                  <a:t>sqrt(2</a:t>
                </a: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sz="2800" dirty="0" smtClean="0"/>
                  <a:t>)* 14 </a:t>
                </a:r>
                <a:r>
                  <a:rPr lang="en-US" altLang="ko-KR" sz="2800" dirty="0" err="1" smtClean="0"/>
                  <a:t>ps</a:t>
                </a:r>
                <a:r>
                  <a:rPr lang="en-US" altLang="ko-KR" sz="2800" dirty="0" smtClean="0"/>
                  <a:t> * 42 MHz}</a:t>
                </a:r>
              </a:p>
              <a:p>
                <a:pPr marL="0" indent="0">
                  <a:buNone/>
                </a:pPr>
                <a:r>
                  <a:rPr lang="en-US" altLang="ko-KR" sz="2800" dirty="0" smtClean="0"/>
                  <a:t>= </a:t>
                </a:r>
                <a:r>
                  <a:rPr lang="en-US" altLang="ko-KR" sz="2800" b="1" dirty="0" smtClean="0">
                    <a:solidFill>
                      <a:srgbClr val="92D050"/>
                    </a:solidFill>
                  </a:rPr>
                  <a:t>0.68 MW</a:t>
                </a:r>
                <a:endParaRPr lang="ko-KR" altLang="en-US" sz="28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23" y="2351295"/>
                <a:ext cx="13839401" cy="5065522"/>
              </a:xfrm>
              <a:prstGeom prst="rect">
                <a:avLst/>
              </a:prstGeom>
              <a:blipFill rotWithShape="0">
                <a:blip r:embed="rId4"/>
                <a:stretch>
                  <a:fillRect l="-881" t="-20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52280"/>
              </p:ext>
            </p:extLst>
          </p:nvPr>
        </p:nvGraphicFramePr>
        <p:xfrm>
          <a:off x="10167583" y="37347"/>
          <a:ext cx="5009804" cy="5858483"/>
        </p:xfrm>
        <a:graphic>
          <a:graphicData uri="http://schemas.openxmlformats.org/drawingml/2006/table">
            <a:tbl>
              <a:tblPr/>
              <a:tblGrid>
                <a:gridCol w="865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5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91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4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Beam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E (GeV)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3.000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Relativistic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5870.84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125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Magnet rigidity (T-m)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10.00710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Rms bunch Length (ps)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14.000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125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(Uniform bunch length ps)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35.093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125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FWHM bunch length (ps)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32.900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125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Rms bunch Length 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맑은 고딕" panose="020B0503020000020004" pitchFamily="50" charset="-127"/>
                        </a:rPr>
                        <a:t>m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m)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4197.200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Charge /bunch Q (nC)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10.0000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Peak current I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(kA)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0.28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125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Normarized emittance (mm mrad)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1.2000</a:t>
                      </a:r>
                      <a:endParaRPr lang="en-US" altLang="ko-K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Emittance (nm rad)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141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Diffraction-limited emittance (nm rad)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1.0742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125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맑은 고딕" panose="020B0503020000020004" pitchFamily="50" charset="-127"/>
                        </a:rPr>
                        <a:t>b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in undulator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8.0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Beam size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맑은 고딕" panose="020B0503020000020004" pitchFamily="50" charset="-127"/>
                        </a:rPr>
                        <a:t>s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맑은 고딕" panose="020B0503020000020004" pitchFamily="50" charset="-127"/>
                        </a:rPr>
                        <a:t>m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20.22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Relative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rms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energy spread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0.001022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Rms energy spread in terms of rest energy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6.0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Peak beam power (TW)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0.85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Undulator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Period (cm)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4.4000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5956"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Magnet full gap (mm)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6.8100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(T)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1.5447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K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6.3481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Planar, in-vacuum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SASE-FEL Wavelength(nm)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13.49926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3536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Photon Energy (keV)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1" i="0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0.09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43622"/>
              </p:ext>
            </p:extLst>
          </p:nvPr>
        </p:nvGraphicFramePr>
        <p:xfrm>
          <a:off x="10167583" y="5897152"/>
          <a:ext cx="5009803" cy="1683799"/>
        </p:xfrm>
        <a:graphic>
          <a:graphicData uri="http://schemas.openxmlformats.org/drawingml/2006/table">
            <a:tbl>
              <a:tblPr/>
              <a:tblGrid>
                <a:gridCol w="867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3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4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4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4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02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3376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</a:t>
                      </a:r>
                      <a:r>
                        <a:rPr lang="en-US" sz="1100" b="1" i="0" u="none" strike="noStrike" baseline="-250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sat</a:t>
                      </a:r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(GW)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0.23053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7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L</a:t>
                      </a:r>
                      <a:r>
                        <a:rPr lang="en-US" sz="1100" b="1" i="0" u="none" strike="noStrike" baseline="-250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sat</a:t>
                      </a:r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(m)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56.08800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FEL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Peak Brilliance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376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Photons/sec/mm2/mrad2/0.1%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9.185E+30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919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(Peak Brilliance for full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transverse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coherence)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376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Repetition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4.00E+07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5" name="직사각형 54"/>
          <p:cNvSpPr/>
          <p:nvPr/>
        </p:nvSpPr>
        <p:spPr>
          <a:xfrm>
            <a:off x="11370365" y="7580951"/>
            <a:ext cx="3329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Average radiation power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&gt; 1 kW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　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　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　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　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13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FEL Lasing and target power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19" name="내용 개체 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4" y="2253589"/>
            <a:ext cx="10739547" cy="5444899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>
            <a:off x="3930161" y="5834966"/>
            <a:ext cx="896697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97134" y="564328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 kW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2343" y="460670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P(z) (</a:t>
            </a:r>
            <a:r>
              <a:rPr lang="en-US" altLang="ko-KR" dirty="0"/>
              <a:t>Bunch averaged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14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P(s) at z = 135 m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14" name="내용 개체 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91" y="2187161"/>
            <a:ext cx="11154509" cy="56552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53544" y="4445474"/>
            <a:ext cx="10454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 </a:t>
            </a:r>
            <a:r>
              <a:rPr lang="en-US" altLang="ko-KR" dirty="0"/>
              <a:t>M</a:t>
            </a:r>
            <a:r>
              <a:rPr lang="en-US" altLang="ko-KR" dirty="0" smtClean="0"/>
              <a:t>W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3725186" y="4655522"/>
            <a:ext cx="896697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15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Microbunching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after 135 m </a:t>
            </a:r>
            <a:r>
              <a:rPr lang="en-US" altLang="ko-KR" sz="2400" b="1" kern="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undulator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(avg. power = 1 kW)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14" name="내용 개체 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37" y="2105615"/>
            <a:ext cx="9346608" cy="54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16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De-bunched after passing 1 cell lattice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3" y="2809432"/>
            <a:ext cx="7480552" cy="4375689"/>
          </a:xfrm>
          <a:prstGeom prst="rect">
            <a:avLst/>
          </a:prstGeom>
        </p:spPr>
      </p:pic>
      <p:pic>
        <p:nvPicPr>
          <p:cNvPr id="15" name="내용 개체 틀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" y="2809432"/>
            <a:ext cx="7089527" cy="4438304"/>
          </a:xfrm>
          <a:prstGeom prst="rect">
            <a:avLst/>
          </a:prstGeom>
        </p:spPr>
      </p:pic>
      <p:sp>
        <p:nvSpPr>
          <p:cNvPr id="3" name="오른쪽 화살표 2"/>
          <p:cNvSpPr/>
          <p:nvPr/>
        </p:nvSpPr>
        <p:spPr>
          <a:xfrm>
            <a:off x="7021773" y="3912279"/>
            <a:ext cx="668740" cy="216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17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Equilibrium parameters of storage ring with FEL lasing (From Z. Huang, NIMA (2008))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2"/>
              <p:cNvSpPr txBox="1">
                <a:spLocks/>
              </p:cNvSpPr>
              <p:nvPr/>
            </p:nvSpPr>
            <p:spPr>
              <a:xfrm>
                <a:off x="1027703" y="2351295"/>
                <a:ext cx="12538171" cy="50655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681" indent="-285681" algn="l" defTabSz="1142726" rtl="0" eaLnBrk="1" latinLnBrk="1" hangingPunct="1">
                  <a:lnSpc>
                    <a:spcPct val="90000"/>
                  </a:lnSpc>
                  <a:spcBef>
                    <a:spcPts val="1250"/>
                  </a:spcBef>
                  <a:buFont typeface="Arial" panose="020B0604020202020204" pitchFamily="34" charset="0"/>
                  <a:buChar char="•"/>
                  <a:defRPr sz="34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044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9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8407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4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99770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71133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42496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13858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85221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56584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40000"/>
                  </a:lnSpc>
                </a:pPr>
                <a:r>
                  <a:rPr lang="en-US" altLang="ko-KR" sz="2400" dirty="0" smtClean="0"/>
                  <a:t>1D Power gain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/(4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ko-K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ko-K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ko-K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ko-KR" sz="2400" dirty="0" smtClean="0"/>
              </a:p>
              <a:p>
                <a:pPr marL="342900" indent="-342900">
                  <a:lnSpc>
                    <a:spcPct val="140000"/>
                  </a:lnSpc>
                </a:pPr>
                <a:r>
                  <a:rPr lang="en-US" altLang="ko-KR" sz="2400" dirty="0" smtClean="0"/>
                  <a:t>Energy spread increases during the high-gain process        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altLang="ko-KR" sz="24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𝐹𝐸𝐿</m:t>
                        </m:r>
                      </m:sub>
                    </m:sSub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</m:den>
                    </m:f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𝑟𝑎𝑑𝑖𝑎𝑡𝑖𝑜𝑛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𝑝𝑜𝑤𝑒𝑟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𝑏𝑒𝑎𝑚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𝑝𝑜𝑤𝑒𝑟</m:t>
                    </m:r>
                  </m:oMath>
                </a14:m>
                <a:endParaRPr lang="en-US" altLang="ko-KR" sz="2400" dirty="0" smtClean="0"/>
              </a:p>
              <a:p>
                <a:pPr marL="342900" indent="-342900">
                  <a:lnSpc>
                    <a:spcPct val="140000"/>
                  </a:lnSpc>
                </a:pPr>
                <a:r>
                  <a:rPr lang="en-US" altLang="ko-KR" sz="2400" dirty="0" smtClean="0"/>
                  <a:t>The longitudinal dynamics can be modeled as                    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240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40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ko-KR" sz="2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𝐹𝐸𝐿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2400" dirty="0" smtClean="0"/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den>
                      </m:f>
                      <m:r>
                        <a:rPr lang="en-US" altLang="ko-KR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ko-KR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a:rPr lang="en-US" altLang="ko-KR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ko-KR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2400" dirty="0" smtClean="0"/>
              </a:p>
              <a:p>
                <a:pPr marL="342900" indent="-342900">
                  <a:lnSpc>
                    <a:spcPct val="140000"/>
                  </a:lnSpc>
                </a:pPr>
                <a:endParaRPr lang="en-US" altLang="ko-KR" sz="2400" dirty="0" smtClean="0"/>
              </a:p>
            </p:txBody>
          </p:sp>
        </mc:Choice>
        <mc:Fallback xmlns="">
          <p:sp>
            <p:nvSpPr>
              <p:cNvPr id="1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03" y="2351295"/>
                <a:ext cx="12538171" cy="5065522"/>
              </a:xfrm>
              <a:prstGeom prst="rect">
                <a:avLst/>
              </a:prstGeom>
              <a:blipFill rotWithShape="0">
                <a:blip r:embed="rId4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5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18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Equilibrium </a:t>
            </a: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parameters of storage ring with FEL lasing (From Z. Huang, NIMA (2008))</a:t>
            </a:r>
            <a:endParaRPr lang="en-US" altLang="ko-KR" sz="2000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2"/>
              <p:cNvSpPr txBox="1">
                <a:spLocks/>
              </p:cNvSpPr>
              <p:nvPr/>
            </p:nvSpPr>
            <p:spPr>
              <a:xfrm>
                <a:off x="1238045" y="2391706"/>
                <a:ext cx="12252667" cy="5065522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285681" indent="-285681" algn="l" defTabSz="1142726" rtl="0" eaLnBrk="1" latinLnBrk="1" hangingPunct="1">
                  <a:lnSpc>
                    <a:spcPct val="90000"/>
                  </a:lnSpc>
                  <a:spcBef>
                    <a:spcPts val="1250"/>
                  </a:spcBef>
                  <a:buFont typeface="Arial" panose="020B0604020202020204" pitchFamily="34" charset="0"/>
                  <a:buChar char="•"/>
                  <a:defRPr sz="34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044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9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8407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4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99770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71133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42496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13858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85221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56584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40000"/>
                  </a:lnSpc>
                </a:pPr>
                <a:r>
                  <a:rPr lang="en-US" altLang="ko-KR" dirty="0" smtClean="0"/>
                  <a:t>For a long </a:t>
                </a:r>
                <a:r>
                  <a:rPr lang="en-US" altLang="ko-KR" dirty="0" err="1"/>
                  <a:t>undulator</a:t>
                </a:r>
                <a:r>
                  <a:rPr lang="en-US" altLang="ko-KR" dirty="0"/>
                  <a:t>, we assume the square of equilibrium e spread increases linearly with </a:t>
                </a:r>
                <a:r>
                  <a:rPr lang="en-US" altLang="ko-KR" dirty="0" err="1"/>
                  <a:t>undulator</a:t>
                </a:r>
                <a:r>
                  <a:rPr lang="en-US" altLang="ko-KR" dirty="0"/>
                  <a:t> distance z </a:t>
                </a:r>
                <a:r>
                  <a:rPr lang="en-US" altLang="ko-KR" dirty="0" smtClean="0"/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, then the equilibrium FEL power becomes</a:t>
                </a:r>
              </a:p>
              <a:p>
                <a:pPr marL="342900" indent="-342900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</m:num>
                      <m:den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</m:num>
                      <m:den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marL="342900" indent="-342900">
                  <a:lnSpc>
                    <a:spcPct val="140000"/>
                  </a:lnSpc>
                </a:pPr>
                <a:r>
                  <a:rPr lang="en-US" altLang="ko-KR" dirty="0" smtClean="0"/>
                  <a:t>A rough estimate of the maximum equilibrium power is</a:t>
                </a:r>
              </a:p>
              <a:p>
                <a:pPr marL="342900" indent="-342900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:pPr>
                  <a:lnSpc>
                    <a:spcPct val="140000"/>
                  </a:lnSpc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45" y="2391706"/>
                <a:ext cx="12252667" cy="5065522"/>
              </a:xfrm>
              <a:prstGeom prst="rect">
                <a:avLst/>
              </a:prstGeom>
              <a:blipFill rotWithShape="0">
                <a:blip r:embed="rId4"/>
                <a:stretch>
                  <a:fillRect l="-995" t="-3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49787" y="1859874"/>
            <a:ext cx="108151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Motivation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Target parameters for storage ring based FEL</a:t>
            </a:r>
            <a:r>
              <a:rPr lang="en-US" altLang="ko-KR" sz="28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altLang="ko-KR" sz="2800" kern="0" dirty="0" smtClean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Ring based FEL - Bypass design</a:t>
            </a:r>
            <a:endParaRPr lang="en-US" altLang="ko-KR" sz="2800" kern="0" dirty="0" smtClean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 based FEL </a:t>
            </a:r>
            <a:r>
              <a:rPr lang="en-US" altLang="ko-KR" sz="28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Racetrack design</a:t>
            </a: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Overview</a:t>
            </a:r>
            <a:endParaRPr lang="en-US" altLang="ko-KR" sz="2800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06473" y="37347"/>
            <a:ext cx="1004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19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Equilibrium </a:t>
            </a: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parameters of storage ring with FEL lasing (From Z. Huang, NIMA (2008))</a:t>
            </a:r>
            <a:endParaRPr lang="en-US" altLang="ko-KR" sz="2000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내용 개체 틀 2"/>
              <p:cNvSpPr txBox="1">
                <a:spLocks/>
              </p:cNvSpPr>
              <p:nvPr/>
            </p:nvSpPr>
            <p:spPr>
              <a:xfrm>
                <a:off x="1115299" y="2541688"/>
                <a:ext cx="12936366" cy="467235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681" indent="-285681" algn="l" defTabSz="1142726" rtl="0" eaLnBrk="1" latinLnBrk="1" hangingPunct="1">
                  <a:lnSpc>
                    <a:spcPct val="90000"/>
                  </a:lnSpc>
                  <a:spcBef>
                    <a:spcPts val="1250"/>
                  </a:spcBef>
                  <a:buFont typeface="Arial" panose="020B0604020202020204" pitchFamily="34" charset="0"/>
                  <a:buChar char="•"/>
                  <a:defRPr sz="34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044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9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28407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4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99770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71133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42496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13858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85221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56584" indent="-285681" algn="l" defTabSz="1142726" rtl="0" eaLnBrk="1" latinLnBrk="1" hangingPunct="1">
                  <a:lnSpc>
                    <a:spcPct val="90000"/>
                  </a:lnSpc>
                  <a:spcBef>
                    <a:spcPts val="625"/>
                  </a:spcBef>
                  <a:buFont typeface="Arial" panose="020B0604020202020204" pitchFamily="34" charset="0"/>
                  <a:buChar char="•"/>
                  <a:defRPr sz="224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/>
                <a:r>
                  <a:rPr lang="en-US" altLang="ko-KR" dirty="0" smtClean="0"/>
                  <a:t>In our case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=8000,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ko-KR" dirty="0"/>
                  <a:t>, </a:t>
                </a:r>
                <a:r>
                  <a:rPr lang="en-US" altLang="ko-KR" dirty="0" smtClean="0"/>
                  <a:t>then </a:t>
                </a:r>
              </a:p>
              <a:p>
                <a:pPr marL="342900" indent="-342900"/>
                <a:r>
                  <a:rPr lang="en-US" altLang="ko-KR" dirty="0" smtClean="0"/>
                  <a:t>For 1kW average power,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&gt;2×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ko-KR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then </a:t>
                </a:r>
                <a:r>
                  <a:rPr lang="en-US" altLang="ko-KR" dirty="0" err="1" smtClean="0"/>
                  <a:t>undulator</a:t>
                </a:r>
                <a:r>
                  <a:rPr lang="en-US" altLang="ko-KR" dirty="0" smtClean="0"/>
                  <a:t> length for 1kW power &gt;&gt; 100 m</a:t>
                </a:r>
              </a:p>
              <a:p>
                <a:pPr marL="342900" indent="-342900"/>
                <a:r>
                  <a:rPr lang="en-US" altLang="ko-KR" dirty="0" smtClean="0"/>
                  <a:t>Conclusion : We need 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external seeding power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99" y="2541688"/>
                <a:ext cx="12936366" cy="4672357"/>
              </a:xfrm>
              <a:prstGeom prst="rect">
                <a:avLst/>
              </a:prstGeom>
              <a:blipFill rotWithShape="0">
                <a:blip r:embed="rId4"/>
                <a:stretch>
                  <a:fillRect l="-1414" t="-2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20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With 10 kW (peak power) </a:t>
            </a: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xternal seeding, </a:t>
            </a:r>
          </a:p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1 kW EUV is achieved and equilibrium energy spread is about 0.2 %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2907030" y="2742401"/>
            <a:ext cx="8108950" cy="5065522"/>
          </a:xfrm>
          <a:prstGeom prst="rect">
            <a:avLst/>
          </a:prstGeom>
        </p:spPr>
        <p:txBody>
          <a:bodyPr/>
          <a:lstStyle>
            <a:lvl1pPr marL="285681" indent="-285681" algn="l" defTabSz="1142726" rtl="0" eaLnBrk="1" latinLnBrk="1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sz="3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044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407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99770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133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2496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3858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5221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6584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/>
          <a:stretch/>
        </p:blipFill>
        <p:spPr>
          <a:xfrm>
            <a:off x="736227" y="2808806"/>
            <a:ext cx="7252058" cy="46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7" y="2652053"/>
            <a:ext cx="6783665" cy="471682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49786" y="7300466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We need a seeding radiation with a power of 2% of FEL radiation power.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racetrack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21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Candidate for external seeding : Regenerative amplifier 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2907030" y="2742401"/>
            <a:ext cx="8108950" cy="5065522"/>
          </a:xfrm>
          <a:prstGeom prst="rect">
            <a:avLst/>
          </a:prstGeom>
        </p:spPr>
        <p:txBody>
          <a:bodyPr/>
          <a:lstStyle>
            <a:lvl1pPr marL="285681" indent="-285681" algn="l" defTabSz="1142726" rtl="0" eaLnBrk="1" latinLnBrk="1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sz="3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044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407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99770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133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2496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3858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5221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6584" indent="-285681" algn="l" defTabSz="1142726" rtl="0" eaLnBrk="1" latinLnBrk="1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4649473" y="7497940"/>
            <a:ext cx="7616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dirty="0" smtClean="0">
                <a:latin typeface="AdvP6F00"/>
              </a:rPr>
              <a:t>H.P. Freund et al., PRAB </a:t>
            </a:r>
            <a:r>
              <a:rPr lang="en-US" altLang="ko-KR" sz="2400" dirty="0">
                <a:latin typeface="AdvP6F01"/>
              </a:rPr>
              <a:t>16</a:t>
            </a:r>
            <a:r>
              <a:rPr lang="en-US" altLang="ko-KR" sz="2400" dirty="0">
                <a:latin typeface="AdvP6F00"/>
              </a:rPr>
              <a:t>, 010707 (2013)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607" y="2231700"/>
            <a:ext cx="7694885" cy="52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  <a:endParaRPr lang="en-US" altLang="ko-KR" sz="3200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22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749787" y="2234910"/>
            <a:ext cx="127680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Medium-energy storage </a:t>
            </a:r>
            <a:r>
              <a:rPr lang="en-US" altLang="ko-KR" sz="28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altLang="ko-KR" sz="28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ing based FEL could provides 1 kW EUV radiation with low emittance ring and regenerative amplifier. 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the radiation wavelength for a lithography moves to soft X-ray, the XFEL in a high-energy storage ring can be a candidate for a lithography tool.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480507" y="543243"/>
            <a:ext cx="14149893" cy="2026610"/>
            <a:chOff x="480507" y="543243"/>
            <a:chExt cx="14149893" cy="2026610"/>
          </a:xfrm>
        </p:grpSpPr>
        <p:sp>
          <p:nvSpPr>
            <p:cNvPr id="17" name="직사각형 16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ko-KR" altLang="en-US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895" y="826950"/>
              <a:ext cx="138697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200" b="1" dirty="0" smtClean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Thank you</a:t>
              </a:r>
              <a:endParaRPr lang="ko-KR" altLang="en-US" sz="7200" b="1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50" y="2822736"/>
            <a:ext cx="7222849" cy="5107690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06473" y="37347"/>
            <a:ext cx="756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8" y="2813119"/>
            <a:ext cx="7246730" cy="51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2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Pohang Accelerator Laboratory in Korea is running PLS-II (3 GeV, 282 m </a:t>
            </a: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torage ring) and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PAL-XFEL (10 GeV,  60 Hz XFEL). 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Also the project for a construction of low emittance ring about to starts in Korea.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4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How about storage ring based FEL ?</a:t>
            </a:r>
          </a:p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Motivation : With the advent of the low emittance ring (emittance ~ 100 pm),</a:t>
            </a:r>
          </a:p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normalized emittance become &lt; 1 um.</a:t>
            </a:r>
          </a:p>
          <a:p>
            <a:pPr lvl="0" latinLnBrk="0">
              <a:lnSpc>
                <a:spcPct val="150000"/>
              </a:lnSpc>
              <a:defRPr lang="ko-KR" altLang="en-US"/>
            </a:pPr>
            <a:endParaRPr lang="en-US" altLang="ko-KR" sz="24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400" b="1" kern="0" dirty="0" smtClean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Advantages :      High repetition rate, Stable energy</a:t>
            </a:r>
          </a:p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4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Disadvantages : Low peak current, Large energy spread</a:t>
            </a:r>
            <a:endParaRPr lang="en-US" altLang="ko-KR" sz="2000" b="1" kern="0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29" y="4735334"/>
            <a:ext cx="4475541" cy="31604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2019" y="5365770"/>
            <a:ext cx="103496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PLS-II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67928" y="6222907"/>
            <a:ext cx="139594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PAL-XFEL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Target parameters for ring-FEL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3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We started ring-FEL study for the X-ray regime, but it is more suitable for EUV and Water window regimes with a medium energy storage ring. 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a EUV lithography, target parameter is a 1 kW average radiation power at 13.5 nm.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bypass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4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We started from a low emittance ring designed at 2018.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grpSp>
        <p:nvGrpSpPr>
          <p:cNvPr id="13" name="그룹 15"/>
          <p:cNvGrpSpPr>
            <a:grpSpLocks noChangeAspect="1"/>
          </p:cNvGrpSpPr>
          <p:nvPr/>
        </p:nvGrpSpPr>
        <p:grpSpPr bwMode="auto">
          <a:xfrm>
            <a:off x="1928233" y="2380302"/>
            <a:ext cx="6060052" cy="5417986"/>
            <a:chOff x="2571750" y="51821"/>
            <a:chExt cx="7571994" cy="6768079"/>
          </a:xfrm>
        </p:grpSpPr>
        <p:pic>
          <p:nvPicPr>
            <p:cNvPr id="14" name="그림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476644"/>
              <a:ext cx="7571994" cy="634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직선 연결선 14"/>
            <p:cNvCxnSpPr/>
            <p:nvPr/>
          </p:nvCxnSpPr>
          <p:spPr>
            <a:xfrm flipV="1">
              <a:off x="2733822" y="252741"/>
              <a:ext cx="0" cy="283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9185900" y="255981"/>
              <a:ext cx="0" cy="2832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2733822" y="252741"/>
              <a:ext cx="64520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5820356" y="51821"/>
              <a:ext cx="1189070" cy="38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000" dirty="0"/>
                <a:t>245 m</a:t>
              </a:r>
              <a:endParaRPr lang="ko-KR" altLang="en-US" sz="1000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flipV="1">
              <a:off x="4484197" y="2297585"/>
              <a:ext cx="2823291" cy="274320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 rot="18874811">
              <a:off x="6235452" y="2522202"/>
              <a:ext cx="905649" cy="3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000" dirty="0"/>
                <a:t>150 m</a:t>
              </a:r>
              <a:endParaRPr lang="ko-KR" altLang="en-US" sz="1000" dirty="0"/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>
              <a:off x="3831048" y="2731831"/>
              <a:ext cx="4113382" cy="1818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4"/>
            <p:cNvSpPr txBox="1">
              <a:spLocks noChangeArrowheads="1"/>
            </p:cNvSpPr>
            <p:nvPr/>
          </p:nvSpPr>
          <p:spPr bwMode="auto">
            <a:xfrm rot="1422975">
              <a:off x="4394149" y="2944180"/>
              <a:ext cx="1390681" cy="38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000"/>
                <a:t>170 m</a:t>
              </a:r>
              <a:endParaRPr lang="ko-KR" altLang="en-US" sz="1000"/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flipV="1">
              <a:off x="4612234" y="1105029"/>
              <a:ext cx="2607735" cy="5120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6"/>
            <p:cNvSpPr txBox="1">
              <a:spLocks noChangeArrowheads="1"/>
            </p:cNvSpPr>
            <p:nvPr/>
          </p:nvSpPr>
          <p:spPr bwMode="auto">
            <a:xfrm rot="17805617">
              <a:off x="5945721" y="2059077"/>
              <a:ext cx="1099759" cy="3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000" dirty="0"/>
                <a:t>220 m</a:t>
              </a:r>
              <a:endParaRPr lang="ko-KR" altLang="en-US" sz="1000" dirty="0"/>
            </a:p>
          </p:txBody>
        </p:sp>
      </p:grpSp>
      <p:pic>
        <p:nvPicPr>
          <p:cNvPr id="26" name="그림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76" y="2481704"/>
            <a:ext cx="5492350" cy="527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bypass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5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configuration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grpSp>
        <p:nvGrpSpPr>
          <p:cNvPr id="27" name="그룹 135"/>
          <p:cNvGrpSpPr>
            <a:grpSpLocks/>
          </p:cNvGrpSpPr>
          <p:nvPr/>
        </p:nvGrpSpPr>
        <p:grpSpPr bwMode="auto">
          <a:xfrm>
            <a:off x="1099930" y="2300465"/>
            <a:ext cx="13106400" cy="5456237"/>
            <a:chOff x="545531" y="1600200"/>
            <a:chExt cx="7694955" cy="4800600"/>
          </a:xfrm>
        </p:grpSpPr>
        <p:cxnSp>
          <p:nvCxnSpPr>
            <p:cNvPr id="28" name="직선 연결선 27"/>
            <p:cNvCxnSpPr>
              <a:stCxn id="33" idx="1"/>
            </p:cNvCxnSpPr>
            <p:nvPr/>
          </p:nvCxnSpPr>
          <p:spPr>
            <a:xfrm flipH="1">
              <a:off x="610124" y="5614035"/>
              <a:ext cx="5962851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타원 28"/>
            <p:cNvSpPr/>
            <p:nvPr/>
          </p:nvSpPr>
          <p:spPr>
            <a:xfrm>
              <a:off x="1066414" y="1600200"/>
              <a:ext cx="7174072" cy="480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cxnSp>
          <p:nvCxnSpPr>
            <p:cNvPr id="30" name="구부러진 연결선 29"/>
            <p:cNvCxnSpPr/>
            <p:nvPr/>
          </p:nvCxnSpPr>
          <p:spPr>
            <a:xfrm>
              <a:off x="5714795" y="1676573"/>
              <a:ext cx="2057189" cy="914054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40"/>
            <p:cNvSpPr txBox="1">
              <a:spLocks noChangeArrowheads="1"/>
            </p:cNvSpPr>
            <p:nvPr/>
          </p:nvSpPr>
          <p:spPr bwMode="auto">
            <a:xfrm>
              <a:off x="2261424" y="2149786"/>
              <a:ext cx="5601633" cy="201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000" b="1" dirty="0"/>
                <a:t>Electron Beam Energy = 3 GeV</a:t>
              </a:r>
            </a:p>
            <a:p>
              <a:r>
                <a:rPr lang="en-US" altLang="ko-KR" sz="2000" b="1" dirty="0"/>
                <a:t>Circumference = 570 m</a:t>
              </a:r>
            </a:p>
            <a:p>
              <a:r>
                <a:rPr lang="en-US" altLang="ko-KR" sz="2000" b="1" dirty="0"/>
                <a:t>Transverse Emittance </a:t>
              </a:r>
              <a:r>
                <a:rPr lang="en-US" altLang="ko-KR" sz="2000" b="1" dirty="0" smtClean="0"/>
                <a:t>= 51 </a:t>
              </a:r>
              <a:r>
                <a:rPr lang="en-US" altLang="ko-KR" sz="2000" b="1" dirty="0"/>
                <a:t>pm </a:t>
              </a:r>
              <a:r>
                <a:rPr lang="en-US" altLang="ko-KR" b="1" dirty="0"/>
                <a:t>(round </a:t>
              </a:r>
              <a:r>
                <a:rPr lang="en-US" altLang="ko-KR" b="1" dirty="0" smtClean="0"/>
                <a:t>beam, after extraction)</a:t>
              </a:r>
              <a:endParaRPr lang="en-US" altLang="ko-KR" b="1" dirty="0"/>
            </a:p>
            <a:p>
              <a:r>
                <a:rPr lang="en-US" altLang="ko-KR" sz="2000" b="1" dirty="0"/>
                <a:t>Photon Beam Energy = 0.1 ~ 0.6 </a:t>
              </a:r>
              <a:r>
                <a:rPr lang="en-US" altLang="ko-KR" sz="2000" b="1" dirty="0" err="1"/>
                <a:t>keV</a:t>
              </a:r>
              <a:r>
                <a:rPr lang="en-US" altLang="ko-KR" sz="2000" b="1" dirty="0"/>
                <a:t> </a:t>
              </a:r>
            </a:p>
            <a:p>
              <a:r>
                <a:rPr lang="en-US" altLang="ko-KR" sz="2000" b="1" dirty="0"/>
                <a:t>		</a:t>
              </a:r>
              <a:r>
                <a:rPr lang="en-US" altLang="ko-KR" sz="2000" b="1" dirty="0" smtClean="0"/>
                <a:t>            (</a:t>
              </a:r>
              <a:r>
                <a:rPr lang="en-US" altLang="ko-KR" sz="2000" b="1" dirty="0"/>
                <a:t>Water window &amp; EUV</a:t>
              </a:r>
              <a:r>
                <a:rPr lang="en-US" altLang="ko-KR" sz="2000" b="1" dirty="0" smtClean="0"/>
                <a:t>)</a:t>
              </a:r>
            </a:p>
            <a:p>
              <a:r>
                <a:rPr lang="en-US" altLang="ko-KR" sz="2000" b="1" dirty="0" smtClean="0"/>
                <a:t>Wait for damping after FEL lasing =&gt; repetition rate is order of </a:t>
              </a:r>
              <a:r>
                <a:rPr lang="en-US" altLang="ko-KR" sz="2000" b="1" dirty="0" smtClean="0">
                  <a:solidFill>
                    <a:srgbClr val="FF0000"/>
                  </a:solidFill>
                </a:rPr>
                <a:t>10 kHz</a:t>
              </a:r>
            </a:p>
            <a:p>
              <a:r>
                <a:rPr lang="en-US" altLang="ko-KR" sz="2000" b="1" dirty="0" smtClean="0"/>
                <a:t>Bunch compression is a key point to </a:t>
              </a:r>
              <a:r>
                <a:rPr lang="en-US" altLang="ko-KR" sz="2000" b="1" dirty="0" err="1" smtClean="0"/>
                <a:t>achive</a:t>
              </a:r>
              <a:r>
                <a:rPr lang="en-US" altLang="ko-KR" sz="2000" b="1" dirty="0" smtClean="0"/>
                <a:t> 1 kW power.</a:t>
              </a:r>
              <a:endParaRPr lang="ko-KR" altLang="en-US" sz="2000" b="1" dirty="0"/>
            </a:p>
          </p:txBody>
        </p:sp>
        <p:sp>
          <p:nvSpPr>
            <p:cNvPr id="32" name="TextBox 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743700" y="1600200"/>
              <a:ext cx="1496786" cy="352598"/>
            </a:xfrm>
            <a:prstGeom prst="rect">
              <a:avLst/>
            </a:prstGeom>
            <a:blipFill rotWithShape="0">
              <a:blip r:embed="rId4"/>
              <a:stretch>
                <a:fillRect t="-10526" b="-2894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 sz="1600">
                  <a:noFill/>
                </a:rPr>
                <a:t> 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572975" y="5461288"/>
              <a:ext cx="991403" cy="305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600417" y="5461288"/>
              <a:ext cx="990293" cy="305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812748" y="5029719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089187" y="5029719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089187" y="5029719"/>
              <a:ext cx="228700" cy="3806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357854" y="5029719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635402" y="5029719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635402" y="5029719"/>
              <a:ext cx="228700" cy="3806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897408" y="5029719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174956" y="5029719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174956" y="5029719"/>
              <a:ext cx="228700" cy="3806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443623" y="5029719"/>
              <a:ext cx="227589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720061" y="5029719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720061" y="5029719"/>
              <a:ext cx="228700" cy="3806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47" name="자유형 46"/>
            <p:cNvSpPr/>
            <p:nvPr/>
          </p:nvSpPr>
          <p:spPr>
            <a:xfrm>
              <a:off x="2854936" y="5559483"/>
              <a:ext cx="2164878" cy="109105"/>
            </a:xfrm>
            <a:custGeom>
              <a:avLst/>
              <a:gdLst>
                <a:gd name="connsiteX0" fmla="*/ 2164702 w 2164702"/>
                <a:gd name="connsiteY0" fmla="*/ 139977 h 224025"/>
                <a:gd name="connsiteX1" fmla="*/ 2024743 w 2164702"/>
                <a:gd name="connsiteY1" fmla="*/ 46671 h 224025"/>
                <a:gd name="connsiteX2" fmla="*/ 1894114 w 2164702"/>
                <a:gd name="connsiteY2" fmla="*/ 111985 h 224025"/>
                <a:gd name="connsiteX3" fmla="*/ 1772816 w 2164702"/>
                <a:gd name="connsiteY3" fmla="*/ 223952 h 224025"/>
                <a:gd name="connsiteX4" fmla="*/ 1632857 w 2164702"/>
                <a:gd name="connsiteY4" fmla="*/ 130646 h 224025"/>
                <a:gd name="connsiteX5" fmla="*/ 1492898 w 2164702"/>
                <a:gd name="connsiteY5" fmla="*/ 37340 h 224025"/>
                <a:gd name="connsiteX6" fmla="*/ 1362269 w 2164702"/>
                <a:gd name="connsiteY6" fmla="*/ 121315 h 224025"/>
                <a:gd name="connsiteX7" fmla="*/ 1231641 w 2164702"/>
                <a:gd name="connsiteY7" fmla="*/ 214622 h 224025"/>
                <a:gd name="connsiteX8" fmla="*/ 1101012 w 2164702"/>
                <a:gd name="connsiteY8" fmla="*/ 111985 h 224025"/>
                <a:gd name="connsiteX9" fmla="*/ 970384 w 2164702"/>
                <a:gd name="connsiteY9" fmla="*/ 28009 h 224025"/>
                <a:gd name="connsiteX10" fmla="*/ 830425 w 2164702"/>
                <a:gd name="connsiteY10" fmla="*/ 121315 h 224025"/>
                <a:gd name="connsiteX11" fmla="*/ 662474 w 2164702"/>
                <a:gd name="connsiteY11" fmla="*/ 214622 h 224025"/>
                <a:gd name="connsiteX12" fmla="*/ 531845 w 2164702"/>
                <a:gd name="connsiteY12" fmla="*/ 111985 h 224025"/>
                <a:gd name="connsiteX13" fmla="*/ 401216 w 2164702"/>
                <a:gd name="connsiteY13" fmla="*/ 17 h 224025"/>
                <a:gd name="connsiteX14" fmla="*/ 261257 w 2164702"/>
                <a:gd name="connsiteY14" fmla="*/ 102654 h 224025"/>
                <a:gd name="connsiteX15" fmla="*/ 111967 w 2164702"/>
                <a:gd name="connsiteY15" fmla="*/ 214622 h 224025"/>
                <a:gd name="connsiteX16" fmla="*/ 0 w 2164702"/>
                <a:gd name="connsiteY16" fmla="*/ 102654 h 2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4702" h="224025">
                  <a:moveTo>
                    <a:pt x="2164702" y="139977"/>
                  </a:moveTo>
                  <a:cubicBezTo>
                    <a:pt x="2117271" y="95656"/>
                    <a:pt x="2069841" y="51336"/>
                    <a:pt x="2024743" y="46671"/>
                  </a:cubicBezTo>
                  <a:cubicBezTo>
                    <a:pt x="1979645" y="42006"/>
                    <a:pt x="1936102" y="82438"/>
                    <a:pt x="1894114" y="111985"/>
                  </a:cubicBezTo>
                  <a:cubicBezTo>
                    <a:pt x="1852126" y="141532"/>
                    <a:pt x="1816359" y="220842"/>
                    <a:pt x="1772816" y="223952"/>
                  </a:cubicBezTo>
                  <a:cubicBezTo>
                    <a:pt x="1729273" y="227062"/>
                    <a:pt x="1632857" y="130646"/>
                    <a:pt x="1632857" y="130646"/>
                  </a:cubicBezTo>
                  <a:cubicBezTo>
                    <a:pt x="1586204" y="99544"/>
                    <a:pt x="1537996" y="38895"/>
                    <a:pt x="1492898" y="37340"/>
                  </a:cubicBezTo>
                  <a:cubicBezTo>
                    <a:pt x="1447800" y="35785"/>
                    <a:pt x="1405812" y="91768"/>
                    <a:pt x="1362269" y="121315"/>
                  </a:cubicBezTo>
                  <a:cubicBezTo>
                    <a:pt x="1318726" y="150862"/>
                    <a:pt x="1275184" y="216177"/>
                    <a:pt x="1231641" y="214622"/>
                  </a:cubicBezTo>
                  <a:cubicBezTo>
                    <a:pt x="1188098" y="213067"/>
                    <a:pt x="1144555" y="143087"/>
                    <a:pt x="1101012" y="111985"/>
                  </a:cubicBezTo>
                  <a:cubicBezTo>
                    <a:pt x="1057469" y="80883"/>
                    <a:pt x="1015482" y="26454"/>
                    <a:pt x="970384" y="28009"/>
                  </a:cubicBezTo>
                  <a:cubicBezTo>
                    <a:pt x="925286" y="29564"/>
                    <a:pt x="881743" y="90213"/>
                    <a:pt x="830425" y="121315"/>
                  </a:cubicBezTo>
                  <a:cubicBezTo>
                    <a:pt x="779107" y="152417"/>
                    <a:pt x="712237" y="216177"/>
                    <a:pt x="662474" y="214622"/>
                  </a:cubicBezTo>
                  <a:cubicBezTo>
                    <a:pt x="612711" y="213067"/>
                    <a:pt x="575388" y="147753"/>
                    <a:pt x="531845" y="111985"/>
                  </a:cubicBezTo>
                  <a:cubicBezTo>
                    <a:pt x="488302" y="76217"/>
                    <a:pt x="446314" y="1572"/>
                    <a:pt x="401216" y="17"/>
                  </a:cubicBezTo>
                  <a:cubicBezTo>
                    <a:pt x="356118" y="-1538"/>
                    <a:pt x="261257" y="102654"/>
                    <a:pt x="261257" y="102654"/>
                  </a:cubicBezTo>
                  <a:cubicBezTo>
                    <a:pt x="213049" y="138421"/>
                    <a:pt x="155510" y="214622"/>
                    <a:pt x="111967" y="214622"/>
                  </a:cubicBezTo>
                  <a:cubicBezTo>
                    <a:pt x="68424" y="214622"/>
                    <a:pt x="55984" y="17"/>
                    <a:pt x="0" y="10265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821630" y="5766781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821630" y="5766781"/>
              <a:ext cx="228700" cy="3806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090297" y="5766781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367845" y="5766781"/>
              <a:ext cx="22759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367845" y="5766781"/>
              <a:ext cx="227590" cy="3806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629851" y="5766781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3907399" y="5766781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3907399" y="5766781"/>
              <a:ext cx="228700" cy="3806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174956" y="5766781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452505" y="5766781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452505" y="5766781"/>
              <a:ext cx="228700" cy="3806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S</a:t>
              </a:r>
              <a:endParaRPr lang="ko-KR" altLang="en-US" sz="1600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717841" y="5766781"/>
              <a:ext cx="228700" cy="380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N</a:t>
              </a:r>
              <a:endParaRPr lang="ko-KR" altLang="en-US" sz="1600" dirty="0"/>
            </a:p>
          </p:txBody>
        </p:sp>
        <p:sp>
          <p:nvSpPr>
            <p:cNvPr id="61" name="TextBox 6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89071" y="5379626"/>
              <a:ext cx="748393" cy="282078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 sz="1600">
                  <a:noFill/>
                </a:rPr>
                <a:t> </a:t>
              </a:r>
            </a:p>
          </p:txBody>
        </p:sp>
        <p:sp>
          <p:nvSpPr>
            <p:cNvPr id="62" name="TextBox 177"/>
            <p:cNvSpPr txBox="1">
              <a:spLocks noChangeArrowheads="1"/>
            </p:cNvSpPr>
            <p:nvPr/>
          </p:nvSpPr>
          <p:spPr bwMode="auto">
            <a:xfrm>
              <a:off x="6557218" y="5377391"/>
              <a:ext cx="1036795" cy="5145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</a:rPr>
                <a:t>Extraction</a:t>
              </a:r>
            </a:p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</a:rPr>
                <a:t>Kicker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178"/>
            <p:cNvSpPr txBox="1">
              <a:spLocks noChangeArrowheads="1"/>
            </p:cNvSpPr>
            <p:nvPr/>
          </p:nvSpPr>
          <p:spPr bwMode="auto">
            <a:xfrm>
              <a:off x="1581346" y="5395146"/>
              <a:ext cx="1036795" cy="5145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</a:rPr>
                <a:t>Injection</a:t>
              </a:r>
            </a:p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</a:rPr>
                <a:t>Kicker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직선 화살표 연결선 63"/>
            <p:cNvCxnSpPr/>
            <p:nvPr/>
          </p:nvCxnSpPr>
          <p:spPr>
            <a:xfrm>
              <a:off x="1981214" y="4427220"/>
              <a:ext cx="51557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180"/>
            <p:cNvSpPr txBox="1">
              <a:spLocks noChangeArrowheads="1"/>
            </p:cNvSpPr>
            <p:nvPr/>
          </p:nvSpPr>
          <p:spPr bwMode="auto">
            <a:xfrm>
              <a:off x="4250484" y="4057652"/>
              <a:ext cx="1895311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600" dirty="0"/>
                <a:t>100 m</a:t>
              </a:r>
              <a:endParaRPr lang="ko-KR" altLang="en-US" sz="1600" dirty="0"/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>
              <a:off x="2812748" y="4856365"/>
              <a:ext cx="2207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82"/>
            <p:cNvSpPr txBox="1">
              <a:spLocks noChangeArrowheads="1"/>
            </p:cNvSpPr>
            <p:nvPr/>
          </p:nvSpPr>
          <p:spPr bwMode="auto">
            <a:xfrm>
              <a:off x="3586554" y="4513887"/>
              <a:ext cx="1895311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600"/>
                <a:t>50 m</a:t>
              </a:r>
              <a:endParaRPr lang="ko-KR" altLang="en-US" sz="1600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063111" y="5266113"/>
              <a:ext cx="1362207" cy="6497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2200" dirty="0">
                  <a:solidFill>
                    <a:schemeClr val="tx1"/>
                  </a:solidFill>
                </a:rPr>
                <a:t>Bunch </a:t>
              </a:r>
              <a:endParaRPr lang="en-US" altLang="ko-KR" sz="2200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ko-KR" sz="2200" dirty="0" smtClean="0">
                  <a:solidFill>
                    <a:schemeClr val="tx1"/>
                  </a:solidFill>
                </a:rPr>
                <a:t>compression</a:t>
              </a:r>
              <a:endParaRPr lang="ko-KR" alt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545531" y="5461518"/>
              <a:ext cx="9906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dirty="0"/>
                <a:t>Beamline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90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bypass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6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Beam parameters 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51960"/>
              </p:ext>
            </p:extLst>
          </p:nvPr>
        </p:nvGraphicFramePr>
        <p:xfrm>
          <a:off x="4207565" y="1776628"/>
          <a:ext cx="8839199" cy="5135232"/>
        </p:xfrm>
        <a:graphic>
          <a:graphicData uri="http://schemas.openxmlformats.org/drawingml/2006/table">
            <a:tbl>
              <a:tblPr/>
              <a:tblGrid>
                <a:gridCol w="1146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38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7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26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232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72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1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Beam</a:t>
                      </a: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E (GeV)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3.000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3.000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Rms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bunch Length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2.000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2.000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Charge /bunch Q (nC)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5.0000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5.0000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Peak current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I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(kA)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Normarized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emittance (mm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mrad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0.3000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0.3000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Emittance (nm rad)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0.0511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0.0511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310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Diffraction-limited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emit.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(nm rad)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1.0742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0.1591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맑은 고딕" panose="020B0503020000020004" pitchFamily="50" charset="-127"/>
                        </a:rPr>
                        <a:t>b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in undulator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8.0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8.0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Beam size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맑은 고딕" panose="020B0503020000020004" pitchFamily="50" charset="-127"/>
                        </a:rPr>
                        <a:t>s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맑은 고딕" panose="020B0503020000020004" pitchFamily="50" charset="-127"/>
                        </a:rPr>
                        <a:t>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20.22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20.22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Relative rms energy spread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0.001022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0.001022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4310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Rms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energy spread in terms of rest energy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6.0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6.0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3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Undulator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Period (cm)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4.4000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4.4000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Magnet full gap (mm)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6.8100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18.6000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u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(T)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1.5447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0.5025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K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6.3481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2.0652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Planar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Planar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SASE-FEL Wavelength(nm)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13.49926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1.99953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1548">
                <a:tc>
                  <a:txBody>
                    <a:bodyPr/>
                    <a:lstStyle/>
                    <a:p>
                      <a:pPr algn="l" fontAlgn="b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Photon Energy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keV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600" b="1" i="0" u="none" strike="noStrike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1" i="0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0.09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600" b="1" i="0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0.62 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7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bypass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7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Operating using hybrid fill mode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grpSp>
        <p:nvGrpSpPr>
          <p:cNvPr id="13" name="그룹 7"/>
          <p:cNvGrpSpPr>
            <a:grpSpLocks/>
          </p:cNvGrpSpPr>
          <p:nvPr/>
        </p:nvGrpSpPr>
        <p:grpSpPr bwMode="auto">
          <a:xfrm>
            <a:off x="6400741" y="2143344"/>
            <a:ext cx="7650924" cy="4325183"/>
            <a:chOff x="15206971" y="10271953"/>
            <a:chExt cx="10635568" cy="5753685"/>
          </a:xfrm>
        </p:grpSpPr>
        <p:grpSp>
          <p:nvGrpSpPr>
            <p:cNvPr id="14" name="그룹 196"/>
            <p:cNvGrpSpPr>
              <a:grpSpLocks/>
            </p:cNvGrpSpPr>
            <p:nvPr/>
          </p:nvGrpSpPr>
          <p:grpSpPr bwMode="auto">
            <a:xfrm>
              <a:off x="15206971" y="11012194"/>
              <a:ext cx="9404108" cy="3379715"/>
              <a:chOff x="-435954" y="2286000"/>
              <a:chExt cx="9404108" cy="3379715"/>
            </a:xfrm>
          </p:grpSpPr>
          <p:cxnSp>
            <p:nvCxnSpPr>
              <p:cNvPr id="19" name="직선 연결선 18"/>
              <p:cNvCxnSpPr/>
              <p:nvPr/>
            </p:nvCxnSpPr>
            <p:spPr>
              <a:xfrm flipH="1">
                <a:off x="995238" y="4799979"/>
                <a:ext cx="7560855" cy="0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1370993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>
                <a:off x="1447778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>
                <a:off x="1524563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>
                <a:off x="1599714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>
                <a:off x="1676499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1753284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>
                <a:off x="1828435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>
              <a:xfrm>
                <a:off x="1905220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1982004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>
                <a:off x="2057155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2133941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2209092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2285876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2362661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2437813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>
                <a:off x="2514597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>
                <a:off x="2591382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>
              <a:xfrm>
                <a:off x="2666533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>
                <a:off x="2743318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>
                <a:off x="2820103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>
                <a:off x="2895254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2972038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>
                <a:off x="3048824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>
                <a:off x="3123975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>
                <a:off x="3200759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>
                <a:off x="3275910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>
                <a:off x="3352696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/>
              <p:cNvCxnSpPr/>
              <p:nvPr/>
            </p:nvCxnSpPr>
            <p:spPr>
              <a:xfrm>
                <a:off x="3429480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/>
              <p:cNvCxnSpPr/>
              <p:nvPr/>
            </p:nvCxnSpPr>
            <p:spPr>
              <a:xfrm>
                <a:off x="3504631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/>
              <p:cNvCxnSpPr/>
              <p:nvPr/>
            </p:nvCxnSpPr>
            <p:spPr>
              <a:xfrm>
                <a:off x="3581416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>
                <a:off x="3658201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3733352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/>
              <p:cNvCxnSpPr/>
              <p:nvPr/>
            </p:nvCxnSpPr>
            <p:spPr>
              <a:xfrm>
                <a:off x="4571451" y="3200321"/>
                <a:ext cx="0" cy="15996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>
                <a:off x="5409548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>
              <a:xfrm>
                <a:off x="5486334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/>
              <p:cNvCxnSpPr/>
              <p:nvPr/>
            </p:nvCxnSpPr>
            <p:spPr>
              <a:xfrm>
                <a:off x="5563118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/>
              <p:cNvCxnSpPr/>
              <p:nvPr/>
            </p:nvCxnSpPr>
            <p:spPr>
              <a:xfrm>
                <a:off x="5638269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5715054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58"/>
              <p:cNvCxnSpPr/>
              <p:nvPr/>
            </p:nvCxnSpPr>
            <p:spPr>
              <a:xfrm>
                <a:off x="5791839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/>
              <p:nvPr/>
            </p:nvCxnSpPr>
            <p:spPr>
              <a:xfrm>
                <a:off x="5866990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/>
              <p:cNvCxnSpPr/>
              <p:nvPr/>
            </p:nvCxnSpPr>
            <p:spPr>
              <a:xfrm>
                <a:off x="5943775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/>
              <p:cNvCxnSpPr/>
              <p:nvPr/>
            </p:nvCxnSpPr>
            <p:spPr>
              <a:xfrm>
                <a:off x="6020559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/>
              <p:cNvCxnSpPr/>
              <p:nvPr/>
            </p:nvCxnSpPr>
            <p:spPr>
              <a:xfrm>
                <a:off x="6095710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/>
              <p:cNvCxnSpPr/>
              <p:nvPr/>
            </p:nvCxnSpPr>
            <p:spPr>
              <a:xfrm>
                <a:off x="6172496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/>
              <p:cNvCxnSpPr/>
              <p:nvPr/>
            </p:nvCxnSpPr>
            <p:spPr>
              <a:xfrm>
                <a:off x="6247647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/>
              <p:cNvCxnSpPr/>
              <p:nvPr/>
            </p:nvCxnSpPr>
            <p:spPr>
              <a:xfrm>
                <a:off x="6324431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/>
              <p:cNvCxnSpPr/>
              <p:nvPr/>
            </p:nvCxnSpPr>
            <p:spPr>
              <a:xfrm>
                <a:off x="6401217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/>
              <p:cNvCxnSpPr/>
              <p:nvPr/>
            </p:nvCxnSpPr>
            <p:spPr>
              <a:xfrm>
                <a:off x="6476368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>
                <a:off x="6553152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/>
              <p:nvPr/>
            </p:nvCxnSpPr>
            <p:spPr>
              <a:xfrm>
                <a:off x="6629937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/>
              <p:cNvCxnSpPr/>
              <p:nvPr/>
            </p:nvCxnSpPr>
            <p:spPr>
              <a:xfrm>
                <a:off x="6705088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/>
              <p:cNvCxnSpPr/>
              <p:nvPr/>
            </p:nvCxnSpPr>
            <p:spPr>
              <a:xfrm>
                <a:off x="6781873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/>
              <p:cNvCxnSpPr/>
              <p:nvPr/>
            </p:nvCxnSpPr>
            <p:spPr>
              <a:xfrm>
                <a:off x="6858658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>
                <a:off x="6933809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/>
              <p:cNvCxnSpPr/>
              <p:nvPr/>
            </p:nvCxnSpPr>
            <p:spPr>
              <a:xfrm>
                <a:off x="7010593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/>
              <p:cNvCxnSpPr/>
              <p:nvPr/>
            </p:nvCxnSpPr>
            <p:spPr>
              <a:xfrm>
                <a:off x="7087379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/>
              <p:cNvCxnSpPr/>
              <p:nvPr/>
            </p:nvCxnSpPr>
            <p:spPr>
              <a:xfrm>
                <a:off x="7162530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/>
              <p:cNvCxnSpPr/>
              <p:nvPr/>
            </p:nvCxnSpPr>
            <p:spPr>
              <a:xfrm>
                <a:off x="7239314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/>
              <p:nvPr/>
            </p:nvCxnSpPr>
            <p:spPr>
              <a:xfrm>
                <a:off x="7314465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7391251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>
                <a:off x="7468035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>
                <a:off x="7543186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>
                <a:off x="7619971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>
                <a:off x="7696756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/>
              <p:cNvCxnSpPr/>
              <p:nvPr/>
            </p:nvCxnSpPr>
            <p:spPr>
              <a:xfrm>
                <a:off x="7771907" y="4343624"/>
                <a:ext cx="0" cy="4563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화살표 연결선 89"/>
              <p:cNvCxnSpPr/>
              <p:nvPr/>
            </p:nvCxnSpPr>
            <p:spPr>
              <a:xfrm flipV="1">
                <a:off x="990337" y="2286000"/>
                <a:ext cx="0" cy="25139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264"/>
              <p:cNvSpPr txBox="1">
                <a:spLocks noChangeArrowheads="1"/>
              </p:cNvSpPr>
              <p:nvPr/>
            </p:nvSpPr>
            <p:spPr bwMode="auto">
              <a:xfrm>
                <a:off x="-435954" y="2482522"/>
                <a:ext cx="1178529" cy="49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r>
                  <a:rPr lang="en-US" altLang="ko-KR" dirty="0"/>
                  <a:t>Current</a:t>
                </a:r>
                <a:endParaRPr lang="ko-KR" altLang="en-US" dirty="0"/>
              </a:p>
            </p:txBody>
          </p:sp>
          <p:sp>
            <p:nvSpPr>
              <p:cNvPr id="92" name="TextBox 265"/>
              <p:cNvSpPr txBox="1">
                <a:spLocks noChangeArrowheads="1"/>
              </p:cNvSpPr>
              <p:nvPr/>
            </p:nvSpPr>
            <p:spPr bwMode="auto">
              <a:xfrm>
                <a:off x="8089096" y="4895167"/>
                <a:ext cx="879058" cy="49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r>
                  <a:rPr lang="en-US" altLang="ko-KR"/>
                  <a:t>Time</a:t>
                </a:r>
                <a:endParaRPr lang="ko-KR" altLang="en-US"/>
              </a:p>
            </p:txBody>
          </p:sp>
          <p:cxnSp>
            <p:nvCxnSpPr>
              <p:cNvPr id="93" name="직선 연결선 92"/>
              <p:cNvCxnSpPr/>
              <p:nvPr/>
            </p:nvCxnSpPr>
            <p:spPr>
              <a:xfrm>
                <a:off x="8433564" y="3200321"/>
                <a:ext cx="0" cy="15996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직선 화살표 연결선 93"/>
              <p:cNvCxnSpPr/>
              <p:nvPr/>
            </p:nvCxnSpPr>
            <p:spPr>
              <a:xfrm>
                <a:off x="1370993" y="5078951"/>
                <a:ext cx="4038555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268"/>
              <p:cNvSpPr txBox="1">
                <a:spLocks noChangeArrowheads="1"/>
              </p:cNvSpPr>
              <p:nvPr/>
            </p:nvSpPr>
            <p:spPr bwMode="auto">
              <a:xfrm>
                <a:off x="1493151" y="5174402"/>
                <a:ext cx="2000019" cy="49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r>
                  <a:rPr lang="en-US" altLang="ko-KR" dirty="0"/>
                  <a:t>1 turn (~ 2 </a:t>
                </a:r>
                <a:r>
                  <a:rPr lang="el-GR" altLang="ko-KR" dirty="0"/>
                  <a:t>μ</a:t>
                </a:r>
                <a:r>
                  <a:rPr lang="en-US" altLang="ko-KR" dirty="0"/>
                  <a:t>s)</a:t>
                </a:r>
                <a:endParaRPr lang="ko-KR" altLang="en-US" dirty="0"/>
              </a:p>
            </p:txBody>
          </p:sp>
        </p:grpSp>
        <p:sp>
          <p:nvSpPr>
            <p:cNvPr id="15" name="자유형 2"/>
            <p:cNvSpPr>
              <a:spLocks/>
            </p:cNvSpPr>
            <p:nvPr/>
          </p:nvSpPr>
          <p:spPr bwMode="auto">
            <a:xfrm rot="-6662365">
              <a:off x="19191865" y="14523104"/>
              <a:ext cx="1728427" cy="1276642"/>
            </a:xfrm>
            <a:custGeom>
              <a:avLst/>
              <a:gdLst>
                <a:gd name="T0" fmla="*/ 0 w 2957600"/>
                <a:gd name="T1" fmla="*/ 680047 h 1670646"/>
                <a:gd name="T2" fmla="*/ 589334 w 2957600"/>
                <a:gd name="T3" fmla="*/ 680047 h 1670646"/>
                <a:gd name="T4" fmla="*/ 144482 w 2957600"/>
                <a:gd name="T5" fmla="*/ 0 h 16706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57600" h="1670646">
                  <a:moveTo>
                    <a:pt x="0" y="1524000"/>
                  </a:moveTo>
                  <a:cubicBezTo>
                    <a:pt x="1416050" y="1651000"/>
                    <a:pt x="2832100" y="1778000"/>
                    <a:pt x="2952750" y="1524000"/>
                  </a:cubicBezTo>
                  <a:cubicBezTo>
                    <a:pt x="3073400" y="1270000"/>
                    <a:pt x="904875" y="165100"/>
                    <a:pt x="72390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21129324" y="14748816"/>
              <a:ext cx="4713215" cy="49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dirty="0"/>
                <a:t>Short pulse kick + septum</a:t>
              </a:r>
              <a:endParaRPr lang="ko-KR" altLang="en-US" dirty="0"/>
            </a:p>
          </p:txBody>
        </p:sp>
        <p:sp>
          <p:nvSpPr>
            <p:cNvPr id="18" name="TextBox 269"/>
            <p:cNvSpPr txBox="1">
              <a:spLocks noChangeArrowheads="1"/>
            </p:cNvSpPr>
            <p:nvPr/>
          </p:nvSpPr>
          <p:spPr bwMode="auto">
            <a:xfrm>
              <a:off x="18772717" y="10271953"/>
              <a:ext cx="4713215" cy="49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dirty="0"/>
                <a:t>Hybrid fill mode</a:t>
              </a:r>
              <a:endParaRPr lang="ko-KR" altLang="en-US" dirty="0"/>
            </a:p>
          </p:txBody>
        </p:sp>
      </p:grpSp>
      <p:sp>
        <p:nvSpPr>
          <p:cNvPr id="96" name="Rectangle 101"/>
          <p:cNvSpPr>
            <a:spLocks noChangeArrowheads="1"/>
          </p:cNvSpPr>
          <p:nvPr/>
        </p:nvSpPr>
        <p:spPr bwMode="auto">
          <a:xfrm>
            <a:off x="1220521" y="3476632"/>
            <a:ext cx="46620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ko-KR" sz="2400" dirty="0"/>
              <a:t>Use hybrid fill mode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ko-KR" sz="2400" dirty="0"/>
              <a:t>Extract the beam using a </a:t>
            </a:r>
            <a:r>
              <a:rPr lang="en-US" altLang="ko-KR" sz="2400" dirty="0" smtClean="0"/>
              <a:t>200-ns short </a:t>
            </a:r>
            <a:r>
              <a:rPr lang="en-US" altLang="ko-KR" sz="2400" dirty="0"/>
              <a:t>pulse kicker.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ko-KR" sz="2400" dirty="0"/>
              <a:t>The beam after FEL </a:t>
            </a:r>
            <a:r>
              <a:rPr lang="en-US" altLang="ko-KR" sz="2400" dirty="0" err="1"/>
              <a:t>undulator</a:t>
            </a:r>
            <a:r>
              <a:rPr lang="en-US" altLang="ko-KR" sz="2400" dirty="0"/>
              <a:t> is injected to SR and damped until next extraction</a:t>
            </a:r>
            <a:r>
              <a:rPr lang="en-US" altLang="ko-KR" sz="2400" dirty="0" smtClean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78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Ring-FEL : bypass design</a:t>
            </a:r>
            <a:endParaRPr lang="ko-KR" altLang="en-US" sz="32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8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26973" y="0"/>
            <a:ext cx="7830913" cy="499012"/>
            <a:chOff x="626973" y="0"/>
            <a:chExt cx="7830913" cy="4990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6473" y="37347"/>
              <a:ext cx="6751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9786" y="1598089"/>
            <a:ext cx="1330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Operating using FEL dedicated mode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73" y="37347"/>
            <a:ext cx="900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SSMB Workshop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96" name="Rectangle 101"/>
          <p:cNvSpPr>
            <a:spLocks noChangeArrowheads="1"/>
          </p:cNvSpPr>
          <p:nvPr/>
        </p:nvSpPr>
        <p:spPr bwMode="auto">
          <a:xfrm>
            <a:off x="1166722" y="3476632"/>
            <a:ext cx="483263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ko-KR" sz="2400" dirty="0"/>
              <a:t>Use high current 150 bunch mode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ko-KR" sz="2400" dirty="0"/>
              <a:t>Extract the beam using a </a:t>
            </a:r>
            <a:r>
              <a:rPr lang="en-US" altLang="ko-KR" sz="2400" dirty="0" smtClean="0"/>
              <a:t>2-</a:t>
            </a:r>
            <a:r>
              <a:rPr lang="el-GR" altLang="ko-KR" sz="2400" dirty="0" smtClean="0"/>
              <a:t>μ</a:t>
            </a:r>
            <a:r>
              <a:rPr lang="en-US" altLang="ko-KR" sz="2400" dirty="0" smtClean="0"/>
              <a:t>s short </a:t>
            </a:r>
            <a:r>
              <a:rPr lang="en-US" altLang="ko-KR" sz="2400" dirty="0"/>
              <a:t>pulse kicker.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ko-KR" sz="2400" dirty="0"/>
              <a:t>The beam after FEL </a:t>
            </a:r>
            <a:r>
              <a:rPr lang="en-US" altLang="ko-KR" sz="2400" dirty="0" err="1"/>
              <a:t>undulator</a:t>
            </a:r>
            <a:r>
              <a:rPr lang="en-US" altLang="ko-KR" sz="2400" dirty="0"/>
              <a:t> is injected to SR and damped until next extraction. </a:t>
            </a:r>
            <a:endParaRPr lang="ko-KR" altLang="en-US" sz="2400" dirty="0"/>
          </a:p>
        </p:txBody>
      </p:sp>
      <p:grpSp>
        <p:nvGrpSpPr>
          <p:cNvPr id="97" name="그룹 96"/>
          <p:cNvGrpSpPr/>
          <p:nvPr/>
        </p:nvGrpSpPr>
        <p:grpSpPr>
          <a:xfrm>
            <a:off x="6770613" y="1871299"/>
            <a:ext cx="6771455" cy="4579985"/>
            <a:chOff x="953471" y="2266347"/>
            <a:chExt cx="6771455" cy="4579985"/>
          </a:xfrm>
        </p:grpSpPr>
        <p:cxnSp>
          <p:nvCxnSpPr>
            <p:cNvPr id="98" name="직선 연결선 97"/>
            <p:cNvCxnSpPr/>
            <p:nvPr/>
          </p:nvCxnSpPr>
          <p:spPr bwMode="auto">
            <a:xfrm flipH="1">
              <a:off x="1989438" y="4867882"/>
              <a:ext cx="5439064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 bwMode="auto">
            <a:xfrm>
              <a:off x="5542726" y="3665381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 bwMode="auto">
            <a:xfrm flipV="1">
              <a:off x="1985912" y="2978064"/>
              <a:ext cx="0" cy="18898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264"/>
            <p:cNvSpPr txBox="1">
              <a:spLocks noChangeArrowheads="1"/>
            </p:cNvSpPr>
            <p:nvPr/>
          </p:nvSpPr>
          <p:spPr bwMode="auto">
            <a:xfrm>
              <a:off x="953471" y="3136728"/>
              <a:ext cx="8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dirty="0"/>
                <a:t>Current</a:t>
              </a:r>
              <a:endParaRPr lang="ko-KR" altLang="en-US" dirty="0"/>
            </a:p>
          </p:txBody>
        </p:sp>
        <p:sp>
          <p:nvSpPr>
            <p:cNvPr id="102" name="TextBox 265"/>
            <p:cNvSpPr txBox="1">
              <a:spLocks noChangeArrowheads="1"/>
            </p:cNvSpPr>
            <p:nvPr/>
          </p:nvSpPr>
          <p:spPr bwMode="auto">
            <a:xfrm>
              <a:off x="7092557" y="4495800"/>
              <a:ext cx="6323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dirty="0"/>
                <a:t>Time</a:t>
              </a:r>
              <a:endParaRPr lang="ko-KR" altLang="en-US" dirty="0"/>
            </a:p>
          </p:txBody>
        </p:sp>
        <p:cxnSp>
          <p:nvCxnSpPr>
            <p:cNvPr id="103" name="직선 연결선 102"/>
            <p:cNvCxnSpPr/>
            <p:nvPr/>
          </p:nvCxnSpPr>
          <p:spPr bwMode="auto">
            <a:xfrm>
              <a:off x="6009863" y="3665381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/>
            <p:cNvCxnSpPr/>
            <p:nvPr/>
          </p:nvCxnSpPr>
          <p:spPr bwMode="auto">
            <a:xfrm>
              <a:off x="1985912" y="5077592"/>
              <a:ext cx="83348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268"/>
            <p:cNvSpPr txBox="1">
              <a:spLocks noChangeArrowheads="1"/>
            </p:cNvSpPr>
            <p:nvPr/>
          </p:nvSpPr>
          <p:spPr bwMode="auto">
            <a:xfrm>
              <a:off x="1981200" y="5149345"/>
              <a:ext cx="16177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dirty="0" smtClean="0"/>
                <a:t>~ 30 ns</a:t>
              </a:r>
              <a:endParaRPr lang="ko-KR" altLang="en-US" dirty="0"/>
            </a:p>
          </p:txBody>
        </p:sp>
        <p:sp>
          <p:nvSpPr>
            <p:cNvPr id="106" name="TextBox 4"/>
            <p:cNvSpPr txBox="1">
              <a:spLocks noChangeArrowheads="1"/>
            </p:cNvSpPr>
            <p:nvPr/>
          </p:nvSpPr>
          <p:spPr bwMode="auto">
            <a:xfrm>
              <a:off x="3429000" y="6477000"/>
              <a:ext cx="33905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dirty="0"/>
                <a:t>Short pulse kick + septum</a:t>
              </a:r>
              <a:endParaRPr lang="ko-KR" altLang="en-US" dirty="0"/>
            </a:p>
          </p:txBody>
        </p:sp>
        <p:sp>
          <p:nvSpPr>
            <p:cNvPr id="107" name="TextBox 269"/>
            <p:cNvSpPr txBox="1">
              <a:spLocks noChangeArrowheads="1"/>
            </p:cNvSpPr>
            <p:nvPr/>
          </p:nvSpPr>
          <p:spPr bwMode="auto">
            <a:xfrm>
              <a:off x="3515137" y="2266347"/>
              <a:ext cx="3371583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dirty="0" smtClean="0"/>
                <a:t>150 camshaft mode</a:t>
              </a:r>
              <a:endParaRPr lang="ko-KR" altLang="en-US" dirty="0"/>
            </a:p>
          </p:txBody>
        </p:sp>
        <p:cxnSp>
          <p:nvCxnSpPr>
            <p:cNvPr id="108" name="직선 연결선 107"/>
            <p:cNvCxnSpPr/>
            <p:nvPr/>
          </p:nvCxnSpPr>
          <p:spPr bwMode="auto">
            <a:xfrm>
              <a:off x="5781263" y="3674299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 bwMode="auto">
            <a:xfrm>
              <a:off x="6238463" y="3657600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 bwMode="auto">
            <a:xfrm>
              <a:off x="6705600" y="3657600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 bwMode="auto">
            <a:xfrm>
              <a:off x="6477000" y="3666518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 bwMode="auto">
            <a:xfrm>
              <a:off x="2819400" y="3665381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 bwMode="auto">
            <a:xfrm>
              <a:off x="3286537" y="3665381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 bwMode="auto">
            <a:xfrm>
              <a:off x="3057937" y="3674299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 bwMode="auto">
            <a:xfrm>
              <a:off x="3515137" y="3657600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 bwMode="auto">
            <a:xfrm>
              <a:off x="3982274" y="3657600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 bwMode="auto">
            <a:xfrm>
              <a:off x="3753674" y="3666518"/>
              <a:ext cx="0" cy="1202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화살표 연결선 117"/>
            <p:cNvCxnSpPr/>
            <p:nvPr/>
          </p:nvCxnSpPr>
          <p:spPr bwMode="auto">
            <a:xfrm>
              <a:off x="6691674" y="5077592"/>
              <a:ext cx="83348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/>
            <p:cNvCxnSpPr/>
            <p:nvPr/>
          </p:nvCxnSpPr>
          <p:spPr>
            <a:xfrm>
              <a:off x="1989438" y="5562600"/>
              <a:ext cx="55357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268"/>
            <p:cNvSpPr txBox="1">
              <a:spLocks noChangeArrowheads="1"/>
            </p:cNvSpPr>
            <p:nvPr/>
          </p:nvSpPr>
          <p:spPr bwMode="auto">
            <a:xfrm>
              <a:off x="4343400" y="5105400"/>
              <a:ext cx="16177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dirty="0" smtClean="0"/>
                <a:t>  1 turn</a:t>
              </a:r>
              <a:endParaRPr lang="ko-KR" alt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19600" y="39624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. . . . . 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2" name="직선 연결선 121"/>
            <p:cNvCxnSpPr/>
            <p:nvPr/>
          </p:nvCxnSpPr>
          <p:spPr>
            <a:xfrm flipV="1">
              <a:off x="2286000" y="5791200"/>
              <a:ext cx="3810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>
              <a:off x="2667000" y="5800139"/>
              <a:ext cx="42485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>
            <a:xfrm>
              <a:off x="6915527" y="5800139"/>
              <a:ext cx="568481" cy="676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37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19475</TotalTime>
  <Words>1254</Words>
  <Application>Microsoft Office PowerPoint</Application>
  <PresentationFormat>사용자 지정</PresentationFormat>
  <Paragraphs>438</Paragraphs>
  <Slides>24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8" baseType="lpstr">
      <vt:lpstr>AdvP6F00</vt:lpstr>
      <vt:lpstr>AdvP6F01</vt:lpstr>
      <vt:lpstr>굴림</vt:lpstr>
      <vt:lpstr>맑은 고딕</vt:lpstr>
      <vt:lpstr>Arial</vt:lpstr>
      <vt:lpstr>Calibri</vt:lpstr>
      <vt:lpstr>Calibri Light</vt:lpstr>
      <vt:lpstr>Cambria Math</vt:lpstr>
      <vt:lpstr>Ebrima</vt:lpstr>
      <vt:lpstr>Symbol</vt:lpstr>
      <vt:lpstr>Times New Roman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Lee Jaeyu</cp:lastModifiedBy>
  <cp:revision>803</cp:revision>
  <dcterms:created xsi:type="dcterms:W3CDTF">2017-04-18T01:35:36Z</dcterms:created>
  <dcterms:modified xsi:type="dcterms:W3CDTF">2020-12-13T23:15:07Z</dcterms:modified>
</cp:coreProperties>
</file>