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7" r:id="rId2"/>
  </p:sldMasterIdLst>
  <p:notesMasterIdLst>
    <p:notesMasterId r:id="rId20"/>
  </p:notesMasterIdLst>
  <p:sldIdLst>
    <p:sldId id="257" r:id="rId3"/>
    <p:sldId id="374" r:id="rId4"/>
    <p:sldId id="362" r:id="rId5"/>
    <p:sldId id="381" r:id="rId6"/>
    <p:sldId id="375" r:id="rId7"/>
    <p:sldId id="386" r:id="rId8"/>
    <p:sldId id="390" r:id="rId9"/>
    <p:sldId id="376" r:id="rId10"/>
    <p:sldId id="377" r:id="rId11"/>
    <p:sldId id="378" r:id="rId12"/>
    <p:sldId id="379" r:id="rId13"/>
    <p:sldId id="380" r:id="rId14"/>
    <p:sldId id="385" r:id="rId15"/>
    <p:sldId id="389" r:id="rId16"/>
    <p:sldId id="392" r:id="rId17"/>
    <p:sldId id="391" r:id="rId18"/>
    <p:sldId id="372" r:id="rId19"/>
  </p:sldIdLst>
  <p:sldSz cx="15236825" cy="8570913"/>
  <p:notesSz cx="6858000" cy="9144000"/>
  <p:defaultTextStyle>
    <a:defPPr>
      <a:defRPr lang="ko-KR"/>
    </a:defPPr>
    <a:lvl1pPr marL="0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1pPr>
    <a:lvl2pPr marL="571454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2pPr>
    <a:lvl3pPr marL="1142909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3pPr>
    <a:lvl4pPr marL="1714363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4pPr>
    <a:lvl5pPr marL="2285817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5pPr>
    <a:lvl6pPr marL="2857271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43E4B7CD-D69B-4747-9997-E7DC1D4C476A}">
          <p14:sldIdLst>
            <p14:sldId id="257"/>
            <p14:sldId id="374"/>
            <p14:sldId id="362"/>
            <p14:sldId id="381"/>
            <p14:sldId id="375"/>
            <p14:sldId id="386"/>
            <p14:sldId id="390"/>
            <p14:sldId id="376"/>
            <p14:sldId id="377"/>
            <p14:sldId id="378"/>
            <p14:sldId id="379"/>
            <p14:sldId id="380"/>
            <p14:sldId id="385"/>
            <p14:sldId id="389"/>
            <p14:sldId id="392"/>
            <p14:sldId id="391"/>
            <p14:sldId id="3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ECFF"/>
    <a:srgbClr val="0C2B64"/>
    <a:srgbClr val="8AB1D3"/>
    <a:srgbClr val="8DB5D5"/>
    <a:srgbClr val="305D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7" autoAdjust="0"/>
    <p:restoredTop sz="91196" autoAdjust="0"/>
  </p:normalViewPr>
  <p:slideViewPr>
    <p:cSldViewPr snapToGrid="0">
      <p:cViewPr varScale="1">
        <p:scale>
          <a:sx n="52" d="100"/>
          <a:sy n="52" d="100"/>
        </p:scale>
        <p:origin x="514" y="5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98EA5-E3C4-4764-B28B-37E8EF951E1E}" type="datetimeFigureOut">
              <a:rPr lang="ko-KR" altLang="en-US" smtClean="0"/>
              <a:t>2020-12-09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84B69-19AC-4884-A797-F8C05B6DF8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8000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84B69-19AC-4884-A797-F8C05B6DF801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6461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84B69-19AC-4884-A797-F8C05B6DF801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5351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84B69-19AC-4884-A797-F8C05B6DF801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477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84B69-19AC-4884-A797-F8C05B6DF801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7660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84B69-19AC-4884-A797-F8C05B6DF801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5735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84B69-19AC-4884-A797-F8C05B6DF801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7062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84B69-19AC-4884-A797-F8C05B6DF801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2206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84B69-19AC-4884-A797-F8C05B6DF801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4007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84B69-19AC-4884-A797-F8C05B6DF801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9963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84B69-19AC-4884-A797-F8C05B6DF801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8439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84B69-19AC-4884-A797-F8C05B6DF801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8050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84B69-19AC-4884-A797-F8C05B6DF801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1667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84B69-19AC-4884-A797-F8C05B6DF801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7700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84B69-19AC-4884-A797-F8C05B6DF801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2622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4603" y="1402694"/>
            <a:ext cx="11427619" cy="2983947"/>
          </a:xfrm>
        </p:spPr>
        <p:txBody>
          <a:bodyPr anchor="b"/>
          <a:lstStyle>
            <a:lvl1pPr algn="ctr">
              <a:defRPr sz="7498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4603" y="4501714"/>
            <a:ext cx="11427619" cy="2069319"/>
          </a:xfrm>
        </p:spPr>
        <p:txBody>
          <a:bodyPr/>
          <a:lstStyle>
            <a:lvl1pPr marL="0" indent="0" algn="ctr">
              <a:buNone/>
              <a:defRPr sz="2999"/>
            </a:lvl1pPr>
            <a:lvl2pPr marL="571363" indent="0" algn="ctr">
              <a:buNone/>
              <a:defRPr sz="2499"/>
            </a:lvl2pPr>
            <a:lvl3pPr marL="1142726" indent="0" algn="ctr">
              <a:buNone/>
              <a:defRPr sz="2249"/>
            </a:lvl3pPr>
            <a:lvl4pPr marL="1714089" indent="0" algn="ctr">
              <a:buNone/>
              <a:defRPr sz="2000"/>
            </a:lvl4pPr>
            <a:lvl5pPr marL="2285451" indent="0" algn="ctr">
              <a:buNone/>
              <a:defRPr sz="2000"/>
            </a:lvl5pPr>
            <a:lvl6pPr marL="2856814" indent="0" algn="ctr">
              <a:buNone/>
              <a:defRPr sz="2000"/>
            </a:lvl6pPr>
            <a:lvl7pPr marL="3428177" indent="0" algn="ctr">
              <a:buNone/>
              <a:defRPr sz="2000"/>
            </a:lvl7pPr>
            <a:lvl8pPr marL="3999540" indent="0" algn="ctr">
              <a:buNone/>
              <a:defRPr sz="2000"/>
            </a:lvl8pPr>
            <a:lvl9pPr marL="4570903" indent="0" algn="ctr">
              <a:buNone/>
              <a:defRPr sz="20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135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23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03853" y="456322"/>
            <a:ext cx="3285440" cy="726345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32" y="456322"/>
            <a:ext cx="9665861" cy="726345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090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192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904603" y="1402694"/>
            <a:ext cx="11427619" cy="2983947"/>
          </a:xfrm>
        </p:spPr>
        <p:txBody>
          <a:bodyPr anchor="b"/>
          <a:lstStyle>
            <a:lvl1pPr algn="ctr">
              <a:defRPr sz="7498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904603" y="4501714"/>
            <a:ext cx="11427619" cy="2069319"/>
          </a:xfrm>
        </p:spPr>
        <p:txBody>
          <a:bodyPr/>
          <a:lstStyle>
            <a:lvl1pPr marL="0" indent="0" algn="ctr">
              <a:buNone/>
              <a:defRPr sz="2999"/>
            </a:lvl1pPr>
            <a:lvl2pPr marL="571363" indent="0" algn="ctr">
              <a:buNone/>
              <a:defRPr sz="2499"/>
            </a:lvl2pPr>
            <a:lvl3pPr marL="1142726" indent="0" algn="ctr">
              <a:buNone/>
              <a:defRPr sz="2249"/>
            </a:lvl3pPr>
            <a:lvl4pPr marL="1714089" indent="0" algn="ctr">
              <a:buNone/>
              <a:defRPr sz="2000"/>
            </a:lvl4pPr>
            <a:lvl5pPr marL="2285451" indent="0" algn="ctr">
              <a:buNone/>
              <a:defRPr sz="2000"/>
            </a:lvl5pPr>
            <a:lvl6pPr marL="2856814" indent="0" algn="ctr">
              <a:buNone/>
              <a:defRPr sz="2000"/>
            </a:lvl6pPr>
            <a:lvl7pPr marL="3428177" indent="0" algn="ctr">
              <a:buNone/>
              <a:defRPr sz="2000"/>
            </a:lvl7pPr>
            <a:lvl8pPr marL="3999540" indent="0" algn="ctr">
              <a:buNone/>
              <a:defRPr sz="2000"/>
            </a:lvl8pPr>
            <a:lvl9pPr marL="4570903" indent="0" algn="ctr">
              <a:buNone/>
              <a:defRPr sz="20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EA5D-79A3-4694-AB51-667BB4DE3CF2}" type="datetimeFigureOut">
              <a:rPr lang="ko-KR" altLang="en-US" smtClean="0"/>
              <a:t>2020-12-09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FD55-FB71-452D-BD9E-B23D3220FE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3256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EA5D-79A3-4694-AB51-667BB4DE3CF2}" type="datetimeFigureOut">
              <a:rPr lang="ko-KR" altLang="en-US" smtClean="0"/>
              <a:t>2020-12-09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FD55-FB71-452D-BD9E-B23D3220FE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1141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39596" y="2136778"/>
            <a:ext cx="13141762" cy="3565261"/>
          </a:xfrm>
        </p:spPr>
        <p:txBody>
          <a:bodyPr anchor="b"/>
          <a:lstStyle>
            <a:lvl1pPr>
              <a:defRPr sz="7498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039596" y="5735767"/>
            <a:ext cx="13141762" cy="1874887"/>
          </a:xfrm>
        </p:spPr>
        <p:txBody>
          <a:bodyPr/>
          <a:lstStyle>
            <a:lvl1pPr marL="0" indent="0">
              <a:buNone/>
              <a:defRPr sz="2999">
                <a:solidFill>
                  <a:schemeClr val="tx1">
                    <a:tint val="75000"/>
                  </a:schemeClr>
                </a:solidFill>
              </a:defRPr>
            </a:lvl1pPr>
            <a:lvl2pPr marL="571363" indent="0">
              <a:buNone/>
              <a:defRPr sz="2499">
                <a:solidFill>
                  <a:schemeClr val="tx1">
                    <a:tint val="75000"/>
                  </a:schemeClr>
                </a:solidFill>
              </a:defRPr>
            </a:lvl2pPr>
            <a:lvl3pPr marL="1142726" indent="0">
              <a:buNone/>
              <a:defRPr sz="2249">
                <a:solidFill>
                  <a:schemeClr val="tx1">
                    <a:tint val="75000"/>
                  </a:schemeClr>
                </a:solidFill>
              </a:defRPr>
            </a:lvl3pPr>
            <a:lvl4pPr marL="17140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2854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28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428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39995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45709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EA5D-79A3-4694-AB51-667BB4DE3CF2}" type="datetimeFigureOut">
              <a:rPr lang="ko-KR" altLang="en-US" smtClean="0"/>
              <a:t>2020-12-09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FD55-FB71-452D-BD9E-B23D3220FE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7886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047532" y="2281609"/>
            <a:ext cx="6475651" cy="5438166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7713642" y="2281609"/>
            <a:ext cx="6475651" cy="5438166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EA5D-79A3-4694-AB51-667BB4DE3CF2}" type="datetimeFigureOut">
              <a:rPr lang="ko-KR" altLang="en-US" smtClean="0"/>
              <a:t>2020-12-09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FD55-FB71-452D-BD9E-B23D3220FE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0439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9516" y="456322"/>
            <a:ext cx="13141762" cy="1656647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049517" y="2101065"/>
            <a:ext cx="6445891" cy="1029699"/>
          </a:xfrm>
        </p:spPr>
        <p:txBody>
          <a:bodyPr anchor="b"/>
          <a:lstStyle>
            <a:lvl1pPr marL="0" indent="0">
              <a:buNone/>
              <a:defRPr sz="2999" b="1"/>
            </a:lvl1pPr>
            <a:lvl2pPr marL="571363" indent="0">
              <a:buNone/>
              <a:defRPr sz="2499" b="1"/>
            </a:lvl2pPr>
            <a:lvl3pPr marL="1142726" indent="0">
              <a:buNone/>
              <a:defRPr sz="2249" b="1"/>
            </a:lvl3pPr>
            <a:lvl4pPr marL="1714089" indent="0">
              <a:buNone/>
              <a:defRPr sz="2000" b="1"/>
            </a:lvl4pPr>
            <a:lvl5pPr marL="2285451" indent="0">
              <a:buNone/>
              <a:defRPr sz="2000" b="1"/>
            </a:lvl5pPr>
            <a:lvl6pPr marL="2856814" indent="0">
              <a:buNone/>
              <a:defRPr sz="2000" b="1"/>
            </a:lvl6pPr>
            <a:lvl7pPr marL="3428177" indent="0">
              <a:buNone/>
              <a:defRPr sz="2000" b="1"/>
            </a:lvl7pPr>
            <a:lvl8pPr marL="3999540" indent="0">
              <a:buNone/>
              <a:defRPr sz="2000" b="1"/>
            </a:lvl8pPr>
            <a:lvl9pPr marL="4570903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049517" y="3130764"/>
            <a:ext cx="6445891" cy="460488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7713643" y="2101065"/>
            <a:ext cx="6477635" cy="1029699"/>
          </a:xfrm>
        </p:spPr>
        <p:txBody>
          <a:bodyPr anchor="b"/>
          <a:lstStyle>
            <a:lvl1pPr marL="0" indent="0">
              <a:buNone/>
              <a:defRPr sz="2999" b="1"/>
            </a:lvl1pPr>
            <a:lvl2pPr marL="571363" indent="0">
              <a:buNone/>
              <a:defRPr sz="2499" b="1"/>
            </a:lvl2pPr>
            <a:lvl3pPr marL="1142726" indent="0">
              <a:buNone/>
              <a:defRPr sz="2249" b="1"/>
            </a:lvl3pPr>
            <a:lvl4pPr marL="1714089" indent="0">
              <a:buNone/>
              <a:defRPr sz="2000" b="1"/>
            </a:lvl4pPr>
            <a:lvl5pPr marL="2285451" indent="0">
              <a:buNone/>
              <a:defRPr sz="2000" b="1"/>
            </a:lvl5pPr>
            <a:lvl6pPr marL="2856814" indent="0">
              <a:buNone/>
              <a:defRPr sz="2000" b="1"/>
            </a:lvl6pPr>
            <a:lvl7pPr marL="3428177" indent="0">
              <a:buNone/>
              <a:defRPr sz="2000" b="1"/>
            </a:lvl7pPr>
            <a:lvl8pPr marL="3999540" indent="0">
              <a:buNone/>
              <a:defRPr sz="2000" b="1"/>
            </a:lvl8pPr>
            <a:lvl9pPr marL="4570903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7713643" y="3130764"/>
            <a:ext cx="6477635" cy="460488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EA5D-79A3-4694-AB51-667BB4DE3CF2}" type="datetimeFigureOut">
              <a:rPr lang="ko-KR" altLang="en-US" smtClean="0"/>
              <a:t>2020-12-09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FD55-FB71-452D-BD9E-B23D3220FE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1124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EA5D-79A3-4694-AB51-667BB4DE3CF2}" type="datetimeFigureOut">
              <a:rPr lang="ko-KR" altLang="en-US" smtClean="0"/>
              <a:t>2020-12-09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FD55-FB71-452D-BD9E-B23D3220FE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8985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EA5D-79A3-4694-AB51-667BB4DE3CF2}" type="datetimeFigureOut">
              <a:rPr lang="ko-KR" altLang="en-US" smtClean="0"/>
              <a:t>2020-12-09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FD55-FB71-452D-BD9E-B23D3220FE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348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975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9517" y="571394"/>
            <a:ext cx="4914272" cy="1999880"/>
          </a:xfrm>
        </p:spPr>
        <p:txBody>
          <a:bodyPr anchor="b"/>
          <a:lstStyle>
            <a:lvl1pPr>
              <a:defRPr sz="3999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477635" y="1234054"/>
            <a:ext cx="7713643" cy="6090903"/>
          </a:xfrm>
        </p:spPr>
        <p:txBody>
          <a:bodyPr/>
          <a:lstStyle>
            <a:lvl1pPr>
              <a:defRPr sz="3999"/>
            </a:lvl1pPr>
            <a:lvl2pPr>
              <a:defRPr sz="3499"/>
            </a:lvl2pPr>
            <a:lvl3pPr>
              <a:defRPr sz="2999"/>
            </a:lvl3pPr>
            <a:lvl4pPr>
              <a:defRPr sz="2499"/>
            </a:lvl4pPr>
            <a:lvl5pPr>
              <a:defRPr sz="2499"/>
            </a:lvl5pPr>
            <a:lvl6pPr>
              <a:defRPr sz="2499"/>
            </a:lvl6pPr>
            <a:lvl7pPr>
              <a:defRPr sz="2499"/>
            </a:lvl7pPr>
            <a:lvl8pPr>
              <a:defRPr sz="2499"/>
            </a:lvl8pPr>
            <a:lvl9pPr>
              <a:defRPr sz="2499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049517" y="2571274"/>
            <a:ext cx="4914272" cy="4763603"/>
          </a:xfrm>
        </p:spPr>
        <p:txBody>
          <a:bodyPr/>
          <a:lstStyle>
            <a:lvl1pPr marL="0" indent="0">
              <a:buNone/>
              <a:defRPr sz="2000"/>
            </a:lvl1pPr>
            <a:lvl2pPr marL="571363" indent="0">
              <a:buNone/>
              <a:defRPr sz="1750"/>
            </a:lvl2pPr>
            <a:lvl3pPr marL="1142726" indent="0">
              <a:buNone/>
              <a:defRPr sz="1500"/>
            </a:lvl3pPr>
            <a:lvl4pPr marL="1714089" indent="0">
              <a:buNone/>
              <a:defRPr sz="1250"/>
            </a:lvl4pPr>
            <a:lvl5pPr marL="2285451" indent="0">
              <a:buNone/>
              <a:defRPr sz="1250"/>
            </a:lvl5pPr>
            <a:lvl6pPr marL="2856814" indent="0">
              <a:buNone/>
              <a:defRPr sz="1250"/>
            </a:lvl6pPr>
            <a:lvl7pPr marL="3428177" indent="0">
              <a:buNone/>
              <a:defRPr sz="1250"/>
            </a:lvl7pPr>
            <a:lvl8pPr marL="3999540" indent="0">
              <a:buNone/>
              <a:defRPr sz="1250"/>
            </a:lvl8pPr>
            <a:lvl9pPr marL="4570903" indent="0">
              <a:buNone/>
              <a:defRPr sz="125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EA5D-79A3-4694-AB51-667BB4DE3CF2}" type="datetimeFigureOut">
              <a:rPr lang="ko-KR" altLang="en-US" smtClean="0"/>
              <a:t>2020-12-09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FD55-FB71-452D-BD9E-B23D3220FE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3188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9517" y="571394"/>
            <a:ext cx="4914272" cy="1999880"/>
          </a:xfrm>
        </p:spPr>
        <p:txBody>
          <a:bodyPr anchor="b"/>
          <a:lstStyle>
            <a:lvl1pPr>
              <a:defRPr sz="3999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6477635" y="1234054"/>
            <a:ext cx="7713643" cy="6090903"/>
          </a:xfrm>
        </p:spPr>
        <p:txBody>
          <a:bodyPr/>
          <a:lstStyle>
            <a:lvl1pPr marL="0" indent="0">
              <a:buNone/>
              <a:defRPr sz="3999"/>
            </a:lvl1pPr>
            <a:lvl2pPr marL="571363" indent="0">
              <a:buNone/>
              <a:defRPr sz="3499"/>
            </a:lvl2pPr>
            <a:lvl3pPr marL="1142726" indent="0">
              <a:buNone/>
              <a:defRPr sz="2999"/>
            </a:lvl3pPr>
            <a:lvl4pPr marL="1714089" indent="0">
              <a:buNone/>
              <a:defRPr sz="2499"/>
            </a:lvl4pPr>
            <a:lvl5pPr marL="2285451" indent="0">
              <a:buNone/>
              <a:defRPr sz="2499"/>
            </a:lvl5pPr>
            <a:lvl6pPr marL="2856814" indent="0">
              <a:buNone/>
              <a:defRPr sz="2499"/>
            </a:lvl6pPr>
            <a:lvl7pPr marL="3428177" indent="0">
              <a:buNone/>
              <a:defRPr sz="2499"/>
            </a:lvl7pPr>
            <a:lvl8pPr marL="3999540" indent="0">
              <a:buNone/>
              <a:defRPr sz="2499"/>
            </a:lvl8pPr>
            <a:lvl9pPr marL="4570903" indent="0">
              <a:buNone/>
              <a:defRPr sz="2499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049517" y="2571274"/>
            <a:ext cx="4914272" cy="4763603"/>
          </a:xfrm>
        </p:spPr>
        <p:txBody>
          <a:bodyPr/>
          <a:lstStyle>
            <a:lvl1pPr marL="0" indent="0">
              <a:buNone/>
              <a:defRPr sz="2000"/>
            </a:lvl1pPr>
            <a:lvl2pPr marL="571363" indent="0">
              <a:buNone/>
              <a:defRPr sz="1750"/>
            </a:lvl2pPr>
            <a:lvl3pPr marL="1142726" indent="0">
              <a:buNone/>
              <a:defRPr sz="1500"/>
            </a:lvl3pPr>
            <a:lvl4pPr marL="1714089" indent="0">
              <a:buNone/>
              <a:defRPr sz="1250"/>
            </a:lvl4pPr>
            <a:lvl5pPr marL="2285451" indent="0">
              <a:buNone/>
              <a:defRPr sz="1250"/>
            </a:lvl5pPr>
            <a:lvl6pPr marL="2856814" indent="0">
              <a:buNone/>
              <a:defRPr sz="1250"/>
            </a:lvl6pPr>
            <a:lvl7pPr marL="3428177" indent="0">
              <a:buNone/>
              <a:defRPr sz="1250"/>
            </a:lvl7pPr>
            <a:lvl8pPr marL="3999540" indent="0">
              <a:buNone/>
              <a:defRPr sz="1250"/>
            </a:lvl8pPr>
            <a:lvl9pPr marL="4570903" indent="0">
              <a:buNone/>
              <a:defRPr sz="125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EA5D-79A3-4694-AB51-667BB4DE3CF2}" type="datetimeFigureOut">
              <a:rPr lang="ko-KR" altLang="en-US" smtClean="0"/>
              <a:t>2020-12-09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FD55-FB71-452D-BD9E-B23D3220FE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7428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EA5D-79A3-4694-AB51-667BB4DE3CF2}" type="datetimeFigureOut">
              <a:rPr lang="ko-KR" altLang="en-US" smtClean="0"/>
              <a:t>2020-12-09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FD55-FB71-452D-BD9E-B23D3220FE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982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0903853" y="456322"/>
            <a:ext cx="3285440" cy="726345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047532" y="456322"/>
            <a:ext cx="9665861" cy="726345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EA5D-79A3-4694-AB51-667BB4DE3CF2}" type="datetimeFigureOut">
              <a:rPr lang="ko-KR" altLang="en-US" smtClean="0"/>
              <a:t>2020-12-09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FD55-FB71-452D-BD9E-B23D3220FE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17050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813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596" y="2136778"/>
            <a:ext cx="13141762" cy="3565261"/>
          </a:xfrm>
        </p:spPr>
        <p:txBody>
          <a:bodyPr anchor="b"/>
          <a:lstStyle>
            <a:lvl1pPr>
              <a:defRPr sz="7498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596" y="5735767"/>
            <a:ext cx="13141762" cy="1874887"/>
          </a:xfrm>
        </p:spPr>
        <p:txBody>
          <a:bodyPr/>
          <a:lstStyle>
            <a:lvl1pPr marL="0" indent="0">
              <a:buNone/>
              <a:defRPr sz="2999">
                <a:solidFill>
                  <a:schemeClr val="tx1">
                    <a:tint val="75000"/>
                  </a:schemeClr>
                </a:solidFill>
              </a:defRPr>
            </a:lvl1pPr>
            <a:lvl2pPr marL="571363" indent="0">
              <a:buNone/>
              <a:defRPr sz="2499">
                <a:solidFill>
                  <a:schemeClr val="tx1">
                    <a:tint val="75000"/>
                  </a:schemeClr>
                </a:solidFill>
              </a:defRPr>
            </a:lvl2pPr>
            <a:lvl3pPr marL="1142726" indent="0">
              <a:buNone/>
              <a:defRPr sz="2249">
                <a:solidFill>
                  <a:schemeClr val="tx1">
                    <a:tint val="75000"/>
                  </a:schemeClr>
                </a:solidFill>
              </a:defRPr>
            </a:lvl3pPr>
            <a:lvl4pPr marL="17140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2854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28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428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39995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45709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193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32" y="2281609"/>
            <a:ext cx="6475651" cy="5438166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13642" y="2281609"/>
            <a:ext cx="6475651" cy="5438166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618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516" y="456322"/>
            <a:ext cx="13141762" cy="1656647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9517" y="2101065"/>
            <a:ext cx="6445891" cy="1029699"/>
          </a:xfrm>
        </p:spPr>
        <p:txBody>
          <a:bodyPr anchor="b"/>
          <a:lstStyle>
            <a:lvl1pPr marL="0" indent="0">
              <a:buNone/>
              <a:defRPr sz="2999" b="1"/>
            </a:lvl1pPr>
            <a:lvl2pPr marL="571363" indent="0">
              <a:buNone/>
              <a:defRPr sz="2499" b="1"/>
            </a:lvl2pPr>
            <a:lvl3pPr marL="1142726" indent="0">
              <a:buNone/>
              <a:defRPr sz="2249" b="1"/>
            </a:lvl3pPr>
            <a:lvl4pPr marL="1714089" indent="0">
              <a:buNone/>
              <a:defRPr sz="2000" b="1"/>
            </a:lvl4pPr>
            <a:lvl5pPr marL="2285451" indent="0">
              <a:buNone/>
              <a:defRPr sz="2000" b="1"/>
            </a:lvl5pPr>
            <a:lvl6pPr marL="2856814" indent="0">
              <a:buNone/>
              <a:defRPr sz="2000" b="1"/>
            </a:lvl6pPr>
            <a:lvl7pPr marL="3428177" indent="0">
              <a:buNone/>
              <a:defRPr sz="2000" b="1"/>
            </a:lvl7pPr>
            <a:lvl8pPr marL="3999540" indent="0">
              <a:buNone/>
              <a:defRPr sz="2000" b="1"/>
            </a:lvl8pPr>
            <a:lvl9pPr marL="4570903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9517" y="3130764"/>
            <a:ext cx="6445891" cy="460488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713643" y="2101065"/>
            <a:ext cx="6477635" cy="1029699"/>
          </a:xfrm>
        </p:spPr>
        <p:txBody>
          <a:bodyPr anchor="b"/>
          <a:lstStyle>
            <a:lvl1pPr marL="0" indent="0">
              <a:buNone/>
              <a:defRPr sz="2999" b="1"/>
            </a:lvl1pPr>
            <a:lvl2pPr marL="571363" indent="0">
              <a:buNone/>
              <a:defRPr sz="2499" b="1"/>
            </a:lvl2pPr>
            <a:lvl3pPr marL="1142726" indent="0">
              <a:buNone/>
              <a:defRPr sz="2249" b="1"/>
            </a:lvl3pPr>
            <a:lvl4pPr marL="1714089" indent="0">
              <a:buNone/>
              <a:defRPr sz="2000" b="1"/>
            </a:lvl4pPr>
            <a:lvl5pPr marL="2285451" indent="0">
              <a:buNone/>
              <a:defRPr sz="2000" b="1"/>
            </a:lvl5pPr>
            <a:lvl6pPr marL="2856814" indent="0">
              <a:buNone/>
              <a:defRPr sz="2000" b="1"/>
            </a:lvl6pPr>
            <a:lvl7pPr marL="3428177" indent="0">
              <a:buNone/>
              <a:defRPr sz="2000" b="1"/>
            </a:lvl7pPr>
            <a:lvl8pPr marL="3999540" indent="0">
              <a:buNone/>
              <a:defRPr sz="2000" b="1"/>
            </a:lvl8pPr>
            <a:lvl9pPr marL="4570903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13643" y="3130764"/>
            <a:ext cx="6477635" cy="460488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80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364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13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517" y="571394"/>
            <a:ext cx="4914272" cy="1999880"/>
          </a:xfrm>
        </p:spPr>
        <p:txBody>
          <a:bodyPr anchor="b"/>
          <a:lstStyle>
            <a:lvl1pPr>
              <a:defRPr sz="3999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635" y="1234054"/>
            <a:ext cx="7713643" cy="6090903"/>
          </a:xfrm>
        </p:spPr>
        <p:txBody>
          <a:bodyPr/>
          <a:lstStyle>
            <a:lvl1pPr>
              <a:defRPr sz="3999"/>
            </a:lvl1pPr>
            <a:lvl2pPr>
              <a:defRPr sz="3499"/>
            </a:lvl2pPr>
            <a:lvl3pPr>
              <a:defRPr sz="2999"/>
            </a:lvl3pPr>
            <a:lvl4pPr>
              <a:defRPr sz="2499"/>
            </a:lvl4pPr>
            <a:lvl5pPr>
              <a:defRPr sz="2499"/>
            </a:lvl5pPr>
            <a:lvl6pPr>
              <a:defRPr sz="2499"/>
            </a:lvl6pPr>
            <a:lvl7pPr>
              <a:defRPr sz="2499"/>
            </a:lvl7pPr>
            <a:lvl8pPr>
              <a:defRPr sz="2499"/>
            </a:lvl8pPr>
            <a:lvl9pPr>
              <a:defRPr sz="2499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9517" y="2571274"/>
            <a:ext cx="4914272" cy="4763603"/>
          </a:xfrm>
        </p:spPr>
        <p:txBody>
          <a:bodyPr/>
          <a:lstStyle>
            <a:lvl1pPr marL="0" indent="0">
              <a:buNone/>
              <a:defRPr sz="2000"/>
            </a:lvl1pPr>
            <a:lvl2pPr marL="571363" indent="0">
              <a:buNone/>
              <a:defRPr sz="1750"/>
            </a:lvl2pPr>
            <a:lvl3pPr marL="1142726" indent="0">
              <a:buNone/>
              <a:defRPr sz="1500"/>
            </a:lvl3pPr>
            <a:lvl4pPr marL="1714089" indent="0">
              <a:buNone/>
              <a:defRPr sz="1250"/>
            </a:lvl4pPr>
            <a:lvl5pPr marL="2285451" indent="0">
              <a:buNone/>
              <a:defRPr sz="1250"/>
            </a:lvl5pPr>
            <a:lvl6pPr marL="2856814" indent="0">
              <a:buNone/>
              <a:defRPr sz="1250"/>
            </a:lvl6pPr>
            <a:lvl7pPr marL="3428177" indent="0">
              <a:buNone/>
              <a:defRPr sz="1250"/>
            </a:lvl7pPr>
            <a:lvl8pPr marL="3999540" indent="0">
              <a:buNone/>
              <a:defRPr sz="1250"/>
            </a:lvl8pPr>
            <a:lvl9pPr marL="4570903" indent="0">
              <a:buNone/>
              <a:defRPr sz="125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967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517" y="571394"/>
            <a:ext cx="4914272" cy="1999880"/>
          </a:xfrm>
        </p:spPr>
        <p:txBody>
          <a:bodyPr anchor="b"/>
          <a:lstStyle>
            <a:lvl1pPr>
              <a:defRPr sz="3999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77635" y="1234054"/>
            <a:ext cx="7713643" cy="6090903"/>
          </a:xfrm>
        </p:spPr>
        <p:txBody>
          <a:bodyPr anchor="t"/>
          <a:lstStyle>
            <a:lvl1pPr marL="0" indent="0">
              <a:buNone/>
              <a:defRPr sz="3999"/>
            </a:lvl1pPr>
            <a:lvl2pPr marL="571363" indent="0">
              <a:buNone/>
              <a:defRPr sz="3499"/>
            </a:lvl2pPr>
            <a:lvl3pPr marL="1142726" indent="0">
              <a:buNone/>
              <a:defRPr sz="2999"/>
            </a:lvl3pPr>
            <a:lvl4pPr marL="1714089" indent="0">
              <a:buNone/>
              <a:defRPr sz="2499"/>
            </a:lvl4pPr>
            <a:lvl5pPr marL="2285451" indent="0">
              <a:buNone/>
              <a:defRPr sz="2499"/>
            </a:lvl5pPr>
            <a:lvl6pPr marL="2856814" indent="0">
              <a:buNone/>
              <a:defRPr sz="2499"/>
            </a:lvl6pPr>
            <a:lvl7pPr marL="3428177" indent="0">
              <a:buNone/>
              <a:defRPr sz="2499"/>
            </a:lvl7pPr>
            <a:lvl8pPr marL="3999540" indent="0">
              <a:buNone/>
              <a:defRPr sz="2499"/>
            </a:lvl8pPr>
            <a:lvl9pPr marL="4570903" indent="0">
              <a:buNone/>
              <a:defRPr sz="2499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9517" y="2571274"/>
            <a:ext cx="4914272" cy="4763603"/>
          </a:xfrm>
        </p:spPr>
        <p:txBody>
          <a:bodyPr/>
          <a:lstStyle>
            <a:lvl1pPr marL="0" indent="0">
              <a:buNone/>
              <a:defRPr sz="2000"/>
            </a:lvl1pPr>
            <a:lvl2pPr marL="571363" indent="0">
              <a:buNone/>
              <a:defRPr sz="1750"/>
            </a:lvl2pPr>
            <a:lvl3pPr marL="1142726" indent="0">
              <a:buNone/>
              <a:defRPr sz="1500"/>
            </a:lvl3pPr>
            <a:lvl4pPr marL="1714089" indent="0">
              <a:buNone/>
              <a:defRPr sz="1250"/>
            </a:lvl4pPr>
            <a:lvl5pPr marL="2285451" indent="0">
              <a:buNone/>
              <a:defRPr sz="1250"/>
            </a:lvl5pPr>
            <a:lvl6pPr marL="2856814" indent="0">
              <a:buNone/>
              <a:defRPr sz="1250"/>
            </a:lvl6pPr>
            <a:lvl7pPr marL="3428177" indent="0">
              <a:buNone/>
              <a:defRPr sz="1250"/>
            </a:lvl7pPr>
            <a:lvl8pPr marL="3999540" indent="0">
              <a:buNone/>
              <a:defRPr sz="1250"/>
            </a:lvl8pPr>
            <a:lvl9pPr marL="4570903" indent="0">
              <a:buNone/>
              <a:defRPr sz="125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956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7532" y="456322"/>
            <a:ext cx="13141762" cy="1656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32" y="2281609"/>
            <a:ext cx="13141762" cy="5438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7532" y="7943967"/>
            <a:ext cx="3428286" cy="456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7199" y="7943967"/>
            <a:ext cx="5142428" cy="456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1007" y="7943967"/>
            <a:ext cx="3428286" cy="456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44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1142726" rtl="0" eaLnBrk="1" latinLnBrk="1" hangingPunct="1">
        <a:lnSpc>
          <a:spcPct val="90000"/>
        </a:lnSpc>
        <a:spcBef>
          <a:spcPct val="0"/>
        </a:spcBef>
        <a:buNone/>
        <a:defRPr sz="54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681" indent="-285681" algn="l" defTabSz="1142726" rtl="0" eaLnBrk="1" latinLnBrk="1" hangingPunct="1">
        <a:lnSpc>
          <a:spcPct val="90000"/>
        </a:lnSpc>
        <a:spcBef>
          <a:spcPts val="1250"/>
        </a:spcBef>
        <a:buFont typeface="Arial" panose="020B0604020202020204" pitchFamily="34" charset="0"/>
        <a:buChar char="•"/>
        <a:defRPr sz="3499" kern="1200">
          <a:solidFill>
            <a:schemeClr val="tx1"/>
          </a:solidFill>
          <a:latin typeface="+mn-lt"/>
          <a:ea typeface="+mn-ea"/>
          <a:cs typeface="+mn-cs"/>
        </a:defRPr>
      </a:lvl1pPr>
      <a:lvl2pPr marL="857044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999" kern="1200">
          <a:solidFill>
            <a:schemeClr val="tx1"/>
          </a:solidFill>
          <a:latin typeface="+mn-lt"/>
          <a:ea typeface="+mn-ea"/>
          <a:cs typeface="+mn-cs"/>
        </a:defRPr>
      </a:lvl2pPr>
      <a:lvl3pPr marL="1428407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3pPr>
      <a:lvl4pPr marL="1999770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4pPr>
      <a:lvl5pPr marL="2571133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5pPr>
      <a:lvl6pPr marL="3142496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6pPr>
      <a:lvl7pPr marL="3713858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7pPr>
      <a:lvl8pPr marL="4285221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8pPr>
      <a:lvl9pPr marL="4856584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1pPr>
      <a:lvl2pPr marL="571363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26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3pPr>
      <a:lvl4pPr marL="1714089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4pPr>
      <a:lvl5pPr marL="2285451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5pPr>
      <a:lvl6pPr marL="2856814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6pPr>
      <a:lvl7pPr marL="3428177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7pPr>
      <a:lvl8pPr marL="3999540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8pPr>
      <a:lvl9pPr marL="4570903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047532" y="456322"/>
            <a:ext cx="13141762" cy="1656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047532" y="2281609"/>
            <a:ext cx="13141762" cy="5438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1047532" y="7943967"/>
            <a:ext cx="3428286" cy="456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2EA5D-79A3-4694-AB51-667BB4DE3CF2}" type="datetimeFigureOut">
              <a:rPr lang="ko-KR" altLang="en-US" smtClean="0"/>
              <a:t>2020-12-09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5047199" y="7943967"/>
            <a:ext cx="5142428" cy="456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0761007" y="7943967"/>
            <a:ext cx="3428286" cy="456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5FD55-FB71-452D-BD9E-B23D3220FE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17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1142726" rtl="0" eaLnBrk="1" latinLnBrk="1" hangingPunct="1">
        <a:lnSpc>
          <a:spcPct val="90000"/>
        </a:lnSpc>
        <a:spcBef>
          <a:spcPct val="0"/>
        </a:spcBef>
        <a:buNone/>
        <a:defRPr sz="54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681" indent="-285681" algn="l" defTabSz="1142726" rtl="0" eaLnBrk="1" latinLnBrk="1" hangingPunct="1">
        <a:lnSpc>
          <a:spcPct val="90000"/>
        </a:lnSpc>
        <a:spcBef>
          <a:spcPts val="1250"/>
        </a:spcBef>
        <a:buFont typeface="Arial" panose="020B0604020202020204" pitchFamily="34" charset="0"/>
        <a:buChar char="•"/>
        <a:defRPr sz="3499" kern="1200">
          <a:solidFill>
            <a:schemeClr val="tx1"/>
          </a:solidFill>
          <a:latin typeface="+mn-lt"/>
          <a:ea typeface="+mn-ea"/>
          <a:cs typeface="+mn-cs"/>
        </a:defRPr>
      </a:lvl1pPr>
      <a:lvl2pPr marL="857044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999" kern="1200">
          <a:solidFill>
            <a:schemeClr val="tx1"/>
          </a:solidFill>
          <a:latin typeface="+mn-lt"/>
          <a:ea typeface="+mn-ea"/>
          <a:cs typeface="+mn-cs"/>
        </a:defRPr>
      </a:lvl2pPr>
      <a:lvl3pPr marL="1428407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3pPr>
      <a:lvl4pPr marL="1999770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4pPr>
      <a:lvl5pPr marL="2571133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5pPr>
      <a:lvl6pPr marL="3142496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6pPr>
      <a:lvl7pPr marL="3713858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7pPr>
      <a:lvl8pPr marL="4285221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8pPr>
      <a:lvl9pPr marL="4856584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1pPr>
      <a:lvl2pPr marL="571363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26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3pPr>
      <a:lvl4pPr marL="1714089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4pPr>
      <a:lvl5pPr marL="2285451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5pPr>
      <a:lvl6pPr marL="2856814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6pPr>
      <a:lvl7pPr marL="3428177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7pPr>
      <a:lvl8pPr marL="3999540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8pPr>
      <a:lvl9pPr marL="4570903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3.pn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60.png"/><Relationship Id="rId5" Type="http://schemas.openxmlformats.org/officeDocument/2006/relationships/image" Target="../media/image58.png"/><Relationship Id="rId10" Type="http://schemas.openxmlformats.org/officeDocument/2006/relationships/image" Target="../media/image59.png"/><Relationship Id="rId4" Type="http://schemas.openxmlformats.org/officeDocument/2006/relationships/image" Target="../media/image3.png"/><Relationship Id="rId9" Type="http://schemas.openxmlformats.org/officeDocument/2006/relationships/image" Target="../media/image5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3.png"/><Relationship Id="rId9" Type="http://schemas.openxmlformats.org/officeDocument/2006/relationships/image" Target="../media/image12.jpeg"/><Relationship Id="rId1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58" name="그림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93" y="2813119"/>
            <a:ext cx="385265" cy="396823"/>
          </a:xfrm>
          <a:prstGeom prst="rect">
            <a:avLst/>
          </a:prstGeom>
        </p:spPr>
      </p:pic>
      <p:pic>
        <p:nvPicPr>
          <p:cNvPr id="59" name="그림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01" y="2822736"/>
            <a:ext cx="350592" cy="377560"/>
          </a:xfrm>
          <a:prstGeom prst="rect">
            <a:avLst/>
          </a:prstGeom>
        </p:spPr>
      </p:pic>
      <p:grpSp>
        <p:nvGrpSpPr>
          <p:cNvPr id="7" name="그룹 6"/>
          <p:cNvGrpSpPr/>
          <p:nvPr/>
        </p:nvGrpSpPr>
        <p:grpSpPr>
          <a:xfrm>
            <a:off x="10277475" y="1"/>
            <a:ext cx="4959350" cy="8363163"/>
            <a:chOff x="10277475" y="1"/>
            <a:chExt cx="4959350" cy="8363163"/>
          </a:xfrm>
        </p:grpSpPr>
        <p:sp>
          <p:nvSpPr>
            <p:cNvPr id="54" name="Rectangle 35"/>
            <p:cNvSpPr>
              <a:spLocks noChangeArrowheads="1"/>
            </p:cNvSpPr>
            <p:nvPr/>
          </p:nvSpPr>
          <p:spPr bwMode="auto">
            <a:xfrm>
              <a:off x="10277475" y="1"/>
              <a:ext cx="4959350" cy="8363163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4944" y="7996258"/>
              <a:ext cx="3424555" cy="346358"/>
            </a:xfrm>
            <a:prstGeom prst="rect">
              <a:avLst/>
            </a:prstGeom>
          </p:spPr>
        </p:pic>
      </p:grpSp>
      <p:grpSp>
        <p:nvGrpSpPr>
          <p:cNvPr id="8" name="그룹 7"/>
          <p:cNvGrpSpPr/>
          <p:nvPr/>
        </p:nvGrpSpPr>
        <p:grpSpPr>
          <a:xfrm>
            <a:off x="598622" y="1460714"/>
            <a:ext cx="13970133" cy="2735860"/>
            <a:chOff x="598622" y="1460714"/>
            <a:chExt cx="10696469" cy="2735860"/>
          </a:xfrm>
        </p:grpSpPr>
        <p:sp>
          <p:nvSpPr>
            <p:cNvPr id="62" name="TextBox 61"/>
            <p:cNvSpPr txBox="1"/>
            <p:nvPr/>
          </p:nvSpPr>
          <p:spPr>
            <a:xfrm>
              <a:off x="598622" y="1460714"/>
              <a:ext cx="1066811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400" b="1" dirty="0" smtClean="0">
                  <a:solidFill>
                    <a:srgbClr val="002060"/>
                  </a:solidFill>
                  <a:cs typeface="Verdana" panose="020B0604030504040204" pitchFamily="34" charset="0"/>
                </a:rPr>
                <a:t>Activities and future plan in BD group </a:t>
              </a:r>
              <a:br>
                <a:rPr lang="en-US" altLang="ko-KR" sz="4400" b="1" dirty="0" smtClean="0">
                  <a:solidFill>
                    <a:srgbClr val="002060"/>
                  </a:solidFill>
                  <a:cs typeface="Verdana" panose="020B0604030504040204" pitchFamily="34" charset="0"/>
                </a:rPr>
              </a:br>
              <a:r>
                <a:rPr lang="en-US" altLang="ko-KR" sz="4400" b="1" dirty="0" smtClean="0">
                  <a:solidFill>
                    <a:srgbClr val="002060"/>
                  </a:solidFill>
                  <a:cs typeface="Verdana" panose="020B0604030504040204" pitchFamily="34" charset="0"/>
                </a:rPr>
                <a:t>at PAL </a:t>
              </a:r>
              <a:endParaRPr lang="ko-KR" altLang="en-US" sz="4400" b="1" dirty="0">
                <a:solidFill>
                  <a:srgbClr val="002060"/>
                </a:solidFill>
                <a:cs typeface="Verdana" panose="020B060403050404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26973" y="3119356"/>
              <a:ext cx="106681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dirty="0" err="1" smtClean="0">
                  <a:cs typeface="Verdana" panose="020B0604030504040204" pitchFamily="34" charset="0"/>
                </a:rPr>
                <a:t>Seunghwan</a:t>
              </a:r>
              <a:r>
                <a:rPr lang="en-US" altLang="ko-KR" sz="3200" b="1" dirty="0" smtClean="0">
                  <a:cs typeface="Verdana" panose="020B0604030504040204" pitchFamily="34" charset="0"/>
                </a:rPr>
                <a:t> Shin </a:t>
              </a:r>
              <a:br>
                <a:rPr lang="en-US" altLang="ko-KR" sz="3200" b="1" dirty="0" smtClean="0">
                  <a:cs typeface="Verdana" panose="020B0604030504040204" pitchFamily="34" charset="0"/>
                </a:rPr>
              </a:br>
              <a:r>
                <a:rPr lang="en-US" altLang="ko-KR" sz="3200" b="1" dirty="0" smtClean="0">
                  <a:cs typeface="Verdana" panose="020B0604030504040204" pitchFamily="34" charset="0"/>
                </a:rPr>
                <a:t>PLS-II Accelerator Division, PAL</a:t>
              </a: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626973" y="0"/>
            <a:ext cx="11678681" cy="479180"/>
            <a:chOff x="626973" y="0"/>
            <a:chExt cx="7830913" cy="479180"/>
          </a:xfrm>
        </p:grpSpPr>
        <p:sp>
          <p:nvSpPr>
            <p:cNvPr id="2" name="Rectangle 6"/>
            <p:cNvSpPr>
              <a:spLocks noChangeArrowheads="1"/>
            </p:cNvSpPr>
            <p:nvPr/>
          </p:nvSpPr>
          <p:spPr bwMode="auto"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06473" y="37347"/>
              <a:ext cx="67514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bg2">
                      <a:lumMod val="50000"/>
                    </a:schemeClr>
                  </a:solidFill>
                  <a:ea typeface="Ebrima" panose="02000000000000000000" pitchFamily="2" charset="0"/>
                  <a:cs typeface="Ebrima" panose="02000000000000000000" pitchFamily="2" charset="0"/>
                </a:rPr>
                <a:t>SSMB Workshop</a:t>
              </a:r>
              <a:endParaRPr lang="ko-KR" altLang="en-US" sz="200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26973" y="7258489"/>
            <a:ext cx="5054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tx2"/>
                </a:solidFill>
              </a:rPr>
              <a:t>Dec. </a:t>
            </a:r>
            <a:r>
              <a:rPr lang="en-US" altLang="ko-KR" sz="2400" b="1" dirty="0" smtClean="0">
                <a:solidFill>
                  <a:schemeClr val="tx2"/>
                </a:solidFill>
              </a:rPr>
              <a:t>09, </a:t>
            </a:r>
            <a:r>
              <a:rPr lang="en-US" altLang="ko-KR" sz="2400" b="1" dirty="0" smtClean="0">
                <a:solidFill>
                  <a:schemeClr val="tx2"/>
                </a:solidFill>
              </a:rPr>
              <a:t>2020</a:t>
            </a:r>
            <a:endParaRPr lang="ko-KR" alt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6" name="_x160057080" descr="EMB00000bb82e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487" y="4438947"/>
            <a:ext cx="425132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487" y="733530"/>
            <a:ext cx="4251325" cy="300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9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626972" y="870692"/>
            <a:ext cx="6497728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200" b="1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New injection scheme</a:t>
            </a:r>
            <a:endParaRPr lang="ko-KR" altLang="en-US" sz="2800" b="1" dirty="0">
              <a:solidFill>
                <a:srgbClr val="FF0000"/>
              </a:solidFill>
              <a:cs typeface="Verdana" panose="020B0604030504040204" pitchFamily="34" charset="0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" y="7996258"/>
            <a:ext cx="15236824" cy="574655"/>
            <a:chOff x="1" y="7996258"/>
            <a:chExt cx="15236824" cy="574655"/>
          </a:xfrm>
        </p:grpSpPr>
        <p:grpSp>
          <p:nvGrpSpPr>
            <p:cNvPr id="7" name="그룹 6"/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5" name="Rectangle 6"/>
              <p:cNvSpPr>
                <a:spLocks noChangeArrowheads="1"/>
              </p:cNvSpPr>
              <p:nvPr/>
            </p:nvSpPr>
            <p:spPr bwMode="auto"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1000"/>
                </a:srgbClr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pic>
            <p:nvPicPr>
              <p:cNvPr id="50" name="그림 4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</p:spPr>
          </p:pic>
        </p:grpSp>
        <p:sp>
          <p:nvSpPr>
            <p:cNvPr id="8" name="직사각형 7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9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626973" y="0"/>
            <a:ext cx="11678681" cy="479180"/>
            <a:chOff x="626973" y="0"/>
            <a:chExt cx="7830913" cy="479180"/>
          </a:xfrm>
        </p:grpSpPr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06473" y="37347"/>
              <a:ext cx="67514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bg2">
                      <a:lumMod val="50000"/>
                    </a:schemeClr>
                  </a:solidFill>
                  <a:ea typeface="Ebrima" panose="02000000000000000000" pitchFamily="2" charset="0"/>
                  <a:cs typeface="Ebrima" panose="02000000000000000000" pitchFamily="2" charset="0"/>
                </a:rPr>
                <a:t>SSMB Workshop</a:t>
              </a:r>
              <a:endParaRPr lang="ko-KR" altLang="en-US" sz="200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직사각형 17"/>
              <p:cNvSpPr/>
              <p:nvPr/>
            </p:nvSpPr>
            <p:spPr>
              <a:xfrm>
                <a:off x="701040" y="2051706"/>
                <a:ext cx="6547501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lvl="0" indent="-285750" latinLnBrk="0">
                  <a:lnSpc>
                    <a:spcPct val="150000"/>
                  </a:lnSpc>
                  <a:buFont typeface="Wingdings" panose="05000000000000000000" pitchFamily="2" charset="2"/>
                  <a:buChar char="v"/>
                  <a:defRPr lang="ko-KR" altLang="en-US"/>
                </a:pPr>
                <a:r>
                  <a:rPr lang="en-US" altLang="ko-KR" sz="2400" b="1" kern="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 H phase difference between two TDCs is n</a:t>
                </a:r>
                <a:r>
                  <a:rPr lang="el-GR" altLang="ko-KR" sz="2400" b="1" kern="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π</a:t>
                </a:r>
                <a:r>
                  <a:rPr lang="en-US" altLang="ko-KR" sz="2400" b="1" kern="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.</a:t>
                </a:r>
              </a:p>
              <a:p>
                <a:pPr marL="285750" lvl="0" indent="-285750" latinLnBrk="0">
                  <a:lnSpc>
                    <a:spcPct val="150000"/>
                  </a:lnSpc>
                  <a:buFont typeface="Wingdings" panose="05000000000000000000" pitchFamily="2" charset="2"/>
                  <a:buChar char="v"/>
                  <a:defRPr lang="ko-KR" altLang="en-US"/>
                </a:pPr>
                <a:r>
                  <a:rPr lang="en-US" altLang="ko-KR" sz="2400" b="1" kern="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 Frequency of TDC should be n(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b="1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altLang="ko-KR" sz="2400" b="1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ko-KR" sz="2400" b="1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𝒎𝒂𝒊𝒏</m:t>
                        </m:r>
                      </m:sub>
                    </m:sSub>
                    <m:r>
                      <a:rPr lang="en-US" altLang="ko-KR" sz="2400" b="1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/</m:t>
                    </m:r>
                    <m:r>
                      <a:rPr lang="en-US" altLang="ko-KR" sz="2400" b="1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𝟐</m:t>
                    </m:r>
                  </m:oMath>
                </a14:m>
                <a:r>
                  <a:rPr lang="en-US" altLang="ko-KR" sz="2400" b="1" kern="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).</a:t>
                </a:r>
              </a:p>
              <a:p>
                <a:pPr marL="285750" lvl="0" indent="-285750" latinLnBrk="0">
                  <a:lnSpc>
                    <a:spcPct val="150000"/>
                  </a:lnSpc>
                  <a:buFont typeface="Wingdings" panose="05000000000000000000" pitchFamily="2" charset="2"/>
                  <a:buChar char="v"/>
                  <a:defRPr lang="ko-KR" altLang="en-US"/>
                </a:pPr>
                <a:r>
                  <a:rPr lang="en-US" altLang="ko-KR" sz="2400" b="1" kern="0" dirty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altLang="ko-KR" sz="2400" b="1" kern="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Additional benefit</a:t>
                </a:r>
                <a:br>
                  <a:rPr lang="en-US" altLang="ko-KR" sz="2400" b="1" kern="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altLang="ko-KR" sz="2400" b="1" kern="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 - A short x-ray pulse can be generated from the </a:t>
                </a:r>
                <a:br>
                  <a:rPr lang="en-US" altLang="ko-KR" sz="2400" b="1" kern="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altLang="ko-KR" sz="2400" b="1" kern="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   bending magnet.</a:t>
                </a:r>
                <a:endParaRPr lang="en-US" altLang="ko-KR" sz="2400" b="1" kern="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직사각형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" y="2051706"/>
                <a:ext cx="6547501" cy="2862322"/>
              </a:xfrm>
              <a:prstGeom prst="rect">
                <a:avLst/>
              </a:prstGeom>
              <a:blipFill>
                <a:blip r:embed="rId4"/>
                <a:stretch>
                  <a:fillRect l="-1210" r="-1769" b="-213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그림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4101" y="547463"/>
            <a:ext cx="7177252" cy="3109641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4101" y="4233307"/>
            <a:ext cx="7346716" cy="332868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825" y="5422124"/>
            <a:ext cx="7608276" cy="179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2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626972" y="870692"/>
            <a:ext cx="6497728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200" b="1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Beyond 4GSR </a:t>
            </a:r>
            <a:endParaRPr lang="ko-KR" altLang="en-US" sz="2800" b="1" dirty="0">
              <a:solidFill>
                <a:srgbClr val="FF0000"/>
              </a:solidFill>
              <a:cs typeface="Verdana" panose="020B0604030504040204" pitchFamily="34" charset="0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" y="7996258"/>
            <a:ext cx="15236824" cy="574655"/>
            <a:chOff x="1" y="7996258"/>
            <a:chExt cx="15236824" cy="574655"/>
          </a:xfrm>
        </p:grpSpPr>
        <p:grpSp>
          <p:nvGrpSpPr>
            <p:cNvPr id="7" name="그룹 6"/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5" name="Rectangle 6"/>
              <p:cNvSpPr>
                <a:spLocks noChangeArrowheads="1"/>
              </p:cNvSpPr>
              <p:nvPr/>
            </p:nvSpPr>
            <p:spPr bwMode="auto"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1000"/>
                </a:srgbClr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pic>
            <p:nvPicPr>
              <p:cNvPr id="50" name="그림 4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</p:spPr>
          </p:pic>
        </p:grpSp>
        <p:sp>
          <p:nvSpPr>
            <p:cNvPr id="8" name="직사각형 7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10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626973" y="0"/>
            <a:ext cx="11678681" cy="479180"/>
            <a:chOff x="626973" y="0"/>
            <a:chExt cx="7830913" cy="479180"/>
          </a:xfrm>
        </p:grpSpPr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06473" y="37347"/>
              <a:ext cx="67514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bg2">
                      <a:lumMod val="50000"/>
                    </a:schemeClr>
                  </a:solidFill>
                  <a:ea typeface="Ebrima" panose="02000000000000000000" pitchFamily="2" charset="0"/>
                  <a:cs typeface="Ebrima" panose="02000000000000000000" pitchFamily="2" charset="0"/>
                </a:rPr>
                <a:t>SSMB Workshop</a:t>
              </a:r>
              <a:endParaRPr lang="ko-KR" altLang="en-US" sz="200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endParaRPr>
            </a:p>
          </p:txBody>
        </p:sp>
      </p:grpSp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286" y="2556233"/>
            <a:ext cx="5840010" cy="2213817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7361" y="2516564"/>
            <a:ext cx="4809722" cy="265924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6"/>
          <a:srcRect t="3504" b="5224"/>
          <a:stretch/>
        </p:blipFill>
        <p:spPr>
          <a:xfrm>
            <a:off x="5355055" y="5196527"/>
            <a:ext cx="4526715" cy="2458682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37" y="5077478"/>
            <a:ext cx="3642085" cy="2731564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742" y="4851315"/>
            <a:ext cx="4254904" cy="3008886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19438" y="31271"/>
            <a:ext cx="4183097" cy="2585471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701040" y="1758631"/>
            <a:ext cx="15049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2400" b="1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Synergy among XFELO, PAL-XFEL and 4GSR.</a:t>
            </a:r>
            <a:endParaRPr lang="en-US" altLang="ko-KR" sz="2400" b="1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28975" y="4783627"/>
            <a:ext cx="1247649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Prof. KJK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723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626972" y="870692"/>
            <a:ext cx="6497728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200" b="1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Small energy spread ring </a:t>
            </a:r>
            <a:endParaRPr lang="ko-KR" altLang="en-US" sz="2800" b="1" dirty="0">
              <a:solidFill>
                <a:srgbClr val="FF0000"/>
              </a:solidFill>
              <a:cs typeface="Verdana" panose="020B0604030504040204" pitchFamily="34" charset="0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" y="7996258"/>
            <a:ext cx="15236824" cy="574655"/>
            <a:chOff x="1" y="7996258"/>
            <a:chExt cx="15236824" cy="574655"/>
          </a:xfrm>
        </p:grpSpPr>
        <p:grpSp>
          <p:nvGrpSpPr>
            <p:cNvPr id="7" name="그룹 6"/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5" name="Rectangle 6"/>
              <p:cNvSpPr>
                <a:spLocks noChangeArrowheads="1"/>
              </p:cNvSpPr>
              <p:nvPr/>
            </p:nvSpPr>
            <p:spPr bwMode="auto"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1000"/>
                </a:srgbClr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pic>
            <p:nvPicPr>
              <p:cNvPr id="50" name="그림 4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</p:spPr>
          </p:pic>
        </p:grpSp>
        <p:sp>
          <p:nvSpPr>
            <p:cNvPr id="8" name="직사각형 7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11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626973" y="0"/>
            <a:ext cx="11678681" cy="479180"/>
            <a:chOff x="626973" y="0"/>
            <a:chExt cx="7830913" cy="479180"/>
          </a:xfrm>
        </p:grpSpPr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06473" y="37347"/>
              <a:ext cx="67514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bg2">
                      <a:lumMod val="50000"/>
                    </a:schemeClr>
                  </a:solidFill>
                  <a:ea typeface="Ebrima" panose="02000000000000000000" pitchFamily="2" charset="0"/>
                  <a:cs typeface="Ebrima" panose="02000000000000000000" pitchFamily="2" charset="0"/>
                </a:rPr>
                <a:t>SSMB Workshop</a:t>
              </a:r>
              <a:endParaRPr lang="ko-KR" altLang="en-US" sz="200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endParaRPr>
            </a:p>
          </p:txBody>
        </p:sp>
      </p:grpSp>
      <p:sp>
        <p:nvSpPr>
          <p:cNvPr id="18" name="직사각형 17"/>
          <p:cNvSpPr/>
          <p:nvPr/>
        </p:nvSpPr>
        <p:spPr>
          <a:xfrm>
            <a:off x="701040" y="1758631"/>
            <a:ext cx="15049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2400" b="1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Ring option for XFELO</a:t>
            </a:r>
          </a:p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endParaRPr lang="en-US" altLang="ko-KR" sz="2400" b="1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Emittance and energy spread: </a:t>
            </a:r>
            <a:endParaRPr lang="en-US" altLang="ko-KR" sz="2400" b="1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759817" y="2371546"/>
            <a:ext cx="12321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latinLnBrk="0">
              <a:lnSpc>
                <a:spcPct val="150000"/>
              </a:lnSpc>
              <a:defRPr lang="ko-KR" altLang="en-US"/>
            </a:pPr>
            <a:r>
              <a:rPr lang="el-GR" altLang="ko-KR" sz="2400" dirty="0">
                <a:solidFill>
                  <a:srgbClr val="FF0000"/>
                </a:solidFill>
              </a:rPr>
              <a:t>Δγ/γ &lt; 2×10-4/</a:t>
            </a:r>
            <a:r>
              <a:rPr lang="en-US" altLang="ko-KR" sz="2400" i="1" dirty="0">
                <a:solidFill>
                  <a:srgbClr val="FF0000"/>
                </a:solidFill>
              </a:rPr>
              <a:t>h</a:t>
            </a:r>
            <a:r>
              <a:rPr lang="en-US" altLang="ko-KR" sz="2400" i="1" dirty="0" smtClean="0"/>
              <a:t>, </a:t>
            </a:r>
            <a:r>
              <a:rPr lang="en-US" altLang="ko-KR" sz="2400" kern="0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~</a:t>
            </a:r>
            <a:r>
              <a:rPr lang="en-US" altLang="ko-KR" sz="2400" kern="0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100 fs length</a:t>
            </a:r>
            <a:r>
              <a:rPr lang="en-US" altLang="ko-KR" sz="24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altLang="ko-KR" sz="2400" kern="0" dirty="0">
                <a:solidFill>
                  <a:srgbClr val="00B05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~100 A peak current</a:t>
            </a:r>
            <a:r>
              <a:rPr lang="en-US" altLang="ko-KR" sz="24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altLang="ko-KR" sz="2400" kern="0" dirty="0">
                <a:solidFill>
                  <a:srgbClr val="00B05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&lt; 1 um emittance</a:t>
            </a:r>
            <a:r>
              <a:rPr lang="en-US" altLang="ko-KR" sz="24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altLang="ko-KR" sz="2400" kern="0" dirty="0">
                <a:solidFill>
                  <a:srgbClr val="00B05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MHz repetition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직사각형 3"/>
              <p:cNvSpPr/>
              <p:nvPr/>
            </p:nvSpPr>
            <p:spPr>
              <a:xfrm>
                <a:off x="11805509" y="3038426"/>
                <a:ext cx="2661606" cy="11859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sz="2200" i="1" ker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SupPr>
                        <m:e>
                          <m:r>
                            <a:rPr lang="ko-KR" altLang="en-US" sz="2200" b="0" i="1" ker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ko-KR" sz="2200" b="0" i="1" ker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𝛿</m:t>
                          </m:r>
                        </m:sub>
                        <m:sup>
                          <m:r>
                            <a:rPr lang="en-US" altLang="ko-KR" sz="2200" b="0" i="1" ker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en-US" altLang="ko-KR" sz="2200" b="0" i="1" kern="0"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200" i="1" ker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2200" i="1" kern="0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200" b="0" i="1" kern="0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ko-KR" sz="2200" b="0" i="1" kern="0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  <m:t>𝑞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ko-KR" sz="2200" i="1" kern="0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2200" b="0" i="1" kern="0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ko-KR" sz="2200" b="0" i="1" kern="0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ko-KR" sz="2200" i="1" kern="0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200" b="0" i="1" kern="0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ko-KR" sz="2200" b="0" i="1" kern="0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ko-KR" sz="2200" i="1" kern="0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200" b="0" i="1" kern="0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ko-KR" sz="2200" b="0" i="1" kern="0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  <m:t>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sz="2200" i="1" kern="0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200" b="0" i="1" kern="0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ko-KR" sz="2200" b="0" i="1" kern="0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altLang="ko-KR" sz="2200" b="0" i="1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altLang="ko-KR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200" b="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ko-KR" sz="2200" b="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ko-KR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2200" b="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ko-KR" sz="22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ko-KR" sz="2200" b="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ko-KR" sz="2200" b="0" i="1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ko-KR" altLang="en-US" sz="2200" i="1" dirty="0"/>
              </a:p>
              <a:p>
                <a:endParaRPr lang="ko-KR" altLang="en-US" dirty="0"/>
              </a:p>
            </p:txBody>
          </p:sp>
        </mc:Choice>
        <mc:Fallback xmlns="">
          <p:sp>
            <p:nvSpPr>
              <p:cNvPr id="4" name="직사각형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5509" y="3038426"/>
                <a:ext cx="2661606" cy="11859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3" name="개체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9729111"/>
              </p:ext>
            </p:extLst>
          </p:nvPr>
        </p:nvGraphicFramePr>
        <p:xfrm>
          <a:off x="44419" y="3718534"/>
          <a:ext cx="5590464" cy="4277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" name="Graph" r:id="rId6" imgW="3920760" imgH="3000960" progId="Origin95.Graph">
                  <p:embed/>
                </p:oleObj>
              </mc:Choice>
              <mc:Fallback>
                <p:oleObj name="Graph" r:id="rId6" imgW="3920760" imgH="30009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419" y="3718534"/>
                        <a:ext cx="5590464" cy="4277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개체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417717"/>
              </p:ext>
            </p:extLst>
          </p:nvPr>
        </p:nvGraphicFramePr>
        <p:xfrm>
          <a:off x="5092063" y="3728809"/>
          <a:ext cx="5590464" cy="4277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" name="Graph" r:id="rId8" imgW="3920760" imgH="3000960" progId="Origin95.Graph">
                  <p:embed/>
                </p:oleObj>
              </mc:Choice>
              <mc:Fallback>
                <p:oleObj name="Graph" r:id="rId8" imgW="3920760" imgH="30009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92063" y="3728809"/>
                        <a:ext cx="5590464" cy="4277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5236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8" name="_x304633856" descr="EMB00004aac62c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420" y="4077511"/>
            <a:ext cx="4879710" cy="373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직사각형 1"/>
              <p:cNvSpPr/>
              <p:nvPr/>
            </p:nvSpPr>
            <p:spPr>
              <a:xfrm>
                <a:off x="6620665" y="3044335"/>
                <a:ext cx="4580736" cy="8477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ko-KR" alt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ko-KR" altLang="en-US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ko-KR" alt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ko-KR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sSup>
                        <m:sSupPr>
                          <m:ctrlPr>
                            <a:rPr lang="ko-KR" altLang="ko-K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ko-KR" altLang="ko-K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ko-KR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ko-KR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ko-KR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ko-KR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ko-KR" alt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ko-KR" alt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sSup>
                        <m:sSupPr>
                          <m:ctrlPr>
                            <a:rPr lang="ko-KR" alt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ko-KR" alt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ko-KR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ko-KR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〈"/>
                              <m:endChr m:val="〉"/>
                              <m:ctrlPr>
                                <a:rPr lang="ko-KR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ko-KR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ko-KR" altLang="en-US" i="0">
                                      <a:latin typeface="Cambria Math" panose="02040503050406030204" pitchFamily="18" charset="0"/>
                                    </a:rPr>
                                    <m:t>ℋ</m:t>
                                  </m:r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ko-KR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ko-KR" alt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ko-KR" altLang="en-US" i="1">
                                              <a:latin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p>
                                          <m:r>
                                            <a:rPr lang="ko-KR" altLang="en-US" i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</m:e>
                                  </m:d>
                                </m:den>
                              </m:f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ko-KR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ko-KR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begChr m:val="〈"/>
                              <m:endChr m:val="〉"/>
                              <m:ctrlPr>
                                <a:rPr lang="ko-KR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ko-KR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ko-KR" alt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ko-KR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ko-KR" alt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p>
                                      <m:r>
                                        <a:rPr lang="ko-KR" alt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" name="직사각형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0665" y="3044335"/>
                <a:ext cx="4580736" cy="84779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770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626972" y="870692"/>
            <a:ext cx="6497728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200" b="1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PAL FEL code (version 1.0) </a:t>
            </a:r>
            <a:endParaRPr lang="ko-KR" altLang="en-US" sz="2800" b="1" dirty="0">
              <a:solidFill>
                <a:srgbClr val="FF0000"/>
              </a:solidFill>
              <a:cs typeface="Verdana" panose="020B0604030504040204" pitchFamily="34" charset="0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" y="7996258"/>
            <a:ext cx="15236824" cy="574655"/>
            <a:chOff x="1" y="7996258"/>
            <a:chExt cx="15236824" cy="574655"/>
          </a:xfrm>
        </p:grpSpPr>
        <p:grpSp>
          <p:nvGrpSpPr>
            <p:cNvPr id="7" name="그룹 6"/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5" name="Rectangle 6"/>
              <p:cNvSpPr>
                <a:spLocks noChangeArrowheads="1"/>
              </p:cNvSpPr>
              <p:nvPr/>
            </p:nvSpPr>
            <p:spPr bwMode="auto"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1000"/>
                </a:srgbClr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pic>
            <p:nvPicPr>
              <p:cNvPr id="50" name="그림 4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</p:spPr>
          </p:pic>
        </p:grpSp>
        <p:sp>
          <p:nvSpPr>
            <p:cNvPr id="8" name="직사각형 7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12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626973" y="0"/>
            <a:ext cx="11678681" cy="479180"/>
            <a:chOff x="626973" y="0"/>
            <a:chExt cx="7830913" cy="479180"/>
          </a:xfrm>
        </p:grpSpPr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06473" y="37347"/>
              <a:ext cx="67514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bg2">
                      <a:lumMod val="50000"/>
                    </a:schemeClr>
                  </a:solidFill>
                  <a:ea typeface="Ebrima" panose="02000000000000000000" pitchFamily="2" charset="0"/>
                  <a:cs typeface="Ebrima" panose="02000000000000000000" pitchFamily="2" charset="0"/>
                </a:rPr>
                <a:t>SSMB Workshop</a:t>
              </a:r>
              <a:endParaRPr lang="ko-KR" altLang="en-US" sz="200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endParaRPr>
            </a:p>
          </p:txBody>
        </p:sp>
      </p:grpSp>
      <p:sp>
        <p:nvSpPr>
          <p:cNvPr id="18" name="직사각형 17"/>
          <p:cNvSpPr/>
          <p:nvPr/>
        </p:nvSpPr>
        <p:spPr>
          <a:xfrm>
            <a:off x="701040" y="1758631"/>
            <a:ext cx="150495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2400" b="1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Algorithm</a:t>
            </a:r>
            <a:b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- All slice particles are loaded initially. (Code does not scan slices.)</a:t>
            </a:r>
            <a:b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- The basic algorithm follows GENESIS code.</a:t>
            </a:r>
          </a:p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Features: C language, MPI, HDF5, Gnu-Scientific Library (GSL)</a:t>
            </a:r>
          </a:p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Functions</a:t>
            </a:r>
            <a:b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- 1D/3D, static/time-dependent, </a:t>
            </a:r>
            <a:r>
              <a:rPr lang="en-US" altLang="ko-KR" sz="2400" b="1" kern="0" dirty="0" err="1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undulator</a:t>
            </a: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taper, </a:t>
            </a:r>
            <a:r>
              <a:rPr lang="en-US" altLang="ko-KR" sz="2400" b="1" kern="0" dirty="0" err="1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wakefield</a:t>
            </a: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b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  Chicane, and external laser.</a:t>
            </a:r>
          </a:p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Next version (To do)</a:t>
            </a:r>
            <a:b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- The self-seeding module will be continued.</a:t>
            </a:r>
          </a:p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2400" b="1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Another type of FEL code: time-</a:t>
            </a:r>
            <a:r>
              <a:rPr lang="en-US" altLang="ko-KR" sz="2400" b="1" kern="0" dirty="0" err="1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unaveraged</a:t>
            </a: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algorithm will be developed;</a:t>
            </a:r>
            <a:b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Fourier mode algorithm.  </a:t>
            </a:r>
            <a:endParaRPr lang="en-US" altLang="ko-KR" sz="2400" b="1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4667" y="2898022"/>
            <a:ext cx="6023299" cy="394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/>
          <p:nvPr/>
        </p:nvGrpSpPr>
        <p:grpSpPr>
          <a:xfrm>
            <a:off x="8816494" y="1738083"/>
            <a:ext cx="6420331" cy="5149480"/>
            <a:chOff x="937258" y="1411457"/>
            <a:chExt cx="6420331" cy="5149480"/>
          </a:xfrm>
        </p:grpSpPr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7258" y="2230230"/>
              <a:ext cx="3213864" cy="26782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5" name="Picture 1" descr="D:\MyComputing\CPAL_BACKUP\CPALBuildTest\Release\EQorbits\EO_ALL_SUCCESSED.pn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044" r="12492"/>
            <a:stretch>
              <a:fillRect/>
            </a:stretch>
          </p:blipFill>
          <p:spPr bwMode="auto">
            <a:xfrm>
              <a:off x="4133173" y="1411457"/>
              <a:ext cx="3162340" cy="2636912"/>
            </a:xfrm>
            <a:prstGeom prst="rect">
              <a:avLst/>
            </a:prstGeom>
            <a:noFill/>
          </p:spPr>
        </p:pic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3198" y="3993873"/>
              <a:ext cx="3144391" cy="1122997"/>
            </a:xfrm>
            <a:prstGeom prst="rect">
              <a:avLst/>
            </a:prstGeom>
          </p:spPr>
        </p:pic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1937" y="5251762"/>
              <a:ext cx="3927523" cy="1309175"/>
            </a:xfrm>
            <a:prstGeom prst="rect">
              <a:avLst/>
            </a:prstGeom>
          </p:spPr>
        </p:pic>
      </p:grpSp>
      <p:grpSp>
        <p:nvGrpSpPr>
          <p:cNvPr id="9" name="그룹 8"/>
          <p:cNvGrpSpPr/>
          <p:nvPr/>
        </p:nvGrpSpPr>
        <p:grpSpPr>
          <a:xfrm>
            <a:off x="1" y="7996258"/>
            <a:ext cx="15236824" cy="574655"/>
            <a:chOff x="1" y="7996258"/>
            <a:chExt cx="15236824" cy="574655"/>
          </a:xfrm>
        </p:grpSpPr>
        <p:grpSp>
          <p:nvGrpSpPr>
            <p:cNvPr id="7" name="그룹 6"/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5" name="Rectangle 6"/>
              <p:cNvSpPr>
                <a:spLocks noChangeArrowheads="1"/>
              </p:cNvSpPr>
              <p:nvPr/>
            </p:nvSpPr>
            <p:spPr bwMode="auto"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1000"/>
                </a:srgbClr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pic>
            <p:nvPicPr>
              <p:cNvPr id="50" name="그림 4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</p:spPr>
          </p:pic>
        </p:grpSp>
        <p:sp>
          <p:nvSpPr>
            <p:cNvPr id="8" name="직사각형 7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13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626973" y="0"/>
            <a:ext cx="11678681" cy="479180"/>
            <a:chOff x="626973" y="0"/>
            <a:chExt cx="7830913" cy="479180"/>
          </a:xfrm>
        </p:grpSpPr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06473" y="37347"/>
              <a:ext cx="67514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bg2">
                      <a:lumMod val="50000"/>
                    </a:schemeClr>
                  </a:solidFill>
                  <a:ea typeface="Ebrima" panose="02000000000000000000" pitchFamily="2" charset="0"/>
                  <a:cs typeface="Ebrima" panose="02000000000000000000" pitchFamily="2" charset="0"/>
                </a:rPr>
                <a:t>SSMB Workshop</a:t>
              </a:r>
              <a:endParaRPr lang="ko-KR" altLang="en-US" sz="200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endParaRPr>
            </a:p>
          </p:txBody>
        </p:sp>
      </p:grpSp>
      <p:sp>
        <p:nvSpPr>
          <p:cNvPr id="18" name="직사각형 17"/>
          <p:cNvSpPr/>
          <p:nvPr/>
        </p:nvSpPr>
        <p:spPr>
          <a:xfrm>
            <a:off x="701040" y="1758631"/>
            <a:ext cx="150495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A Light-weight Multi-purpose Particle Tracking Library</a:t>
            </a:r>
            <a:b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- Written in C++, Open-source (GPLv3), Object-oriented</a:t>
            </a:r>
            <a:b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- User can develops a tracking SW for their own purpose.</a:t>
            </a:r>
          </a:p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Features : Vector/Geometry Analysis, 3D/4D Interpolation</a:t>
            </a:r>
            <a:b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                   Integrators(RK4, PC3...), Bunch/Field Managers</a:t>
            </a:r>
          </a:p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Example Codes</a:t>
            </a:r>
            <a:b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- Field-map analysis, EQ-orbit finder(cyclotron), Medical beamline</a:t>
            </a:r>
          </a:p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Dev. Interest</a:t>
            </a:r>
            <a:b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- PIC Mesh, </a:t>
            </a:r>
            <a:r>
              <a:rPr lang="en-US" altLang="ko-KR" sz="2400" b="1" kern="0" dirty="0" err="1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Symplectic</a:t>
            </a: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RK4,  </a:t>
            </a:r>
            <a:r>
              <a:rPr lang="en-US" altLang="ko-KR" sz="2400" b="1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Python wrapper</a:t>
            </a: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altLang="ko-KR" sz="2400" b="1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Volume Manager</a:t>
            </a: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01979" y="1796460"/>
            <a:ext cx="284289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141.223.47.53:8888</a:t>
            </a:r>
          </a:p>
          <a:p>
            <a:r>
              <a:rPr lang="en-US" altLang="ko-KR" dirty="0" err="1" smtClean="0"/>
              <a:t>GitLab</a:t>
            </a:r>
            <a:r>
              <a:rPr lang="en-US" altLang="ko-KR" dirty="0" smtClean="0"/>
              <a:t> code repository</a:t>
            </a:r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626972" y="870692"/>
            <a:ext cx="6497728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200" b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PAL(Pal Accelerator Library, </a:t>
            </a:r>
            <a:r>
              <a:rPr lang="en-US" altLang="ko-KR" sz="3200" b="1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c++</a:t>
            </a:r>
            <a:r>
              <a:rPr lang="en-US" altLang="ko-KR" sz="3200" b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endParaRPr lang="ko-KR" altLang="en-US" sz="2800" b="1" dirty="0">
              <a:solidFill>
                <a:srgbClr val="FF0000"/>
              </a:solidFill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08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428" y="5587489"/>
            <a:ext cx="4086266" cy="2716082"/>
          </a:xfrm>
          <a:prstGeom prst="rect">
            <a:avLst/>
          </a:prstGeom>
        </p:spPr>
      </p:pic>
      <p:grpSp>
        <p:nvGrpSpPr>
          <p:cNvPr id="9" name="그룹 8"/>
          <p:cNvGrpSpPr/>
          <p:nvPr/>
        </p:nvGrpSpPr>
        <p:grpSpPr>
          <a:xfrm>
            <a:off x="1" y="7996258"/>
            <a:ext cx="15236824" cy="574655"/>
            <a:chOff x="1" y="7996258"/>
            <a:chExt cx="15236824" cy="574655"/>
          </a:xfrm>
        </p:grpSpPr>
        <p:grpSp>
          <p:nvGrpSpPr>
            <p:cNvPr id="7" name="그룹 6"/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5" name="Rectangle 6"/>
              <p:cNvSpPr>
                <a:spLocks noChangeArrowheads="1"/>
              </p:cNvSpPr>
              <p:nvPr/>
            </p:nvSpPr>
            <p:spPr bwMode="auto"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1000"/>
                </a:srgbClr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pic>
            <p:nvPicPr>
              <p:cNvPr id="50" name="그림 4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</p:spPr>
          </p:pic>
        </p:grpSp>
        <p:sp>
          <p:nvSpPr>
            <p:cNvPr id="8" name="직사각형 7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14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626973" y="0"/>
            <a:ext cx="11678681" cy="479180"/>
            <a:chOff x="626973" y="0"/>
            <a:chExt cx="7830913" cy="479180"/>
          </a:xfrm>
        </p:grpSpPr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06473" y="37347"/>
              <a:ext cx="67514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bg2">
                      <a:lumMod val="50000"/>
                    </a:schemeClr>
                  </a:solidFill>
                  <a:ea typeface="Ebrima" panose="02000000000000000000" pitchFamily="2" charset="0"/>
                  <a:cs typeface="Ebrima" panose="02000000000000000000" pitchFamily="2" charset="0"/>
                </a:rPr>
                <a:t>SSMB Workshop</a:t>
              </a:r>
              <a:endParaRPr lang="ko-KR" altLang="en-US" sz="200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endParaRPr>
            </a:p>
          </p:txBody>
        </p:sp>
      </p:grpSp>
      <p:sp>
        <p:nvSpPr>
          <p:cNvPr id="18" name="직사각형 17"/>
          <p:cNvSpPr/>
          <p:nvPr/>
        </p:nvSpPr>
        <p:spPr>
          <a:xfrm>
            <a:off x="701040" y="1758631"/>
            <a:ext cx="15049500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Important application of PAL: LGB for 4GSR</a:t>
            </a:r>
            <a:b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altLang="ko-KR" sz="2400" b="1" kern="0" dirty="0" smtClean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626972" y="870692"/>
            <a:ext cx="6497728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200" b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PAL(Pal Accelerator Library, </a:t>
            </a:r>
            <a:r>
              <a:rPr lang="en-US" altLang="ko-KR" sz="3200" b="1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c++</a:t>
            </a:r>
            <a:r>
              <a:rPr lang="en-US" altLang="ko-KR" sz="3200" b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endParaRPr lang="ko-KR" altLang="en-US" sz="2800" b="1" dirty="0">
              <a:solidFill>
                <a:srgbClr val="FF0000"/>
              </a:solidFill>
              <a:cs typeface="Verdana" panose="020B0604030504040204" pitchFamily="34" charset="0"/>
            </a:endParaRPr>
          </a:p>
        </p:txBody>
      </p:sp>
      <p:pic>
        <p:nvPicPr>
          <p:cNvPr id="20" name="_x543779464" descr="EMB0000a714316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06" y="2446514"/>
            <a:ext cx="4370697" cy="26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3" y="2070097"/>
            <a:ext cx="10030282" cy="3582244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298" y="5555948"/>
            <a:ext cx="4086266" cy="2724177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5364610" y="6493576"/>
            <a:ext cx="944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latin typeface="Consolas" panose="020B0609020204030204" pitchFamily="49" charset="0"/>
              </a:rPr>
              <a:t>5</a:t>
            </a:r>
            <a:r>
              <a:rPr lang="nb-NO" altLang="ko-KR" dirty="0">
                <a:latin typeface="Consolas" panose="020B0609020204030204" pitchFamily="49" charset="0"/>
              </a:rPr>
              <a:t> (</a:t>
            </a:r>
            <a:r>
              <a:rPr lang="en-US" altLang="ko-KR" dirty="0">
                <a:latin typeface="Consolas" panose="020B0609020204030204" pitchFamily="49" charset="0"/>
              </a:rPr>
              <a:t>mm)</a:t>
            </a:r>
            <a:endParaRPr lang="ko-KR" altLang="en-US" dirty="0">
              <a:latin typeface="Consolas" panose="020B0609020204030204" pitchFamily="49" charset="0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0576792" y="6493576"/>
            <a:ext cx="944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latin typeface="Consolas" panose="020B0609020204030204" pitchFamily="49" charset="0"/>
              </a:rPr>
              <a:t>9</a:t>
            </a:r>
            <a:r>
              <a:rPr lang="nb-NO" altLang="ko-KR" dirty="0">
                <a:latin typeface="Consolas" panose="020B0609020204030204" pitchFamily="49" charset="0"/>
              </a:rPr>
              <a:t> (</a:t>
            </a:r>
            <a:r>
              <a:rPr lang="en-US" altLang="ko-KR" dirty="0">
                <a:latin typeface="Consolas" panose="020B0609020204030204" pitchFamily="49" charset="0"/>
              </a:rPr>
              <a:t>mm)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555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626972" y="870692"/>
            <a:ext cx="6497728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200" b="1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Summary </a:t>
            </a:r>
            <a:endParaRPr lang="ko-KR" altLang="en-US" sz="2800" b="1" dirty="0">
              <a:solidFill>
                <a:srgbClr val="FF0000"/>
              </a:solidFill>
              <a:cs typeface="Verdana" panose="020B0604030504040204" pitchFamily="34" charset="0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" y="7996258"/>
            <a:ext cx="15236824" cy="574655"/>
            <a:chOff x="1" y="7996258"/>
            <a:chExt cx="15236824" cy="574655"/>
          </a:xfrm>
        </p:grpSpPr>
        <p:grpSp>
          <p:nvGrpSpPr>
            <p:cNvPr id="7" name="그룹 6"/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5" name="Rectangle 6"/>
              <p:cNvSpPr>
                <a:spLocks noChangeArrowheads="1"/>
              </p:cNvSpPr>
              <p:nvPr/>
            </p:nvSpPr>
            <p:spPr bwMode="auto"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1000"/>
                </a:srgbClr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pic>
            <p:nvPicPr>
              <p:cNvPr id="50" name="그림 4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</p:spPr>
          </p:pic>
        </p:grpSp>
        <p:sp>
          <p:nvSpPr>
            <p:cNvPr id="8" name="직사각형 7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15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626973" y="0"/>
            <a:ext cx="11678681" cy="479180"/>
            <a:chOff x="626973" y="0"/>
            <a:chExt cx="7830913" cy="479180"/>
          </a:xfrm>
        </p:grpSpPr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06473" y="37347"/>
              <a:ext cx="67514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bg2">
                      <a:lumMod val="50000"/>
                    </a:schemeClr>
                  </a:solidFill>
                  <a:ea typeface="Ebrima" panose="02000000000000000000" pitchFamily="2" charset="0"/>
                  <a:cs typeface="Ebrima" panose="02000000000000000000" pitchFamily="2" charset="0"/>
                </a:rPr>
                <a:t>SSMB Workshop</a:t>
              </a:r>
              <a:endParaRPr lang="ko-KR" altLang="en-US" sz="200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endParaRPr>
            </a:p>
          </p:txBody>
        </p:sp>
      </p:grpSp>
      <p:sp>
        <p:nvSpPr>
          <p:cNvPr id="18" name="직사각형 17"/>
          <p:cNvSpPr/>
          <p:nvPr/>
        </p:nvSpPr>
        <p:spPr>
          <a:xfrm>
            <a:off x="701040" y="1758631"/>
            <a:ext cx="150495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2400" b="1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Operation and improvement: PLS-II and PAL-XFEL.</a:t>
            </a:r>
            <a:b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altLang="ko-KR" sz="2400" b="1" kern="0" dirty="0" smtClean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2400" b="1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Activities on development for 4GSR accelerator.</a:t>
            </a:r>
          </a:p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endParaRPr lang="en-US" altLang="ko-KR" sz="2400" b="1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Fundamental </a:t>
            </a: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beam physics on 4GSR: Nonlinear optimization, off injection beam in round beam mode, etc.</a:t>
            </a:r>
          </a:p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endParaRPr lang="en-US" altLang="ko-KR" sz="2400" b="1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New scheme development: New injection scheme, Round beam and flat beam </a:t>
            </a: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simultaneous</a:t>
            </a: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operation, etc.</a:t>
            </a:r>
          </a:p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endParaRPr lang="en-US" altLang="ko-KR" sz="2400" b="1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Code development: FEL code (</a:t>
            </a:r>
            <a:r>
              <a:rPr lang="en-US" altLang="ko-KR" sz="2400" b="1" kern="0" dirty="0" err="1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Myung-hoon</a:t>
            </a: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Cho), PAL (</a:t>
            </a:r>
            <a:r>
              <a:rPr lang="en-US" altLang="ko-KR" sz="2400" b="1" kern="0" dirty="0" err="1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Garam</a:t>
            </a:r>
            <a:r>
              <a:rPr lang="en-US" altLang="ko-KR" sz="2400" b="1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Hahn), </a:t>
            </a: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Multi-function tracking </a:t>
            </a: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(Young-</a:t>
            </a:r>
            <a:r>
              <a:rPr lang="en-US" altLang="ko-KR" sz="2400" b="1" kern="0" dirty="0" err="1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Dae</a:t>
            </a: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Yoon).  </a:t>
            </a:r>
          </a:p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endParaRPr lang="en-US" altLang="ko-KR" sz="2400" b="1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Extending code to cover SSMB beam dynamics</a:t>
            </a: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. (Our plan)</a:t>
            </a:r>
            <a:endParaRPr lang="en-US" altLang="ko-KR" sz="2400" b="1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87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그림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93" y="2813119"/>
            <a:ext cx="385265" cy="396823"/>
          </a:xfrm>
          <a:prstGeom prst="rect">
            <a:avLst/>
          </a:prstGeom>
        </p:spPr>
      </p:pic>
      <p:pic>
        <p:nvPicPr>
          <p:cNvPr id="59" name="그림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01" y="2822736"/>
            <a:ext cx="350592" cy="377560"/>
          </a:xfrm>
          <a:prstGeom prst="rect">
            <a:avLst/>
          </a:prstGeom>
        </p:spPr>
      </p:pic>
      <p:grpSp>
        <p:nvGrpSpPr>
          <p:cNvPr id="9" name="그룹 8"/>
          <p:cNvGrpSpPr/>
          <p:nvPr/>
        </p:nvGrpSpPr>
        <p:grpSpPr>
          <a:xfrm>
            <a:off x="1" y="7996258"/>
            <a:ext cx="15236824" cy="574655"/>
            <a:chOff x="1" y="7996258"/>
            <a:chExt cx="15236824" cy="574655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" y="8363164"/>
              <a:ext cx="15236824" cy="207749"/>
            </a:xfrm>
            <a:prstGeom prst="rect">
              <a:avLst/>
            </a:prstGeom>
            <a:solidFill>
              <a:srgbClr val="0C2B64">
                <a:alpha val="31000"/>
              </a:srgbClr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4944" y="7996258"/>
              <a:ext cx="3424555" cy="346358"/>
            </a:xfrm>
            <a:prstGeom prst="rect">
              <a:avLst/>
            </a:prstGeom>
          </p:spPr>
        </p:pic>
      </p:grpSp>
      <p:grpSp>
        <p:nvGrpSpPr>
          <p:cNvPr id="8" name="그룹 7"/>
          <p:cNvGrpSpPr/>
          <p:nvPr/>
        </p:nvGrpSpPr>
        <p:grpSpPr>
          <a:xfrm>
            <a:off x="480507" y="543243"/>
            <a:ext cx="14149893" cy="7257837"/>
            <a:chOff x="480507" y="543243"/>
            <a:chExt cx="14149893" cy="7257837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0589" y="2633916"/>
              <a:ext cx="10581192" cy="5167164"/>
            </a:xfrm>
            <a:prstGeom prst="rect">
              <a:avLst/>
            </a:prstGeom>
          </p:spPr>
        </p:pic>
        <p:sp>
          <p:nvSpPr>
            <p:cNvPr id="17" name="직사각형 16"/>
            <p:cNvSpPr/>
            <p:nvPr/>
          </p:nvSpPr>
          <p:spPr>
            <a:xfrm>
              <a:off x="480507" y="543243"/>
              <a:ext cx="14149893" cy="202661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ko-KR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en-US" altLang="ko-KR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en-US" altLang="ko-KR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en-US" altLang="ko-KR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en-US" altLang="ko-KR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ko-KR" altLang="en-US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4895" y="1178198"/>
              <a:ext cx="138697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600" b="1" dirty="0" smtClean="0">
                  <a:solidFill>
                    <a:schemeClr val="accent5">
                      <a:lumMod val="50000"/>
                    </a:schemeClr>
                  </a:solidFill>
                  <a:cs typeface="Verdana" panose="020B0604030504040204" pitchFamily="34" charset="0"/>
                </a:rPr>
                <a:t>Thanks so very much !!! </a:t>
              </a:r>
            </a:p>
            <a:p>
              <a:pPr algn="ctr"/>
              <a:r>
                <a:rPr lang="en-US" altLang="ko-KR" sz="3600" b="1" dirty="0" smtClean="0">
                  <a:solidFill>
                    <a:schemeClr val="accent5">
                      <a:lumMod val="50000"/>
                    </a:schemeClr>
                  </a:solidFill>
                  <a:cs typeface="Verdana" panose="020B0604030504040204" pitchFamily="34" charset="0"/>
                </a:rPr>
                <a:t>(We are enjoying SSMB workshop) </a:t>
              </a: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626973" y="0"/>
            <a:ext cx="11678681" cy="479180"/>
            <a:chOff x="626973" y="0"/>
            <a:chExt cx="7830913" cy="479180"/>
          </a:xfrm>
        </p:grpSpPr>
        <p:sp>
          <p:nvSpPr>
            <p:cNvPr id="21" name="Rectangle 6"/>
            <p:cNvSpPr>
              <a:spLocks noChangeArrowheads="1"/>
            </p:cNvSpPr>
            <p:nvPr/>
          </p:nvSpPr>
          <p:spPr bwMode="auto"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06473" y="37347"/>
              <a:ext cx="67514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bg2">
                      <a:lumMod val="50000"/>
                    </a:schemeClr>
                  </a:solidFill>
                  <a:ea typeface="Ebrima" panose="02000000000000000000" pitchFamily="2" charset="0"/>
                  <a:cs typeface="Ebrima" panose="02000000000000000000" pitchFamily="2" charset="0"/>
                </a:rPr>
                <a:t>SSMB Workshop</a:t>
              </a:r>
              <a:endParaRPr lang="ko-KR" altLang="en-US" sz="200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120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626972" y="870692"/>
            <a:ext cx="6497728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200" b="1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PLS-II and PAL-XFEL in PAL </a:t>
            </a:r>
            <a:r>
              <a:rPr lang="en-US" altLang="ko-KR" sz="28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ko-KR" altLang="en-US" sz="2800" b="1" dirty="0">
              <a:solidFill>
                <a:srgbClr val="FF0000"/>
              </a:solidFill>
              <a:cs typeface="Verdana" panose="020B0604030504040204" pitchFamily="34" charset="0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" y="7996258"/>
            <a:ext cx="15236824" cy="574655"/>
            <a:chOff x="1" y="7996258"/>
            <a:chExt cx="15236824" cy="574655"/>
          </a:xfrm>
        </p:grpSpPr>
        <p:grpSp>
          <p:nvGrpSpPr>
            <p:cNvPr id="7" name="그룹 6"/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5" name="Rectangle 6"/>
              <p:cNvSpPr>
                <a:spLocks noChangeArrowheads="1"/>
              </p:cNvSpPr>
              <p:nvPr/>
            </p:nvSpPr>
            <p:spPr bwMode="auto"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1000"/>
                </a:srgbClr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pic>
            <p:nvPicPr>
              <p:cNvPr id="50" name="그림 4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</p:spPr>
          </p:pic>
        </p:grpSp>
        <p:sp>
          <p:nvSpPr>
            <p:cNvPr id="8" name="직사각형 7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</a:rPr>
                <a:t>1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626973" y="0"/>
            <a:ext cx="11678681" cy="479180"/>
            <a:chOff x="626973" y="0"/>
            <a:chExt cx="7830913" cy="479180"/>
          </a:xfrm>
        </p:grpSpPr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06473" y="37347"/>
              <a:ext cx="67514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bg2">
                      <a:lumMod val="50000"/>
                    </a:schemeClr>
                  </a:solidFill>
                  <a:ea typeface="Ebrima" panose="02000000000000000000" pitchFamily="2" charset="0"/>
                  <a:cs typeface="Ebrima" panose="02000000000000000000" pitchFamily="2" charset="0"/>
                </a:rPr>
                <a:t>SSMB Workshop</a:t>
              </a:r>
              <a:endParaRPr lang="ko-KR" altLang="en-US" sz="200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622" y="1518976"/>
            <a:ext cx="8536830" cy="638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0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/>
          <p:nvPr/>
        </p:nvGrpSpPr>
        <p:grpSpPr>
          <a:xfrm>
            <a:off x="2947639" y="1796460"/>
            <a:ext cx="9242145" cy="6141884"/>
            <a:chOff x="2779160" y="622072"/>
            <a:chExt cx="9288978" cy="6076901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9160" y="622072"/>
              <a:ext cx="9288978" cy="607690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768793" y="1501337"/>
              <a:ext cx="32086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b="1" dirty="0" smtClean="0"/>
                <a:t>PLS-II</a:t>
              </a:r>
            </a:p>
            <a:p>
              <a:pPr algn="r"/>
              <a:r>
                <a:rPr lang="en-US" altLang="ko-KR" sz="1400" dirty="0" smtClean="0"/>
                <a:t>(3GeV, 300mA-400mA Top-up mode)</a:t>
              </a:r>
              <a:endParaRPr lang="ko-KR" altLang="en-US" sz="1400" dirty="0"/>
            </a:p>
          </p:txBody>
        </p:sp>
        <p:sp>
          <p:nvSpPr>
            <p:cNvPr id="20" name="아래쪽 화살표 19"/>
            <p:cNvSpPr/>
            <p:nvPr/>
          </p:nvSpPr>
          <p:spPr>
            <a:xfrm>
              <a:off x="8484230" y="2086112"/>
              <a:ext cx="437701" cy="101386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10987130" y="3328972"/>
              <a:ext cx="1577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rgbClr val="FF0000"/>
                  </a:solidFill>
                </a:rPr>
                <a:t>Impact factor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83603" y="2893175"/>
              <a:ext cx="25922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b="1" dirty="0" smtClean="0"/>
                <a:t>PLS</a:t>
              </a:r>
            </a:p>
            <a:p>
              <a:r>
                <a:rPr lang="en-US" altLang="ko-KR" sz="1400" dirty="0" smtClean="0"/>
                <a:t>(2.5GeV, 150mA decay mode)</a:t>
              </a:r>
              <a:endParaRPr lang="ko-KR" altLang="en-US" sz="1400" dirty="0"/>
            </a:p>
          </p:txBody>
        </p:sp>
      </p:grpSp>
      <p:sp>
        <p:nvSpPr>
          <p:cNvPr id="12" name="직사각형 11"/>
          <p:cNvSpPr/>
          <p:nvPr/>
        </p:nvSpPr>
        <p:spPr>
          <a:xfrm>
            <a:off x="626972" y="870692"/>
            <a:ext cx="6497728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200" b="1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PLS-II User Achievements</a:t>
            </a:r>
            <a:r>
              <a:rPr lang="ko-KR" altLang="en-US" sz="3200" b="1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3200" b="1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(19 - 20) </a:t>
            </a:r>
            <a:r>
              <a:rPr lang="en-US" altLang="ko-KR" sz="28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ko-KR" altLang="en-US" sz="2800" b="1" dirty="0">
              <a:solidFill>
                <a:srgbClr val="FF0000"/>
              </a:solidFill>
              <a:cs typeface="Verdana" panose="020B0604030504040204" pitchFamily="34" charset="0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" y="7996258"/>
            <a:ext cx="15236824" cy="574655"/>
            <a:chOff x="1" y="7996258"/>
            <a:chExt cx="15236824" cy="574655"/>
          </a:xfrm>
        </p:grpSpPr>
        <p:grpSp>
          <p:nvGrpSpPr>
            <p:cNvPr id="7" name="그룹 6"/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5" name="Rectangle 6"/>
              <p:cNvSpPr>
                <a:spLocks noChangeArrowheads="1"/>
              </p:cNvSpPr>
              <p:nvPr/>
            </p:nvSpPr>
            <p:spPr bwMode="auto"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1000"/>
                </a:srgbClr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pic>
            <p:nvPicPr>
              <p:cNvPr id="50" name="그림 4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</p:spPr>
          </p:pic>
        </p:grpSp>
        <p:sp>
          <p:nvSpPr>
            <p:cNvPr id="8" name="직사각형 7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2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10961502" y="2004805"/>
            <a:ext cx="730782" cy="721248"/>
            <a:chOff x="10518485" y="679545"/>
            <a:chExt cx="666023" cy="667109"/>
          </a:xfrm>
        </p:grpSpPr>
        <p:sp>
          <p:nvSpPr>
            <p:cNvPr id="24" name="타원 23"/>
            <p:cNvSpPr/>
            <p:nvPr/>
          </p:nvSpPr>
          <p:spPr>
            <a:xfrm>
              <a:off x="10518485" y="679545"/>
              <a:ext cx="656065" cy="66710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538177" y="767026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solidFill>
                    <a:srgbClr val="FF0000"/>
                  </a:solidFill>
                </a:rPr>
                <a:t>NA</a:t>
              </a:r>
              <a:endParaRPr lang="ko-KR" alt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236811" y="1602709"/>
            <a:ext cx="2748929" cy="2951510"/>
            <a:chOff x="555934" y="685418"/>
            <a:chExt cx="3084636" cy="4627232"/>
          </a:xfrm>
        </p:grpSpPr>
        <p:pic>
          <p:nvPicPr>
            <p:cNvPr id="27" name="그림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9"/>
            <a:stretch/>
          </p:blipFill>
          <p:spPr>
            <a:xfrm>
              <a:off x="555934" y="685418"/>
              <a:ext cx="3084636" cy="2185902"/>
            </a:xfrm>
            <a:prstGeom prst="rect">
              <a:avLst/>
            </a:prstGeom>
          </p:spPr>
        </p:pic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934" y="1028197"/>
              <a:ext cx="3084636" cy="4284453"/>
            </a:xfrm>
            <a:prstGeom prst="rect">
              <a:avLst/>
            </a:prstGeom>
          </p:spPr>
        </p:pic>
      </p:grpSp>
      <p:grpSp>
        <p:nvGrpSpPr>
          <p:cNvPr id="29" name="그룹 28"/>
          <p:cNvGrpSpPr/>
          <p:nvPr/>
        </p:nvGrpSpPr>
        <p:grpSpPr>
          <a:xfrm>
            <a:off x="236811" y="6606475"/>
            <a:ext cx="2800401" cy="1508128"/>
            <a:chOff x="9710513" y="3285638"/>
            <a:chExt cx="3814978" cy="2161829"/>
          </a:xfrm>
        </p:grpSpPr>
        <p:grpSp>
          <p:nvGrpSpPr>
            <p:cNvPr id="30" name="그룹 29"/>
            <p:cNvGrpSpPr/>
            <p:nvPr/>
          </p:nvGrpSpPr>
          <p:grpSpPr>
            <a:xfrm>
              <a:off x="9726722" y="3285638"/>
              <a:ext cx="3798769" cy="2161829"/>
              <a:chOff x="8393230" y="4000507"/>
              <a:chExt cx="3798769" cy="2161829"/>
            </a:xfrm>
          </p:grpSpPr>
          <p:pic>
            <p:nvPicPr>
              <p:cNvPr id="32" name="그림 3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93230" y="4468610"/>
                <a:ext cx="3798769" cy="1693726"/>
              </a:xfrm>
              <a:prstGeom prst="rect">
                <a:avLst/>
              </a:prstGeom>
            </p:spPr>
          </p:pic>
          <p:pic>
            <p:nvPicPr>
              <p:cNvPr id="33" name="그림 3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93230" y="4000507"/>
                <a:ext cx="1053591" cy="359853"/>
              </a:xfrm>
              <a:prstGeom prst="rect">
                <a:avLst/>
              </a:prstGeom>
            </p:spPr>
          </p:pic>
        </p:grpSp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0513" y="3666875"/>
              <a:ext cx="2424260" cy="173732"/>
            </a:xfrm>
            <a:prstGeom prst="rect">
              <a:avLst/>
            </a:prstGeom>
          </p:spPr>
        </p:pic>
      </p:grpSp>
      <p:grpSp>
        <p:nvGrpSpPr>
          <p:cNvPr id="34" name="그룹 33"/>
          <p:cNvGrpSpPr/>
          <p:nvPr/>
        </p:nvGrpSpPr>
        <p:grpSpPr>
          <a:xfrm>
            <a:off x="236811" y="4884669"/>
            <a:ext cx="2800401" cy="1433937"/>
            <a:chOff x="1876300" y="3941752"/>
            <a:chExt cx="3701143" cy="2156850"/>
          </a:xfrm>
        </p:grpSpPr>
        <p:pic>
          <p:nvPicPr>
            <p:cNvPr id="35" name="그림 3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6300" y="4575713"/>
              <a:ext cx="3701143" cy="1522889"/>
            </a:xfrm>
            <a:prstGeom prst="rect">
              <a:avLst/>
            </a:prstGeom>
          </p:spPr>
        </p:pic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6300" y="4351584"/>
              <a:ext cx="3230090" cy="224129"/>
            </a:xfrm>
            <a:prstGeom prst="rect">
              <a:avLst/>
            </a:prstGeom>
          </p:spPr>
        </p:pic>
        <p:pic>
          <p:nvPicPr>
            <p:cNvPr id="37" name="그림 3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051" y="3941752"/>
              <a:ext cx="1053591" cy="359853"/>
            </a:xfrm>
            <a:prstGeom prst="rect">
              <a:avLst/>
            </a:prstGeom>
          </p:spPr>
        </p:pic>
      </p:grpSp>
      <p:grpSp>
        <p:nvGrpSpPr>
          <p:cNvPr id="38" name="그룹 37"/>
          <p:cNvGrpSpPr/>
          <p:nvPr/>
        </p:nvGrpSpPr>
        <p:grpSpPr>
          <a:xfrm>
            <a:off x="12036911" y="348190"/>
            <a:ext cx="3053881" cy="2634963"/>
            <a:chOff x="3067466" y="24883"/>
            <a:chExt cx="6343650" cy="4201583"/>
          </a:xfrm>
        </p:grpSpPr>
        <p:pic>
          <p:nvPicPr>
            <p:cNvPr id="39" name="그림 3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1502" y="24883"/>
              <a:ext cx="6319614" cy="3417980"/>
            </a:xfrm>
            <a:prstGeom prst="rect">
              <a:avLst/>
            </a:prstGeom>
          </p:spPr>
        </p:pic>
        <p:pic>
          <p:nvPicPr>
            <p:cNvPr id="40" name="그림 3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7466" y="619667"/>
              <a:ext cx="6343650" cy="3606799"/>
            </a:xfrm>
            <a:prstGeom prst="rect">
              <a:avLst/>
            </a:prstGeom>
          </p:spPr>
        </p:pic>
      </p:grpSp>
      <p:pic>
        <p:nvPicPr>
          <p:cNvPr id="41" name="그림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631" y="3193800"/>
            <a:ext cx="3010184" cy="2670121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7671" y="6074568"/>
            <a:ext cx="2983121" cy="1653717"/>
          </a:xfrm>
          <a:prstGeom prst="rect">
            <a:avLst/>
          </a:prstGeom>
        </p:spPr>
      </p:pic>
      <p:grpSp>
        <p:nvGrpSpPr>
          <p:cNvPr id="43" name="그룹 42"/>
          <p:cNvGrpSpPr/>
          <p:nvPr/>
        </p:nvGrpSpPr>
        <p:grpSpPr>
          <a:xfrm>
            <a:off x="626973" y="0"/>
            <a:ext cx="11678681" cy="479180"/>
            <a:chOff x="626973" y="0"/>
            <a:chExt cx="7830913" cy="479180"/>
          </a:xfrm>
        </p:grpSpPr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06473" y="37347"/>
              <a:ext cx="67514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bg2">
                      <a:lumMod val="50000"/>
                    </a:schemeClr>
                  </a:solidFill>
                  <a:ea typeface="Ebrima" panose="02000000000000000000" pitchFamily="2" charset="0"/>
                  <a:cs typeface="Ebrima" panose="02000000000000000000" pitchFamily="2" charset="0"/>
                </a:rPr>
                <a:t>SSMB Workshop</a:t>
              </a:r>
              <a:endParaRPr lang="ko-KR" altLang="en-US" sz="200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565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그룹 57"/>
          <p:cNvGrpSpPr/>
          <p:nvPr/>
        </p:nvGrpSpPr>
        <p:grpSpPr>
          <a:xfrm>
            <a:off x="7248541" y="686533"/>
            <a:ext cx="2218760" cy="2120167"/>
            <a:chOff x="9481227" y="4244444"/>
            <a:chExt cx="2522351" cy="2470103"/>
          </a:xfrm>
        </p:grpSpPr>
        <p:pic>
          <p:nvPicPr>
            <p:cNvPr id="59" name="그림 58"/>
            <p:cNvPicPr>
              <a:picLocks noChangeAspect="1"/>
            </p:cNvPicPr>
            <p:nvPr/>
          </p:nvPicPr>
          <p:blipFill rotWithShape="1">
            <a:blip r:embed="rId3"/>
            <a:srcRect l="2043" t="8260" r="54044"/>
            <a:stretch/>
          </p:blipFill>
          <p:spPr>
            <a:xfrm>
              <a:off x="9481227" y="4244444"/>
              <a:ext cx="1701800" cy="2470103"/>
            </a:xfrm>
            <a:prstGeom prst="rect">
              <a:avLst/>
            </a:prstGeom>
          </p:spPr>
        </p:pic>
        <p:pic>
          <p:nvPicPr>
            <p:cNvPr id="60" name="그림 59"/>
            <p:cNvPicPr>
              <a:picLocks noChangeAspect="1"/>
            </p:cNvPicPr>
            <p:nvPr/>
          </p:nvPicPr>
          <p:blipFill rotWithShape="1">
            <a:blip r:embed="rId3"/>
            <a:srcRect l="49347" t="11614" r="27916" b="34974"/>
            <a:stretch/>
          </p:blipFill>
          <p:spPr>
            <a:xfrm>
              <a:off x="11122429" y="4330932"/>
              <a:ext cx="881149" cy="1438102"/>
            </a:xfrm>
            <a:prstGeom prst="rect">
              <a:avLst/>
            </a:prstGeom>
          </p:spPr>
        </p:pic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5654" y="3510756"/>
            <a:ext cx="2841626" cy="2171511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626972" y="853440"/>
            <a:ext cx="6337708" cy="5515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200" b="1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PLS-II BLs in</a:t>
            </a:r>
            <a:r>
              <a:rPr lang="ko-KR" altLang="en-US" sz="3200" b="1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3200" b="1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Spatial and time</a:t>
            </a:r>
            <a:r>
              <a:rPr lang="ko-KR" altLang="en-US" sz="3200" b="1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3200" b="1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space</a:t>
            </a:r>
            <a:r>
              <a:rPr lang="ko-KR" altLang="en-US" sz="3200" b="1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3200" b="1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8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ko-KR" altLang="en-US" sz="2800" b="1" dirty="0">
              <a:solidFill>
                <a:srgbClr val="FF0000"/>
              </a:solidFill>
              <a:cs typeface="Verdana" panose="020B0604030504040204" pitchFamily="34" charset="0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" y="7996258"/>
            <a:ext cx="15236824" cy="574655"/>
            <a:chOff x="1" y="7996258"/>
            <a:chExt cx="15236824" cy="574655"/>
          </a:xfrm>
        </p:grpSpPr>
        <p:grpSp>
          <p:nvGrpSpPr>
            <p:cNvPr id="7" name="그룹 6"/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5" name="Rectangle 6"/>
              <p:cNvSpPr>
                <a:spLocks noChangeArrowheads="1"/>
              </p:cNvSpPr>
              <p:nvPr/>
            </p:nvSpPr>
            <p:spPr bwMode="auto"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1000"/>
                </a:srgbClr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pic>
            <p:nvPicPr>
              <p:cNvPr id="50" name="그림 4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</p:spPr>
          </p:pic>
        </p:grpSp>
        <p:sp>
          <p:nvSpPr>
            <p:cNvPr id="8" name="직사각형 7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3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862" y="1425496"/>
            <a:ext cx="13011337" cy="657076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85374" y="1707166"/>
            <a:ext cx="2504125" cy="178304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1382" y="385904"/>
            <a:ext cx="4396989" cy="1178109"/>
          </a:xfrm>
          <a:prstGeom prst="rect">
            <a:avLst/>
          </a:prstGeom>
        </p:spPr>
      </p:pic>
      <p:grpSp>
        <p:nvGrpSpPr>
          <p:cNvPr id="18" name="그룹 17"/>
          <p:cNvGrpSpPr/>
          <p:nvPr/>
        </p:nvGrpSpPr>
        <p:grpSpPr>
          <a:xfrm>
            <a:off x="626973" y="0"/>
            <a:ext cx="11678681" cy="479180"/>
            <a:chOff x="626973" y="0"/>
            <a:chExt cx="7830913" cy="479180"/>
          </a:xfrm>
        </p:grpSpPr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06473" y="37347"/>
              <a:ext cx="67514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bg2">
                      <a:lumMod val="50000"/>
                    </a:schemeClr>
                  </a:solidFill>
                  <a:ea typeface="Ebrima" panose="02000000000000000000" pitchFamily="2" charset="0"/>
                  <a:cs typeface="Ebrima" panose="02000000000000000000" pitchFamily="2" charset="0"/>
                </a:rPr>
                <a:t>SSMB Workshop</a:t>
              </a:r>
              <a:endParaRPr lang="ko-KR" altLang="en-US" sz="200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endParaRPr>
            </a:p>
          </p:txBody>
        </p:sp>
      </p:grpSp>
      <p:sp>
        <p:nvSpPr>
          <p:cNvPr id="3" name="직사각형 2"/>
          <p:cNvSpPr/>
          <p:nvPr/>
        </p:nvSpPr>
        <p:spPr>
          <a:xfrm>
            <a:off x="13285662" y="3351094"/>
            <a:ext cx="12462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 smtClean="0"/>
              <a:t>BESSY-II </a:t>
            </a:r>
            <a:endParaRPr lang="ko-KR" altLang="en-US" dirty="0"/>
          </a:p>
        </p:txBody>
      </p:sp>
      <p:sp>
        <p:nvSpPr>
          <p:cNvPr id="22" name="직사각형 21"/>
          <p:cNvSpPr/>
          <p:nvPr/>
        </p:nvSpPr>
        <p:spPr>
          <a:xfrm>
            <a:off x="12422062" y="1386826"/>
            <a:ext cx="606256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/>
              <a:t>ALS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7388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986651F8-80AC-4BB1-B427-40B4A2F795C7}"/>
              </a:ext>
            </a:extLst>
          </p:cNvPr>
          <p:cNvSpPr/>
          <p:nvPr/>
        </p:nvSpPr>
        <p:spPr>
          <a:xfrm>
            <a:off x="626973" y="785975"/>
            <a:ext cx="7140049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200" b="1" dirty="0" smtClean="0">
                <a:solidFill>
                  <a:schemeClr val="tx1"/>
                </a:solidFill>
              </a:rPr>
              <a:t>Major Activities in PAL-XFEL</a:t>
            </a:r>
            <a:endParaRPr lang="en-US" altLang="ko-KR" sz="3200" b="1" kern="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내용 개체 틀 2"/>
          <p:cNvSpPr txBox="1">
            <a:spLocks/>
          </p:cNvSpPr>
          <p:nvPr/>
        </p:nvSpPr>
        <p:spPr>
          <a:xfrm>
            <a:off x="610947" y="2051925"/>
            <a:ext cx="5605468" cy="520391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681" indent="-285681" algn="l" defTabSz="1142726" rtl="0" eaLnBrk="1" latinLnBrk="1" hangingPunct="1">
              <a:lnSpc>
                <a:spcPct val="90000"/>
              </a:lnSpc>
              <a:spcBef>
                <a:spcPts val="1250"/>
              </a:spcBef>
              <a:buFont typeface="Arial" panose="020B0604020202020204" pitchFamily="34" charset="0"/>
              <a:buChar char="•"/>
              <a:defRPr sz="3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7044" indent="-285681" algn="l" defTabSz="1142726" rtl="0" eaLnBrk="1" latinLnBrk="1" hangingPunct="1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2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28407" indent="-285681" algn="l" defTabSz="1142726" rtl="0" eaLnBrk="1" latinLnBrk="1" hangingPunct="1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2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99770" indent="-285681" algn="l" defTabSz="1142726" rtl="0" eaLnBrk="1" latinLnBrk="1" hangingPunct="1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71133" indent="-285681" algn="l" defTabSz="1142726" rtl="0" eaLnBrk="1" latinLnBrk="1" hangingPunct="1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42496" indent="-285681" algn="l" defTabSz="1142726" rtl="0" eaLnBrk="1" latinLnBrk="1" hangingPunct="1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3858" indent="-285681" algn="l" defTabSz="1142726" rtl="0" eaLnBrk="1" latinLnBrk="1" hangingPunct="1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85221" indent="-285681" algn="l" defTabSz="1142726" rtl="0" eaLnBrk="1" latinLnBrk="1" hangingPunct="1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56584" indent="-285681" algn="l" defTabSz="1142726" rtl="0" eaLnBrk="1" latinLnBrk="1" hangingPunct="1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800" dirty="0" smtClean="0"/>
              <a:t>Achievement of 3-year fail-zero</a:t>
            </a:r>
            <a:r>
              <a:rPr lang="en-US" altLang="ko-KR" sz="2800" b="1" dirty="0" smtClean="0">
                <a:solidFill>
                  <a:srgbClr val="FF0000"/>
                </a:solidFill>
              </a:rPr>
              <a:t> </a:t>
            </a:r>
            <a:r>
              <a:rPr lang="en-US" altLang="ko-KR" sz="2800" dirty="0" smtClean="0"/>
              <a:t>user service operation </a:t>
            </a:r>
          </a:p>
          <a:p>
            <a:r>
              <a:rPr lang="en-US" altLang="ko-KR" sz="2800" dirty="0" smtClean="0"/>
              <a:t>Ready for self-seeded FEL service operation </a:t>
            </a:r>
          </a:p>
          <a:p>
            <a:r>
              <a:rPr lang="en-US" altLang="ko-KR" sz="2800" dirty="0" smtClean="0"/>
              <a:t>Extending FEL range up to 20 </a:t>
            </a:r>
            <a:r>
              <a:rPr lang="en-US" altLang="ko-KR" sz="2800" dirty="0" err="1" smtClean="0"/>
              <a:t>keV</a:t>
            </a:r>
            <a:endParaRPr lang="en-US" altLang="ko-KR" sz="2800" dirty="0" smtClean="0"/>
          </a:p>
          <a:p>
            <a:r>
              <a:rPr lang="en-US" altLang="ko-KR" sz="2800" dirty="0" smtClean="0"/>
              <a:t>60 Hz operation is ready</a:t>
            </a:r>
          </a:p>
          <a:p>
            <a:r>
              <a:rPr lang="en-US" altLang="ko-KR" sz="2800" dirty="0" smtClean="0"/>
              <a:t>Successful progress for sharing beam time between HX and SX</a:t>
            </a:r>
          </a:p>
          <a:p>
            <a:r>
              <a:rPr lang="en-US" altLang="ko-KR" sz="2800" dirty="0" smtClean="0"/>
              <a:t>Demonstration of two-color FEL generation</a:t>
            </a:r>
          </a:p>
          <a:p>
            <a:r>
              <a:rPr lang="en-US" altLang="ko-KR" sz="2800" dirty="0" smtClean="0"/>
              <a:t>Completing the CDR of HX2</a:t>
            </a:r>
            <a:endParaRPr lang="ko-KR" altLang="en-US" sz="2800" dirty="0"/>
          </a:p>
        </p:txBody>
      </p:sp>
      <p:pic>
        <p:nvPicPr>
          <p:cNvPr id="11" name="내용 개체 틀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194" y="1658893"/>
            <a:ext cx="8286010" cy="5520212"/>
          </a:xfrm>
          <a:prstGeom prst="rect">
            <a:avLst/>
          </a:prstGeom>
        </p:spPr>
      </p:pic>
      <p:pic>
        <p:nvPicPr>
          <p:cNvPr id="12" name="_x164869680" descr="EMB00002710b6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328" y="1373250"/>
            <a:ext cx="4087544" cy="344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_x169692744" descr="EMB000016acb5e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649" y="1378011"/>
            <a:ext cx="4173176" cy="343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473" y="5125706"/>
            <a:ext cx="4679695" cy="3047243"/>
          </a:xfrm>
          <a:prstGeom prst="rect">
            <a:avLst/>
          </a:prstGeom>
        </p:spPr>
      </p:pic>
      <p:grpSp>
        <p:nvGrpSpPr>
          <p:cNvPr id="13" name="그룹 12"/>
          <p:cNvGrpSpPr/>
          <p:nvPr/>
        </p:nvGrpSpPr>
        <p:grpSpPr>
          <a:xfrm>
            <a:off x="1" y="7996258"/>
            <a:ext cx="15236824" cy="574655"/>
            <a:chOff x="1" y="7996258"/>
            <a:chExt cx="15236824" cy="574655"/>
          </a:xfrm>
        </p:grpSpPr>
        <p:grpSp>
          <p:nvGrpSpPr>
            <p:cNvPr id="17" name="그룹 16"/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19" name="Rectangle 6"/>
              <p:cNvSpPr>
                <a:spLocks noChangeArrowheads="1"/>
              </p:cNvSpPr>
              <p:nvPr/>
            </p:nvSpPr>
            <p:spPr bwMode="auto"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1000"/>
                </a:srgbClr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pic>
            <p:nvPicPr>
              <p:cNvPr id="20" name="그림 1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</p:spPr>
          </p:pic>
        </p:grpSp>
        <p:sp>
          <p:nvSpPr>
            <p:cNvPr id="18" name="직사각형 17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4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1844" y="3789050"/>
            <a:ext cx="3796647" cy="316211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97473" y="3513276"/>
            <a:ext cx="3655834" cy="4851540"/>
          </a:xfrm>
          <a:prstGeom prst="rect">
            <a:avLst/>
          </a:prstGeom>
        </p:spPr>
      </p:pic>
      <p:grpSp>
        <p:nvGrpSpPr>
          <p:cNvPr id="24" name="그룹 23"/>
          <p:cNvGrpSpPr/>
          <p:nvPr/>
        </p:nvGrpSpPr>
        <p:grpSpPr>
          <a:xfrm>
            <a:off x="626973" y="0"/>
            <a:ext cx="11678681" cy="479180"/>
            <a:chOff x="626973" y="0"/>
            <a:chExt cx="7830913" cy="479180"/>
          </a:xfrm>
        </p:grpSpPr>
        <p:sp>
          <p:nvSpPr>
            <p:cNvPr id="25" name="Rectangle 6"/>
            <p:cNvSpPr>
              <a:spLocks noChangeArrowheads="1"/>
            </p:cNvSpPr>
            <p:nvPr/>
          </p:nvSpPr>
          <p:spPr bwMode="auto"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706473" y="37347"/>
              <a:ext cx="67514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bg2">
                      <a:lumMod val="50000"/>
                    </a:schemeClr>
                  </a:solidFill>
                  <a:ea typeface="Ebrima" panose="02000000000000000000" pitchFamily="2" charset="0"/>
                  <a:cs typeface="Ebrima" panose="02000000000000000000" pitchFamily="2" charset="0"/>
                </a:rPr>
                <a:t>SSMB Workshop</a:t>
              </a:r>
              <a:endParaRPr lang="ko-KR" altLang="en-US" sz="200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66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그림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34" y="5609844"/>
            <a:ext cx="3518961" cy="2692837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626972" y="870692"/>
            <a:ext cx="6497728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200" b="1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Compact accelerator development </a:t>
            </a:r>
            <a:endParaRPr lang="ko-KR" altLang="en-US" sz="2800" b="1" dirty="0">
              <a:solidFill>
                <a:srgbClr val="FF0000"/>
              </a:solidFill>
              <a:cs typeface="Verdana" panose="020B0604030504040204" pitchFamily="34" charset="0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" y="7996258"/>
            <a:ext cx="15236824" cy="574655"/>
            <a:chOff x="1" y="7996258"/>
            <a:chExt cx="15236824" cy="574655"/>
          </a:xfrm>
        </p:grpSpPr>
        <p:grpSp>
          <p:nvGrpSpPr>
            <p:cNvPr id="7" name="그룹 6"/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5" name="Rectangle 6"/>
              <p:cNvSpPr>
                <a:spLocks noChangeArrowheads="1"/>
              </p:cNvSpPr>
              <p:nvPr/>
            </p:nvSpPr>
            <p:spPr bwMode="auto"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1000"/>
                </a:srgbClr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pic>
            <p:nvPicPr>
              <p:cNvPr id="50" name="그림 4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</p:spPr>
          </p:pic>
        </p:grpSp>
        <p:sp>
          <p:nvSpPr>
            <p:cNvPr id="8" name="직사각형 7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5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626973" y="0"/>
            <a:ext cx="11678681" cy="479180"/>
            <a:chOff x="626973" y="0"/>
            <a:chExt cx="7830913" cy="479180"/>
          </a:xfrm>
        </p:grpSpPr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06473" y="37347"/>
              <a:ext cx="67514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bg2">
                      <a:lumMod val="50000"/>
                    </a:schemeClr>
                  </a:solidFill>
                  <a:ea typeface="Ebrima" panose="02000000000000000000" pitchFamily="2" charset="0"/>
                  <a:cs typeface="Ebrima" panose="02000000000000000000" pitchFamily="2" charset="0"/>
                </a:rPr>
                <a:t>SSMB Workshop</a:t>
              </a:r>
              <a:endParaRPr lang="ko-KR" altLang="en-US" sz="200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endParaRPr>
            </a:p>
          </p:txBody>
        </p:sp>
      </p:grpSp>
      <p:sp>
        <p:nvSpPr>
          <p:cNvPr id="18" name="직사각형 17"/>
          <p:cNvSpPr/>
          <p:nvPr/>
        </p:nvSpPr>
        <p:spPr>
          <a:xfrm>
            <a:off x="701040" y="1758631"/>
            <a:ext cx="1504950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2400" b="1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Structure </a:t>
            </a:r>
            <a:r>
              <a:rPr lang="en-US" altLang="ko-KR" sz="2400" b="1" kern="0" dirty="0" err="1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wakefield</a:t>
            </a: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accelerator.</a:t>
            </a:r>
            <a:endParaRPr lang="en-US" altLang="ko-KR" sz="2400" b="1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9" y="2342105"/>
            <a:ext cx="4377307" cy="323116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2001" y="2342105"/>
            <a:ext cx="3981033" cy="3267739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2002" y="269326"/>
            <a:ext cx="6367497" cy="150688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5585" y="1706068"/>
            <a:ext cx="2700762" cy="1798476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t="6601" r="12864" b="5201"/>
          <a:stretch/>
        </p:blipFill>
        <p:spPr>
          <a:xfrm>
            <a:off x="11167946" y="2129896"/>
            <a:ext cx="3821553" cy="2936071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6" t="34838" r="46778" b="36425"/>
          <a:stretch/>
        </p:blipFill>
        <p:spPr>
          <a:xfrm rot="5400000">
            <a:off x="523563" y="5561856"/>
            <a:ext cx="2520000" cy="2848694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3" t="30301" r="18798" b="27097"/>
          <a:stretch/>
        </p:blipFill>
        <p:spPr>
          <a:xfrm rot="5400000">
            <a:off x="2586491" y="6391345"/>
            <a:ext cx="2520000" cy="118851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65554" y="5070314"/>
            <a:ext cx="2875467" cy="2812037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" t="5201" r="12504" b="5201"/>
          <a:stretch/>
        </p:blipFill>
        <p:spPr>
          <a:xfrm>
            <a:off x="11801388" y="5256012"/>
            <a:ext cx="3092368" cy="263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9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626972" y="870692"/>
            <a:ext cx="6497728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200" b="1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Korean 4GSR project </a:t>
            </a:r>
            <a:endParaRPr lang="ko-KR" altLang="en-US" sz="2800" b="1" dirty="0">
              <a:solidFill>
                <a:srgbClr val="FF0000"/>
              </a:solidFill>
              <a:cs typeface="Verdana" panose="020B0604030504040204" pitchFamily="34" charset="0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" y="7996258"/>
            <a:ext cx="15236824" cy="574655"/>
            <a:chOff x="1" y="7996258"/>
            <a:chExt cx="15236824" cy="574655"/>
          </a:xfrm>
        </p:grpSpPr>
        <p:grpSp>
          <p:nvGrpSpPr>
            <p:cNvPr id="7" name="그룹 6"/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5" name="Rectangle 6"/>
              <p:cNvSpPr>
                <a:spLocks noChangeArrowheads="1"/>
              </p:cNvSpPr>
              <p:nvPr/>
            </p:nvSpPr>
            <p:spPr bwMode="auto"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1000"/>
                </a:srgbClr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pic>
            <p:nvPicPr>
              <p:cNvPr id="50" name="그림 4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</p:spPr>
          </p:pic>
        </p:grpSp>
        <p:sp>
          <p:nvSpPr>
            <p:cNvPr id="8" name="직사각형 7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6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626973" y="0"/>
            <a:ext cx="11678681" cy="479180"/>
            <a:chOff x="626973" y="0"/>
            <a:chExt cx="7830913" cy="479180"/>
          </a:xfrm>
        </p:grpSpPr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06473" y="37347"/>
              <a:ext cx="67514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bg2">
                      <a:lumMod val="50000"/>
                    </a:schemeClr>
                  </a:solidFill>
                  <a:ea typeface="Ebrima" panose="02000000000000000000" pitchFamily="2" charset="0"/>
                  <a:cs typeface="Ebrima" panose="02000000000000000000" pitchFamily="2" charset="0"/>
                </a:rPr>
                <a:t>SSMB Workshop</a:t>
              </a:r>
              <a:endParaRPr lang="ko-KR" altLang="en-US" sz="200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endParaRPr>
            </a:p>
          </p:txBody>
        </p:sp>
      </p:grpSp>
      <p:pic>
        <p:nvPicPr>
          <p:cNvPr id="16" name="그림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55" y="3402004"/>
            <a:ext cx="6523472" cy="4899602"/>
          </a:xfrm>
          <a:prstGeom prst="rect">
            <a:avLst/>
          </a:prstGeom>
        </p:spPr>
      </p:pic>
      <p:sp>
        <p:nvSpPr>
          <p:cNvPr id="17" name="타원 16"/>
          <p:cNvSpPr/>
          <p:nvPr/>
        </p:nvSpPr>
        <p:spPr>
          <a:xfrm>
            <a:off x="2842808" y="3972330"/>
            <a:ext cx="1030726" cy="7029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12"/>
          </a:p>
        </p:txBody>
      </p:sp>
      <p:sp>
        <p:nvSpPr>
          <p:cNvPr id="18" name="타원 17"/>
          <p:cNvSpPr/>
          <p:nvPr/>
        </p:nvSpPr>
        <p:spPr>
          <a:xfrm>
            <a:off x="5480956" y="5552957"/>
            <a:ext cx="1030726" cy="7029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12"/>
          </a:p>
        </p:txBody>
      </p:sp>
      <p:sp>
        <p:nvSpPr>
          <p:cNvPr id="2" name="TextBox 1"/>
          <p:cNvSpPr txBox="1"/>
          <p:nvPr/>
        </p:nvSpPr>
        <p:spPr>
          <a:xfrm>
            <a:off x="3809998" y="4654891"/>
            <a:ext cx="173002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Korean 4GSR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3" name="포인트가 5개인 별 2"/>
          <p:cNvSpPr/>
          <p:nvPr/>
        </p:nvSpPr>
        <p:spPr>
          <a:xfrm>
            <a:off x="4322465" y="4980624"/>
            <a:ext cx="284703" cy="24786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701040" y="1500725"/>
            <a:ext cx="68134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Now CDR project is on going.  </a:t>
            </a:r>
          </a:p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Project will be started from 2022.</a:t>
            </a:r>
          </a:p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2400" b="1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400" b="1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Budget 10 M USD was already allocated in 2021.</a:t>
            </a:r>
            <a:endParaRPr lang="en-US" altLang="ko-KR" sz="2400" b="1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29" y="1896096"/>
            <a:ext cx="7222849" cy="510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0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626972" y="870692"/>
            <a:ext cx="6497728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200" b="1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Overview of Korean 4GSR </a:t>
            </a:r>
            <a:r>
              <a:rPr lang="en-US" altLang="ko-KR" sz="28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ko-KR" altLang="en-US" sz="2800" b="1" dirty="0">
              <a:solidFill>
                <a:srgbClr val="FF0000"/>
              </a:solidFill>
              <a:cs typeface="Verdana" panose="020B0604030504040204" pitchFamily="34" charset="0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" y="7996258"/>
            <a:ext cx="15236824" cy="574655"/>
            <a:chOff x="1" y="7996258"/>
            <a:chExt cx="15236824" cy="574655"/>
          </a:xfrm>
        </p:grpSpPr>
        <p:grpSp>
          <p:nvGrpSpPr>
            <p:cNvPr id="7" name="그룹 6"/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5" name="Rectangle 6"/>
              <p:cNvSpPr>
                <a:spLocks noChangeArrowheads="1"/>
              </p:cNvSpPr>
              <p:nvPr/>
            </p:nvSpPr>
            <p:spPr bwMode="auto"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1000"/>
                </a:srgbClr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pic>
            <p:nvPicPr>
              <p:cNvPr id="50" name="그림 4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</p:spPr>
          </p:pic>
        </p:grpSp>
        <p:sp>
          <p:nvSpPr>
            <p:cNvPr id="8" name="직사각형 7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7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626973" y="0"/>
            <a:ext cx="11678681" cy="479180"/>
            <a:chOff x="626973" y="0"/>
            <a:chExt cx="7830913" cy="479180"/>
          </a:xfrm>
        </p:grpSpPr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06473" y="37347"/>
              <a:ext cx="67514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bg2">
                      <a:lumMod val="50000"/>
                    </a:schemeClr>
                  </a:solidFill>
                  <a:ea typeface="Ebrima" panose="02000000000000000000" pitchFamily="2" charset="0"/>
                  <a:cs typeface="Ebrima" panose="02000000000000000000" pitchFamily="2" charset="0"/>
                </a:rPr>
                <a:t>SSMB Workshop</a:t>
              </a:r>
              <a:endParaRPr lang="ko-KR" altLang="en-US" sz="200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6" name="표 4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43099591"/>
                  </p:ext>
                </p:extLst>
              </p:nvPr>
            </p:nvGraphicFramePr>
            <p:xfrm>
              <a:off x="644568" y="1703724"/>
              <a:ext cx="6480131" cy="6145940"/>
            </p:xfrm>
            <a:graphic>
              <a:graphicData uri="http://schemas.openxmlformats.org/drawingml/2006/table">
                <a:tbl>
                  <a:tblPr firstRow="1" bandRow="1">
                    <a:tableStyleId>{74C1A8A3-306A-4EB7-A6B1-4F7E0EB9C5D6}</a:tableStyleId>
                  </a:tblPr>
                  <a:tblGrid>
                    <a:gridCol w="217489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0438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7763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12320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73996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Parameter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Units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PLS-II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Korean</a:t>
                          </a:r>
                          <a:r>
                            <a:rPr lang="en-US" altLang="ko-KR" baseline="0" dirty="0" smtClean="0"/>
                            <a:t> 4GSR</a:t>
                          </a:r>
                          <a:endParaRPr lang="ko-KR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73996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Electron energy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GeV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3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4</a:t>
                          </a:r>
                          <a:endParaRPr lang="ko-KR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73996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err="1" smtClean="0"/>
                            <a:t>Horiz</a:t>
                          </a:r>
                          <a:r>
                            <a:rPr lang="en-US" altLang="ko-KR" dirty="0" smtClean="0"/>
                            <a:t>. Emittance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pm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5800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58 (RB: 39 )</a:t>
                          </a:r>
                          <a:endParaRPr lang="ko-KR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73996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Vert. Emittance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mtClean="0"/>
                            <a:t>pm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~ 58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~ 5.8 (RB: 39 )</a:t>
                          </a:r>
                          <a:endParaRPr lang="ko-KR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693571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Bunch</a:t>
                          </a:r>
                          <a:r>
                            <a:rPr lang="en-US" altLang="ko-KR" baseline="0" dirty="0" smtClean="0"/>
                            <a:t> length</a:t>
                          </a:r>
                          <a:br>
                            <a:rPr lang="en-US" altLang="ko-KR" baseline="0" dirty="0" smtClean="0"/>
                          </a:br>
                          <a:r>
                            <a:rPr lang="en-US" altLang="ko-KR" baseline="0" dirty="0" smtClean="0"/>
                            <a:t>(</a:t>
                          </a:r>
                          <a:r>
                            <a:rPr lang="en-US" altLang="ko-KR" baseline="0" dirty="0" err="1" smtClean="0"/>
                            <a:t>rms</a:t>
                          </a:r>
                          <a:r>
                            <a:rPr lang="en-US" altLang="ko-KR" baseline="0" dirty="0" smtClean="0"/>
                            <a:t>)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mtClean="0"/>
                            <a:t>ps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20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13 (50 with HC) </a:t>
                          </a:r>
                          <a:endParaRPr lang="ko-KR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573996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Circumference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m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280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800</a:t>
                          </a:r>
                          <a:endParaRPr lang="ko-KR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573996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Harmonic #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470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1332</a:t>
                          </a:r>
                          <a:endParaRPr lang="ko-KR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573996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RF frequency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MHz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500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500</a:t>
                          </a:r>
                          <a:endParaRPr lang="ko-KR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573996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Beam stability </a:t>
                          </a:r>
                        </a:p>
                        <a:p>
                          <a:pPr latinLnBrk="1"/>
                          <a:r>
                            <a:rPr lang="en-US" altLang="ko-KR" dirty="0" smtClean="0"/>
                            <a:t>@ ID (x/y)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ko-KR" altLang="en-US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&lt;</a:t>
                          </a:r>
                          <a:r>
                            <a:rPr lang="en-US" altLang="ko-KR" baseline="0" dirty="0" smtClean="0"/>
                            <a:t> </a:t>
                          </a:r>
                          <a:r>
                            <a:rPr lang="en-US" altLang="ko-KR" dirty="0" smtClean="0"/>
                            <a:t>4 / 2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&lt; 2.5 / 0.45</a:t>
                          </a:r>
                          <a:endParaRPr lang="ko-KR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573996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Injection</a:t>
                          </a:r>
                          <a:r>
                            <a:rPr lang="en-US" altLang="ko-KR" baseline="0" dirty="0" smtClean="0"/>
                            <a:t> mode 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Top-up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Top-up</a:t>
                          </a:r>
                          <a:endParaRPr lang="ko-KR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6" name="표 4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43099591"/>
                  </p:ext>
                </p:extLst>
              </p:nvPr>
            </p:nvGraphicFramePr>
            <p:xfrm>
              <a:off x="644568" y="1703724"/>
              <a:ext cx="6480131" cy="6145940"/>
            </p:xfrm>
            <a:graphic>
              <a:graphicData uri="http://schemas.openxmlformats.org/drawingml/2006/table">
                <a:tbl>
                  <a:tblPr firstRow="1" bandRow="1">
                    <a:tableStyleId>{74C1A8A3-306A-4EB7-A6B1-4F7E0EB9C5D6}</a:tableStyleId>
                  </a:tblPr>
                  <a:tblGrid>
                    <a:gridCol w="2174898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0"/>
                        </a:ext>
                      </a:extLst>
                    </a:gridCol>
                    <a:gridCol w="1004389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1"/>
                        </a:ext>
                      </a:extLst>
                    </a:gridCol>
                    <a:gridCol w="1177636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2"/>
                        </a:ext>
                      </a:extLst>
                    </a:gridCol>
                    <a:gridCol w="2123208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3"/>
                        </a:ext>
                      </a:extLst>
                    </a:gridCol>
                  </a:tblGrid>
                  <a:tr h="573996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Parameter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Units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PLS-II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Korean</a:t>
                          </a:r>
                          <a:r>
                            <a:rPr lang="en-US" altLang="ko-KR" baseline="0" dirty="0" smtClean="0"/>
                            <a:t> 4GSR</a:t>
                          </a:r>
                          <a:endParaRPr lang="ko-KR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0"/>
                      </a:ext>
                    </a:extLst>
                  </a:tr>
                  <a:tr h="573996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Electron energy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GeV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3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4</a:t>
                          </a:r>
                          <a:endParaRPr lang="ko-KR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1"/>
                      </a:ext>
                    </a:extLst>
                  </a:tr>
                  <a:tr h="573996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err="1" smtClean="0"/>
                            <a:t>Horiz</a:t>
                          </a:r>
                          <a:r>
                            <a:rPr lang="en-US" altLang="ko-KR" dirty="0" smtClean="0"/>
                            <a:t>. Emittance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pm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5800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58 (RB: 39 )</a:t>
                          </a:r>
                          <a:endParaRPr lang="ko-KR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2"/>
                      </a:ext>
                    </a:extLst>
                  </a:tr>
                  <a:tr h="573996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Vert. Emittance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mtClean="0"/>
                            <a:t>pm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~ 58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~ 5.8 (RB: 39 )</a:t>
                          </a:r>
                          <a:endParaRPr lang="ko-KR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3"/>
                      </a:ext>
                    </a:extLst>
                  </a:tr>
                  <a:tr h="776986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Bunch</a:t>
                          </a:r>
                          <a:r>
                            <a:rPr lang="en-US" altLang="ko-KR" baseline="0" dirty="0" smtClean="0"/>
                            <a:t> length</a:t>
                          </a:r>
                          <a:br>
                            <a:rPr lang="en-US" altLang="ko-KR" baseline="0" dirty="0" smtClean="0"/>
                          </a:br>
                          <a:r>
                            <a:rPr lang="en-US" altLang="ko-KR" baseline="0" dirty="0" smtClean="0"/>
                            <a:t>(</a:t>
                          </a:r>
                          <a:r>
                            <a:rPr lang="en-US" altLang="ko-KR" baseline="0" dirty="0" err="1" smtClean="0"/>
                            <a:t>rms</a:t>
                          </a:r>
                          <a:r>
                            <a:rPr lang="en-US" altLang="ko-KR" baseline="0" dirty="0" smtClean="0"/>
                            <a:t>)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mtClean="0"/>
                            <a:t>ps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20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13 (50 with HC) </a:t>
                          </a:r>
                          <a:endParaRPr lang="ko-KR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4"/>
                      </a:ext>
                    </a:extLst>
                  </a:tr>
                  <a:tr h="573996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Circumference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m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280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800</a:t>
                          </a:r>
                          <a:endParaRPr lang="ko-KR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5"/>
                      </a:ext>
                    </a:extLst>
                  </a:tr>
                  <a:tr h="573996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Harmonic #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470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1332</a:t>
                          </a:r>
                          <a:endParaRPr lang="ko-KR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6"/>
                      </a:ext>
                    </a:extLst>
                  </a:tr>
                  <a:tr h="573996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RF frequency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MHz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500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500</a:t>
                          </a:r>
                          <a:endParaRPr lang="ko-KR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7"/>
                      </a:ext>
                    </a:extLst>
                  </a:tr>
                  <a:tr h="776986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Beam stability </a:t>
                          </a:r>
                        </a:p>
                        <a:p>
                          <a:pPr latinLnBrk="1"/>
                          <a:r>
                            <a:rPr lang="en-US" altLang="ko-KR" dirty="0" smtClean="0"/>
                            <a:t>@ ID (x/y)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216364" t="-619531" r="-329697" b="-7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&lt;</a:t>
                          </a:r>
                          <a:r>
                            <a:rPr lang="en-US" altLang="ko-KR" baseline="0" dirty="0" smtClean="0"/>
                            <a:t> </a:t>
                          </a:r>
                          <a:r>
                            <a:rPr lang="en-US" altLang="ko-KR" dirty="0" smtClean="0"/>
                            <a:t>4 / 2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&lt; 2.5 / 0.45</a:t>
                          </a:r>
                          <a:endParaRPr lang="ko-KR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8"/>
                      </a:ext>
                    </a:extLst>
                  </a:tr>
                  <a:tr h="573996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Injection</a:t>
                          </a:r>
                          <a:r>
                            <a:rPr lang="en-US" altLang="ko-KR" baseline="0" dirty="0" smtClean="0"/>
                            <a:t> mode 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Top-up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Top-up</a:t>
                          </a:r>
                          <a:endParaRPr lang="ko-KR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47" name="그림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8847" y="441043"/>
            <a:ext cx="7447279" cy="7478969"/>
          </a:xfrm>
          <a:prstGeom prst="rect">
            <a:avLst/>
          </a:prstGeom>
        </p:spPr>
      </p:pic>
      <p:pic>
        <p:nvPicPr>
          <p:cNvPr id="48" name="_x227743688" descr="EMB0000448848a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260" y="2732185"/>
            <a:ext cx="4592517" cy="288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22"/>
          <p:cNvSpPr txBox="1">
            <a:spLocks noChangeArrowheads="1"/>
          </p:cNvSpPr>
          <p:nvPr/>
        </p:nvSpPr>
        <p:spPr bwMode="auto">
          <a:xfrm>
            <a:off x="10029920" y="5307821"/>
            <a:ext cx="22589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</a:rPr>
              <a:t>Injector: </a:t>
            </a:r>
            <a:r>
              <a:rPr kumimoji="1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</a:rPr>
              <a:t>Booster</a:t>
            </a:r>
            <a:endParaRPr kumimoji="1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굴림" panose="020B0600000101010101" pitchFamily="50" charset="-127"/>
            </a:endParaRPr>
          </a:p>
        </p:txBody>
      </p:sp>
      <p:sp>
        <p:nvSpPr>
          <p:cNvPr id="51" name="TextBox 2"/>
          <p:cNvSpPr txBox="1">
            <a:spLocks noChangeArrowheads="1"/>
          </p:cNvSpPr>
          <p:nvPr/>
        </p:nvSpPr>
        <p:spPr bwMode="auto">
          <a:xfrm>
            <a:off x="9841429" y="5997267"/>
            <a:ext cx="30027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</a:rPr>
              <a:t>Total # of BL: </a:t>
            </a:r>
            <a:r>
              <a:rPr lang="en-US" altLang="ko-KR" kern="0" dirty="0" smtClean="0">
                <a:solidFill>
                  <a:prstClr val="black"/>
                </a:solidFill>
              </a:rPr>
              <a:t>52 (60)</a:t>
            </a:r>
            <a:r>
              <a:rPr kumimoji="1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</a:rPr>
              <a:t> </a:t>
            </a:r>
            <a:endParaRPr kumimoji="1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8031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922" y="1545089"/>
            <a:ext cx="9476582" cy="6818075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626972" y="870692"/>
            <a:ext cx="6497728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200" b="1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Balanced design </a:t>
            </a:r>
            <a:r>
              <a:rPr lang="en-US" altLang="ko-KR" sz="28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ko-KR" altLang="en-US" sz="2800" b="1" dirty="0">
              <a:solidFill>
                <a:srgbClr val="FF0000"/>
              </a:solidFill>
              <a:cs typeface="Verdana" panose="020B0604030504040204" pitchFamily="34" charset="0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" y="7996258"/>
            <a:ext cx="15236824" cy="574655"/>
            <a:chOff x="1" y="7996258"/>
            <a:chExt cx="15236824" cy="574655"/>
          </a:xfrm>
        </p:grpSpPr>
        <p:grpSp>
          <p:nvGrpSpPr>
            <p:cNvPr id="7" name="그룹 6"/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5" name="Rectangle 6"/>
              <p:cNvSpPr>
                <a:spLocks noChangeArrowheads="1"/>
              </p:cNvSpPr>
              <p:nvPr/>
            </p:nvSpPr>
            <p:spPr bwMode="auto"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1000"/>
                </a:srgbClr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pic>
            <p:nvPicPr>
              <p:cNvPr id="50" name="그림 4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</p:spPr>
          </p:pic>
        </p:grpSp>
        <p:sp>
          <p:nvSpPr>
            <p:cNvPr id="8" name="직사각형 7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8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626973" y="0"/>
            <a:ext cx="11678681" cy="479180"/>
            <a:chOff x="626973" y="0"/>
            <a:chExt cx="7830913" cy="479180"/>
          </a:xfrm>
        </p:grpSpPr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06473" y="37347"/>
              <a:ext cx="67514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bg2">
                      <a:lumMod val="50000"/>
                    </a:schemeClr>
                  </a:solidFill>
                  <a:ea typeface="Ebrima" panose="02000000000000000000" pitchFamily="2" charset="0"/>
                  <a:cs typeface="Ebrima" panose="02000000000000000000" pitchFamily="2" charset="0"/>
                </a:rPr>
                <a:t>SSMB Workshop</a:t>
              </a:r>
              <a:endParaRPr lang="ko-KR" altLang="en-US" sz="200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935268" y="1070758"/>
            <a:ext cx="7266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/>
              <a:t>정석민</a:t>
            </a:r>
            <a:r>
              <a:rPr lang="ko-KR" altLang="en-US" sz="2000" dirty="0" smtClean="0"/>
              <a:t> 교수님 강연 </a:t>
            </a:r>
            <a:r>
              <a:rPr lang="en-US" altLang="ko-KR" sz="2000" dirty="0" smtClean="0"/>
              <a:t>“</a:t>
            </a:r>
            <a:r>
              <a:rPr lang="ko-KR" altLang="en-US" sz="2000" dirty="0" smtClean="0"/>
              <a:t>황금비</a:t>
            </a:r>
            <a:r>
              <a:rPr lang="en-US" altLang="ko-KR" sz="2000" dirty="0" smtClean="0"/>
              <a:t>” @ 3</a:t>
            </a:r>
            <a:r>
              <a:rPr lang="ko-KR" altLang="en-US" sz="2000" dirty="0" smtClean="0"/>
              <a:t>세대 </a:t>
            </a:r>
            <a:r>
              <a:rPr lang="ko-KR" altLang="en-US" sz="2000" dirty="0" err="1" smtClean="0"/>
              <a:t>가속기부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/ </a:t>
            </a:r>
            <a:r>
              <a:rPr lang="ko-KR" altLang="en-US" sz="2000" dirty="0" err="1" smtClean="0"/>
              <a:t>시설팀</a:t>
            </a:r>
            <a:r>
              <a:rPr lang="ko-KR" altLang="en-US" sz="2000" dirty="0" smtClean="0"/>
              <a:t> 간담회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96894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17316</TotalTime>
  <Words>892</Words>
  <Application>Microsoft Office PowerPoint</Application>
  <PresentationFormat>사용자 지정</PresentationFormat>
  <Paragraphs>167</Paragraphs>
  <Slides>17</Slides>
  <Notes>14</Notes>
  <HiddenSlides>0</HiddenSlides>
  <MMClips>0</MMClips>
  <ScaleCrop>false</ScaleCrop>
  <HeadingPairs>
    <vt:vector size="8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2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31" baseType="lpstr">
      <vt:lpstr>굴림</vt:lpstr>
      <vt:lpstr>맑은 고딕</vt:lpstr>
      <vt:lpstr>Arial</vt:lpstr>
      <vt:lpstr>Calibri</vt:lpstr>
      <vt:lpstr>Calibri Light</vt:lpstr>
      <vt:lpstr>Cambria Math</vt:lpstr>
      <vt:lpstr>Consolas</vt:lpstr>
      <vt:lpstr>Ebrima</vt:lpstr>
      <vt:lpstr>Times New Roman</vt:lpstr>
      <vt:lpstr>Verdana</vt:lpstr>
      <vt:lpstr>Wingdings</vt:lpstr>
      <vt:lpstr>Office 테마</vt:lpstr>
      <vt:lpstr>1_Office 테마</vt:lpstr>
      <vt:lpstr>Graph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Nayoung Kim</dc:creator>
  <cp:lastModifiedBy>ssh</cp:lastModifiedBy>
  <cp:revision>978</cp:revision>
  <dcterms:created xsi:type="dcterms:W3CDTF">2017-04-18T01:35:36Z</dcterms:created>
  <dcterms:modified xsi:type="dcterms:W3CDTF">2020-12-09T12:51:05Z</dcterms:modified>
</cp:coreProperties>
</file>