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533" r:id="rId2"/>
    <p:sldId id="615" r:id="rId3"/>
    <p:sldId id="616" r:id="rId4"/>
    <p:sldId id="634" r:id="rId5"/>
    <p:sldId id="645" r:id="rId6"/>
    <p:sldId id="617" r:id="rId7"/>
    <p:sldId id="635" r:id="rId8"/>
    <p:sldId id="620" r:id="rId9"/>
    <p:sldId id="637" r:id="rId10"/>
    <p:sldId id="621" r:id="rId11"/>
    <p:sldId id="638" r:id="rId12"/>
    <p:sldId id="624" r:id="rId13"/>
    <p:sldId id="625" r:id="rId14"/>
    <p:sldId id="626" r:id="rId15"/>
    <p:sldId id="627" r:id="rId16"/>
    <p:sldId id="628" r:id="rId17"/>
    <p:sldId id="629" r:id="rId18"/>
    <p:sldId id="630" r:id="rId19"/>
    <p:sldId id="622" r:id="rId20"/>
    <p:sldId id="640" r:id="rId21"/>
    <p:sldId id="641" r:id="rId22"/>
    <p:sldId id="643" r:id="rId23"/>
    <p:sldId id="644" r:id="rId24"/>
    <p:sldId id="600" r:id="rId25"/>
  </p:sldIdLst>
  <p:sldSz cx="9144000" cy="6858000" type="screen4x3"/>
  <p:notesSz cx="6669088" cy="99282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009900"/>
    <a:srgbClr val="0000FF"/>
    <a:srgbClr val="FF9900"/>
    <a:srgbClr val="CC3300"/>
    <a:srgbClr val="FF9933"/>
    <a:srgbClr val="F5F5F5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79" autoAdjust="0"/>
    <p:restoredTop sz="94667" autoAdjust="0"/>
  </p:normalViewPr>
  <p:slideViewPr>
    <p:cSldViewPr snapToGrid="0">
      <p:cViewPr varScale="1">
        <p:scale>
          <a:sx n="72" d="100"/>
          <a:sy n="72" d="100"/>
        </p:scale>
        <p:origin x="982" y="2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-2298" y="-114"/>
      </p:cViewPr>
      <p:guideLst>
        <p:guide orient="horz" pos="3127"/>
        <p:guide pos="2101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EA9B8E83-6C3E-4606-96CA-2E1FAFC833E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8C3338B-7087-4029-8E59-45C183FF30A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CB193F5-F66B-4E79-ACB8-010CD5AFA0E8}" type="datetimeFigureOut">
              <a:rPr lang="de-DE"/>
              <a:pPr>
                <a:defRPr/>
              </a:pPr>
              <a:t>11.12.2020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CD5248D-7D64-4000-8203-15858F11454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449F68B-4D50-4C2C-B572-112FEC120AA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0707B1C-2463-402F-9524-DC8B265507BD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D0FF46D1-085F-45B8-A8B0-F2B5F3A5CC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Calibri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15D38B8-024C-44A2-9A9C-0D8D95D22E2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Calibri" pitchFamily="34" charset="0"/>
              </a:defRPr>
            </a:lvl1pPr>
          </a:lstStyle>
          <a:p>
            <a:pPr>
              <a:defRPr/>
            </a:pPr>
            <a:fld id="{757C182F-63FF-4555-9B9C-E64C1E1CE518}" type="datetimeFigureOut">
              <a:rPr lang="de-DE"/>
              <a:pPr>
                <a:defRPr/>
              </a:pPr>
              <a:t>11.12.2020</a:t>
            </a:fld>
            <a:endParaRPr lang="de-DE"/>
          </a:p>
        </p:txBody>
      </p:sp>
      <p:sp>
        <p:nvSpPr>
          <p:cNvPr id="4" name="Folienbildplatzhalter 3">
            <a:extLst>
              <a:ext uri="{FF2B5EF4-FFF2-40B4-BE49-F238E27FC236}">
                <a16:creationId xmlns:a16="http://schemas.microsoft.com/office/drawing/2014/main" id="{CB7E2000-A710-45E3-B9F1-B6DF783780C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>
            <a:extLst>
              <a:ext uri="{FF2B5EF4-FFF2-40B4-BE49-F238E27FC236}">
                <a16:creationId xmlns:a16="http://schemas.microsoft.com/office/drawing/2014/main" id="{1237AC12-73BF-4F2A-B409-7657D454E3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750" y="4716463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416214D-6DD8-4BFE-8C28-5AE1C976A0E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Calibri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0523D09-D3AC-4054-B612-F3A6914908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Calibri" panose="020F0502020204030204" pitchFamily="34" charset="0"/>
              </a:defRPr>
            </a:lvl1pPr>
          </a:lstStyle>
          <a:p>
            <a:fld id="{44FC8EE2-7CA6-4DB9-A91B-79073727E7F3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517208C-C4C4-455A-9C6D-CCE9BBDB0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FCB578-B6CB-4BB9-BD91-A6C1E85A9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9E4C91D-BD51-4260-8968-518B209EB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094D30-F68A-4397-8C81-84A0E33AD0F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24028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7749197-C1BA-4F30-BD3F-7B0F60C7D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37E739F-3FB0-4BF1-973F-598158868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C1B5F0B-2393-4AB0-966C-32D6CB90A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2BE36F-2940-4101-A3B3-844470B2BEB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3567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17D02A5-5164-410E-ABAC-9AB51FBBE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B434F71-4D17-48B0-B9CD-9D5C464D1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D00313C-097A-4668-A8A3-B317DC58D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6C57AF-41DC-4137-8EFC-4C0B4FEAA4F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87135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1500882-A00E-4B9E-9A7B-BEC7E522F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BD46707-E85F-4BCB-B166-ACDD63258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9C147BB-6311-4DB5-BA47-043C3AE91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B14270-0D62-4E15-BF95-A91BA99D9F4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32389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B1DE535-65C1-47D5-8932-537E1B922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17294E3-B148-418F-8731-1935F6058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EA564E7-D14D-4865-B819-8880C8CA0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146DC4-AF0F-4C48-B15C-C5FCD44CD2E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70506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A529E169-A0CB-439E-8069-D81539B9B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2AAD66F0-1086-4EA7-9787-D32C33119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CB45483D-D722-4EBA-9C8D-EC7A62BBE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8C9D9F-A3B0-4CE9-813C-0A89B0ED6D0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27631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EF168C89-1C8C-416D-828F-8664C3B53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8701F7DE-DE89-4C9B-B149-040C79A2F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C59CB369-4F6F-4C52-A44F-8E894DA13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34A5E-0C1D-41B0-B4D9-CCF04FFCFA6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79159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9079DF73-D6CB-4E1E-A98F-36D2825DC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E55F9F45-15BC-4BE5-9E18-9D33D31AE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0EB4FE66-A4E7-467F-BBF6-6968F2E9A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3E6576-7E0F-403B-B9A9-D7D3195EE6F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17455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E2F5E89D-F75A-4CDF-9673-4B1CB6509835}"/>
              </a:ext>
            </a:extLst>
          </p:cNvPr>
          <p:cNvSpPr/>
          <p:nvPr userDrawn="1"/>
        </p:nvSpPr>
        <p:spPr>
          <a:xfrm>
            <a:off x="0" y="6154738"/>
            <a:ext cx="9144000" cy="703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BCFF7B-06BD-4130-AEFD-E37222A163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51838" y="6229350"/>
            <a:ext cx="7207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1288BCD-E116-4038-9A38-00A19497A11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6424613"/>
            <a:ext cx="1800225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BDF94523-C759-4D1A-AC51-DF535AF9E295}"/>
              </a:ext>
            </a:extLst>
          </p:cNvPr>
          <p:cNvSpPr/>
          <p:nvPr userDrawn="1"/>
        </p:nvSpPr>
        <p:spPr>
          <a:xfrm>
            <a:off x="1278037" y="6603532"/>
            <a:ext cx="7000924" cy="144000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100000">
                <a:srgbClr val="66CCFF">
                  <a:alpha val="62000"/>
                </a:srgbClr>
              </a:gs>
            </a:gsLst>
            <a:lin ang="0" scaled="1"/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 b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7946273-31D6-4C56-91B5-1DCBF2C68AC0}"/>
              </a:ext>
            </a:extLst>
          </p:cNvPr>
          <p:cNvSpPr txBox="1"/>
          <p:nvPr userDrawn="1"/>
        </p:nvSpPr>
        <p:spPr>
          <a:xfrm>
            <a:off x="2700338" y="6556375"/>
            <a:ext cx="4118435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900" b="0" dirty="0">
                <a:cs typeface="Times New Roman" pitchFamily="18" charset="0"/>
              </a:rPr>
              <a:t>Shaukat Khan</a:t>
            </a:r>
            <a:r>
              <a:rPr lang="de-DE" sz="900" b="0">
                <a:cs typeface="Times New Roman" pitchFamily="18" charset="0"/>
              </a:rPr>
              <a:t>, Laser-Induced Energy Modulation, SSMB Workshop, December </a:t>
            </a:r>
            <a:r>
              <a:rPr lang="de-DE" sz="900" b="0" dirty="0">
                <a:cs typeface="Times New Roman" pitchFamily="18" charset="0"/>
              </a:rPr>
              <a:t>2020</a:t>
            </a:r>
          </a:p>
        </p:txBody>
      </p: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6674493F-ED03-47F1-AF9E-30B70BF0A1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-184150" y="7070725"/>
            <a:ext cx="9144000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365438B3-9363-40FD-A272-8627C3738D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858000" y="142875"/>
            <a:ext cx="2133600" cy="365125"/>
          </a:xfrm>
        </p:spPr>
        <p:txBody>
          <a:bodyPr/>
          <a:lstStyle>
            <a:lvl1pPr>
              <a:defRPr sz="1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76F15568-90D7-4528-9F1B-86B375B0D0F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28898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D528207C-3532-4BDF-A188-5A7AD54E3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284ED1F1-C4E8-4FAD-ABFC-A2FEB3AFC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578E2635-7AD8-4655-AC59-F86D04C4A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4CC5F3-6631-4C26-AD43-24D0F92BB2C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14953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632A9FDE-09CC-4F57-9588-8B68FF47F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89E892F7-94B2-4971-8153-401A66998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40CD9205-21CB-4119-B1A8-7711867F1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EA79C9-96C0-4121-813D-55AEC2BBDE4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80795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platzhalter 1">
            <a:extLst>
              <a:ext uri="{FF2B5EF4-FFF2-40B4-BE49-F238E27FC236}">
                <a16:creationId xmlns:a16="http://schemas.microsoft.com/office/drawing/2014/main" id="{C03FCFF4-5624-4460-9167-14EA0F1BB2C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3075" name="Textplatzhalter 2">
            <a:extLst>
              <a:ext uri="{FF2B5EF4-FFF2-40B4-BE49-F238E27FC236}">
                <a16:creationId xmlns:a16="http://schemas.microsoft.com/office/drawing/2014/main" id="{C09819F8-2097-43F4-A185-D91CBCD514D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161CC2-9FD7-4A05-B528-839B676751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08E0B67-E048-44ED-9C01-BF1FDB491D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A55C2B6-0681-4125-8F57-230855A8C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BB75D226-5C2E-4011-8D08-27C15B3BD57F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7" r:id="rId1"/>
    <p:sldLayoutId id="2147484418" r:id="rId2"/>
    <p:sldLayoutId id="2147484419" r:id="rId3"/>
    <p:sldLayoutId id="2147484420" r:id="rId4"/>
    <p:sldLayoutId id="2147484421" r:id="rId5"/>
    <p:sldLayoutId id="2147484422" r:id="rId6"/>
    <p:sldLayoutId id="2147484427" r:id="rId7"/>
    <p:sldLayoutId id="2147484423" r:id="rId8"/>
    <p:sldLayoutId id="2147484424" r:id="rId9"/>
    <p:sldLayoutId id="2147484425" r:id="rId10"/>
    <p:sldLayoutId id="214748442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1.wmf"/><Relationship Id="rId4" Type="http://schemas.openxmlformats.org/officeDocument/2006/relationships/oleObject" Target="../embeddings/oleObject2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jpe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Grafik 8" descr="IMG_3227.jpg">
            <a:extLst>
              <a:ext uri="{FF2B5EF4-FFF2-40B4-BE49-F238E27FC236}">
                <a16:creationId xmlns:a16="http://schemas.microsoft.com/office/drawing/2014/main" id="{80001012-6727-47D0-968E-710D6BECC6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4404"/>
            <a:ext cx="9144000" cy="610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156A6DB-0366-4F89-92FD-C10DA33123E2}"/>
              </a:ext>
            </a:extLst>
          </p:cNvPr>
          <p:cNvSpPr/>
          <p:nvPr/>
        </p:nvSpPr>
        <p:spPr>
          <a:xfrm>
            <a:off x="0" y="0"/>
            <a:ext cx="9144000" cy="81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5124" name="Foliennummernplatzhalter 3">
            <a:extLst>
              <a:ext uri="{FF2B5EF4-FFF2-40B4-BE49-F238E27FC236}">
                <a16:creationId xmlns:a16="http://schemas.microsoft.com/office/drawing/2014/main" id="{5F9EBA56-27F8-4A1C-89DB-FB8C1073EC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7FD09C7-D86B-4D06-A4A7-AFCCB0E5482E}" type="slidenum">
              <a:rPr lang="de-DE" altLang="de-DE" sz="1400">
                <a:solidFill>
                  <a:srgbClr val="898989"/>
                </a:solidFill>
                <a:cs typeface="Times New Roman" panose="02020603050405020304" pitchFamily="18" charset="0"/>
              </a:rPr>
              <a:pPr eaLnBrk="1" hangingPunct="1"/>
              <a:t>1</a:t>
            </a:fld>
            <a:endParaRPr lang="de-DE" altLang="de-DE" sz="1400">
              <a:solidFill>
                <a:srgbClr val="898989"/>
              </a:solidFill>
              <a:cs typeface="Times New Roman" panose="02020603050405020304" pitchFamily="18" charset="0"/>
            </a:endParaRPr>
          </a:p>
        </p:txBody>
      </p:sp>
      <p:sp>
        <p:nvSpPr>
          <p:cNvPr id="5125" name="Foliennummernplatzhalter 1">
            <a:extLst>
              <a:ext uri="{FF2B5EF4-FFF2-40B4-BE49-F238E27FC236}">
                <a16:creationId xmlns:a16="http://schemas.microsoft.com/office/drawing/2014/main" id="{7B33983F-EB67-4FD5-9ECE-FB153AD55E87}"/>
              </a:ext>
            </a:extLst>
          </p:cNvPr>
          <p:cNvSpPr txBox="1">
            <a:spLocks/>
          </p:cNvSpPr>
          <p:nvPr/>
        </p:nvSpPr>
        <p:spPr bwMode="auto">
          <a:xfrm>
            <a:off x="6858000" y="1428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B17D1DB8-DC76-4724-8FE7-7222022C7378}" type="slidenum">
              <a:rPr lang="de-DE" altLang="de-DE" sz="1400">
                <a:solidFill>
                  <a:srgbClr val="898989"/>
                </a:solidFill>
                <a:cs typeface="Times New Roman" panose="02020603050405020304" pitchFamily="18" charset="0"/>
              </a:rPr>
              <a:pPr algn="r" eaLnBrk="1" hangingPunct="1"/>
              <a:t>1</a:t>
            </a:fld>
            <a:endParaRPr lang="de-DE" altLang="de-DE" sz="1400">
              <a:solidFill>
                <a:srgbClr val="898989"/>
              </a:solidFill>
              <a:cs typeface="Times New Roman" panose="02020603050405020304" pitchFamily="18" charset="0"/>
            </a:endParaRPr>
          </a:p>
        </p:txBody>
      </p:sp>
      <p:sp>
        <p:nvSpPr>
          <p:cNvPr id="5126" name="Textfeld 3">
            <a:extLst>
              <a:ext uri="{FF2B5EF4-FFF2-40B4-BE49-F238E27FC236}">
                <a16:creationId xmlns:a16="http://schemas.microsoft.com/office/drawing/2014/main" id="{2737CFF8-ECD6-44B2-8BC9-4D9A98251D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463" y="25400"/>
            <a:ext cx="81739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3200">
                <a:solidFill>
                  <a:srgbClr val="FF0000"/>
                </a:solidFill>
              </a:rPr>
              <a:t>Laser-Induced Energy Modulation at DELTA</a:t>
            </a:r>
          </a:p>
        </p:txBody>
      </p:sp>
      <p:sp>
        <p:nvSpPr>
          <p:cNvPr id="5127" name="Textfeld 4">
            <a:extLst>
              <a:ext uri="{FF2B5EF4-FFF2-40B4-BE49-F238E27FC236}">
                <a16:creationId xmlns:a16="http://schemas.microsoft.com/office/drawing/2014/main" id="{6A257E1F-C458-4F29-9638-EE9C5C11A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" y="491459"/>
            <a:ext cx="81072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Shaukat Khan, Center for Synchrotron Radiation                                SSMB Workshop 2020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F2E9B312-05E3-46A0-AB47-ED35DED31C5D}"/>
              </a:ext>
            </a:extLst>
          </p:cNvPr>
          <p:cNvSpPr/>
          <p:nvPr/>
        </p:nvSpPr>
        <p:spPr>
          <a:xfrm>
            <a:off x="8729663" y="228600"/>
            <a:ext cx="414337" cy="239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621EAEA-008E-4F46-AF61-A1F91C37CE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F15568-90D7-4528-9F1B-86B375B0D0F8}" type="slidenum">
              <a:rPr lang="de-DE" altLang="de-DE" smtClean="0"/>
              <a:pPr/>
              <a:t>10</a:t>
            </a:fld>
            <a:endParaRPr lang="de-DE" alt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84C93D5-2E91-4D55-8471-03DC4E5FEDB7}"/>
              </a:ext>
            </a:extLst>
          </p:cNvPr>
          <p:cNvSpPr txBox="1"/>
          <p:nvPr/>
        </p:nvSpPr>
        <p:spPr>
          <a:xfrm>
            <a:off x="380999" y="342895"/>
            <a:ext cx="6109365" cy="4924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>
                <a:solidFill>
                  <a:srgbClr val="0070C0"/>
                </a:solidFill>
              </a:rPr>
              <a:t>The synchrotron radiation source DELTA at TU Dortmund</a:t>
            </a:r>
          </a:p>
          <a:p>
            <a:endParaRPr lang="de-DE" sz="800">
              <a:solidFill>
                <a:srgbClr val="0070C0"/>
              </a:solidFill>
            </a:endParaRPr>
          </a:p>
          <a:p>
            <a:r>
              <a:rPr lang="de-DE" sz="1800"/>
              <a:t>Results since 2011</a:t>
            </a:r>
          </a:p>
          <a:p>
            <a:endParaRPr lang="de-DE" sz="800"/>
          </a:p>
          <a:p>
            <a:r>
              <a:rPr lang="de-DE" sz="1800" b="0"/>
              <a:t>Seeding with 800 nm and 400 nm, harmonics down to 80 nm</a:t>
            </a:r>
          </a:p>
          <a:p>
            <a:endParaRPr lang="de-DE" sz="800" b="0"/>
          </a:p>
          <a:p>
            <a:r>
              <a:rPr lang="de-DE" sz="1800" b="0"/>
              <a:t>Longitudinal and transverse coherence studies</a:t>
            </a:r>
          </a:p>
          <a:p>
            <a:endParaRPr lang="de-DE" sz="800" b="0"/>
          </a:p>
          <a:p>
            <a:r>
              <a:rPr lang="de-DE" sz="1800" b="0"/>
              <a:t>Spectrotemporal properties of CHG pulses</a:t>
            </a:r>
          </a:p>
          <a:p>
            <a:endParaRPr lang="de-DE" sz="800" b="0"/>
          </a:p>
          <a:p>
            <a:r>
              <a:rPr lang="de-DE" sz="1800" b="0"/>
              <a:t>Seeding with RF phase modulation</a:t>
            </a:r>
          </a:p>
          <a:p>
            <a:endParaRPr lang="de-DE" sz="800" b="0"/>
          </a:p>
          <a:p>
            <a:r>
              <a:rPr lang="de-DE" sz="1800" b="0"/>
              <a:t>Pump-probe study of photoelectron space charge</a:t>
            </a:r>
          </a:p>
          <a:p>
            <a:endParaRPr lang="de-DE" sz="800" b="0"/>
          </a:p>
          <a:p>
            <a:r>
              <a:rPr lang="de-DE" sz="1800" b="0"/>
              <a:t>Broadband THz radiation over many turns</a:t>
            </a:r>
          </a:p>
          <a:p>
            <a:endParaRPr lang="de-DE" sz="800" b="0"/>
          </a:p>
          <a:p>
            <a:r>
              <a:rPr lang="de-DE" sz="1800" b="0"/>
              <a:t>Narrowband tunable THz pulses</a:t>
            </a:r>
          </a:p>
          <a:p>
            <a:endParaRPr lang="de-DE" sz="800" b="0"/>
          </a:p>
          <a:p>
            <a:r>
              <a:rPr lang="de-DE" sz="1800" b="0"/>
              <a:t>Seeding with double pulses</a:t>
            </a:r>
          </a:p>
          <a:p>
            <a:endParaRPr lang="de-DE" sz="800" b="0"/>
          </a:p>
          <a:p>
            <a:r>
              <a:rPr lang="de-DE" sz="1800" b="0"/>
              <a:t>Off-axis harmonic seeding</a:t>
            </a:r>
          </a:p>
          <a:p>
            <a:endParaRPr lang="de-DE" sz="800" b="0"/>
          </a:p>
          <a:p>
            <a:r>
              <a:rPr lang="de-DE" sz="1800" b="0"/>
              <a:t>Coherent edge radiation</a:t>
            </a:r>
          </a:p>
        </p:txBody>
      </p:sp>
    </p:spTree>
    <p:extLst>
      <p:ext uri="{BB962C8B-B14F-4D97-AF65-F5344CB8AC3E}">
        <p14:creationId xmlns:p14="http://schemas.microsoft.com/office/powerpoint/2010/main" val="1440337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621EAEA-008E-4F46-AF61-A1F91C37CE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F15568-90D7-4528-9F1B-86B375B0D0F8}" type="slidenum">
              <a:rPr lang="de-DE" altLang="de-DE" smtClean="0"/>
              <a:pPr/>
              <a:t>11</a:t>
            </a:fld>
            <a:endParaRPr lang="de-DE" alt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84C93D5-2E91-4D55-8471-03DC4E5FEDB7}"/>
              </a:ext>
            </a:extLst>
          </p:cNvPr>
          <p:cNvSpPr txBox="1"/>
          <p:nvPr/>
        </p:nvSpPr>
        <p:spPr>
          <a:xfrm>
            <a:off x="380999" y="342895"/>
            <a:ext cx="6109365" cy="4924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>
                <a:solidFill>
                  <a:srgbClr val="0070C0"/>
                </a:solidFill>
              </a:rPr>
              <a:t>The synchrotron radiation source DELTA at TU Dortmund</a:t>
            </a:r>
          </a:p>
          <a:p>
            <a:endParaRPr lang="de-DE" sz="800">
              <a:solidFill>
                <a:srgbClr val="0070C0"/>
              </a:solidFill>
            </a:endParaRPr>
          </a:p>
          <a:p>
            <a:r>
              <a:rPr lang="de-DE" sz="1800"/>
              <a:t>Results since 2011</a:t>
            </a:r>
          </a:p>
          <a:p>
            <a:endParaRPr lang="de-DE" sz="800"/>
          </a:p>
          <a:p>
            <a:r>
              <a:rPr lang="de-DE" sz="1800" b="0"/>
              <a:t>Seeding with 800 nm and 400 nm, harmonics down to 80 nm</a:t>
            </a:r>
          </a:p>
          <a:p>
            <a:endParaRPr lang="de-DE" sz="800" b="0"/>
          </a:p>
          <a:p>
            <a:r>
              <a:rPr lang="de-DE" sz="1800" b="0"/>
              <a:t>Longitudinal and transverse coherence studies</a:t>
            </a:r>
          </a:p>
          <a:p>
            <a:endParaRPr lang="de-DE" sz="800" b="0"/>
          </a:p>
          <a:p>
            <a:r>
              <a:rPr lang="de-DE" sz="1800">
                <a:solidFill>
                  <a:srgbClr val="CC3399"/>
                </a:solidFill>
              </a:rPr>
              <a:t>Spectrotemporal properties of CHG pulses</a:t>
            </a:r>
          </a:p>
          <a:p>
            <a:endParaRPr lang="de-DE" sz="800" b="0"/>
          </a:p>
          <a:p>
            <a:r>
              <a:rPr lang="de-DE" sz="1800" b="0"/>
              <a:t>Seeding with RF phase modulation</a:t>
            </a:r>
          </a:p>
          <a:p>
            <a:endParaRPr lang="de-DE" sz="800" b="0"/>
          </a:p>
          <a:p>
            <a:r>
              <a:rPr lang="de-DE" sz="1800" b="0"/>
              <a:t>Pump-probe study of photoelectron space charge</a:t>
            </a:r>
          </a:p>
          <a:p>
            <a:endParaRPr lang="de-DE" sz="800" b="0"/>
          </a:p>
          <a:p>
            <a:r>
              <a:rPr lang="de-DE" sz="1800" b="0"/>
              <a:t>Broadband THz radiation over many turns</a:t>
            </a:r>
          </a:p>
          <a:p>
            <a:endParaRPr lang="de-DE" sz="800" b="0"/>
          </a:p>
          <a:p>
            <a:r>
              <a:rPr lang="de-DE" sz="1800" b="0"/>
              <a:t>Narrowband tunable THz pulses</a:t>
            </a:r>
          </a:p>
          <a:p>
            <a:endParaRPr lang="de-DE" sz="800" b="0"/>
          </a:p>
          <a:p>
            <a:r>
              <a:rPr lang="de-DE" sz="1800" b="0"/>
              <a:t>Seeding with double pulses</a:t>
            </a:r>
          </a:p>
          <a:p>
            <a:endParaRPr lang="de-DE" sz="800" b="0"/>
          </a:p>
          <a:p>
            <a:r>
              <a:rPr lang="de-DE" sz="1800" b="0"/>
              <a:t>Off-axis harmonic seeding</a:t>
            </a:r>
          </a:p>
          <a:p>
            <a:endParaRPr lang="de-DE" sz="800" b="0"/>
          </a:p>
          <a:p>
            <a:r>
              <a:rPr lang="de-DE" sz="1800" b="0"/>
              <a:t>Coherent edge radiation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BAEE9DB-E581-4A0A-9BE9-671B9C09C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860" y="4251821"/>
            <a:ext cx="5134724" cy="209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8E35DF01-9AA6-4408-B31E-B78C3B818CE7}"/>
              </a:ext>
            </a:extLst>
          </p:cNvPr>
          <p:cNvSpPr txBox="1"/>
          <p:nvPr/>
        </p:nvSpPr>
        <p:spPr>
          <a:xfrm>
            <a:off x="380999" y="5623108"/>
            <a:ext cx="2525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0"/>
              <a:t>S. Khan et al., </a:t>
            </a:r>
          </a:p>
          <a:p>
            <a:r>
              <a:rPr lang="de-DE" sz="1200" b="0"/>
              <a:t>Proc. IPAC 2016, Busan, Korea 2851.</a:t>
            </a:r>
          </a:p>
        </p:txBody>
      </p:sp>
    </p:spTree>
    <p:extLst>
      <p:ext uri="{BB962C8B-B14F-4D97-AF65-F5344CB8AC3E}">
        <p14:creationId xmlns:p14="http://schemas.microsoft.com/office/powerpoint/2010/main" val="2324053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621EAEA-008E-4F46-AF61-A1F91C37CE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F15568-90D7-4528-9F1B-86B375B0D0F8}" type="slidenum">
              <a:rPr lang="de-DE" altLang="de-DE" smtClean="0"/>
              <a:pPr/>
              <a:t>12</a:t>
            </a:fld>
            <a:endParaRPr lang="de-DE" alt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84C93D5-2E91-4D55-8471-03DC4E5FEDB7}"/>
              </a:ext>
            </a:extLst>
          </p:cNvPr>
          <p:cNvSpPr txBox="1"/>
          <p:nvPr/>
        </p:nvSpPr>
        <p:spPr>
          <a:xfrm>
            <a:off x="380999" y="342895"/>
            <a:ext cx="6109365" cy="4924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>
                <a:solidFill>
                  <a:srgbClr val="0070C0"/>
                </a:solidFill>
              </a:rPr>
              <a:t>The synchrotron radiation source DELTA at TU Dortmund</a:t>
            </a:r>
          </a:p>
          <a:p>
            <a:endParaRPr lang="de-DE" sz="800">
              <a:solidFill>
                <a:srgbClr val="0070C0"/>
              </a:solidFill>
            </a:endParaRPr>
          </a:p>
          <a:p>
            <a:r>
              <a:rPr lang="de-DE" sz="1800"/>
              <a:t>Results since 2011</a:t>
            </a:r>
          </a:p>
          <a:p>
            <a:endParaRPr lang="de-DE" sz="800"/>
          </a:p>
          <a:p>
            <a:r>
              <a:rPr lang="de-DE" sz="1800" b="0"/>
              <a:t>Seeding with 800 nm and 400 nm, harmonics down to 80 nm</a:t>
            </a:r>
          </a:p>
          <a:p>
            <a:endParaRPr lang="de-DE" sz="800" b="0"/>
          </a:p>
          <a:p>
            <a:r>
              <a:rPr lang="de-DE" sz="1800" b="0"/>
              <a:t>Longitudinal and transverse coherence studies</a:t>
            </a:r>
          </a:p>
          <a:p>
            <a:endParaRPr lang="de-DE" sz="800" b="0"/>
          </a:p>
          <a:p>
            <a:r>
              <a:rPr lang="de-DE" sz="1800" b="0"/>
              <a:t>Spectrotemporal properties of CHG pulses</a:t>
            </a:r>
          </a:p>
          <a:p>
            <a:endParaRPr lang="de-DE" sz="800" b="0"/>
          </a:p>
          <a:p>
            <a:r>
              <a:rPr lang="de-DE" sz="1800">
                <a:solidFill>
                  <a:srgbClr val="CC3399"/>
                </a:solidFill>
              </a:rPr>
              <a:t>Seeding with RF phase modulation</a:t>
            </a:r>
          </a:p>
          <a:p>
            <a:endParaRPr lang="de-DE" sz="800" b="0"/>
          </a:p>
          <a:p>
            <a:r>
              <a:rPr lang="de-DE" sz="1800" b="0"/>
              <a:t>Pump-probe study of photoelectron space charge</a:t>
            </a:r>
          </a:p>
          <a:p>
            <a:endParaRPr lang="de-DE" sz="800" b="0"/>
          </a:p>
          <a:p>
            <a:r>
              <a:rPr lang="de-DE" sz="1800" b="0"/>
              <a:t>Broadband THz radiation over many turns</a:t>
            </a:r>
          </a:p>
          <a:p>
            <a:endParaRPr lang="de-DE" sz="800" b="0"/>
          </a:p>
          <a:p>
            <a:r>
              <a:rPr lang="de-DE" sz="1800" b="0"/>
              <a:t>Narrowband tunable THz pulses</a:t>
            </a:r>
          </a:p>
          <a:p>
            <a:endParaRPr lang="de-DE" sz="800" b="0"/>
          </a:p>
          <a:p>
            <a:r>
              <a:rPr lang="de-DE" sz="1800" b="0"/>
              <a:t>Seeding with double pulses</a:t>
            </a:r>
          </a:p>
          <a:p>
            <a:endParaRPr lang="de-DE" sz="800" b="0"/>
          </a:p>
          <a:p>
            <a:r>
              <a:rPr lang="de-DE" sz="1800" b="0"/>
              <a:t>Off-axis harmonic seeding</a:t>
            </a:r>
          </a:p>
          <a:p>
            <a:endParaRPr lang="de-DE" sz="800" b="0"/>
          </a:p>
          <a:p>
            <a:r>
              <a:rPr lang="de-DE" sz="1800" b="0"/>
              <a:t>Coherent edge radiation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5376C2B-D408-4F38-96CD-A97BCBABC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4658" y="3847193"/>
            <a:ext cx="3732213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B98DBB62-648E-4254-883F-07558609A7EB}"/>
              </a:ext>
            </a:extLst>
          </p:cNvPr>
          <p:cNvSpPr txBox="1"/>
          <p:nvPr/>
        </p:nvSpPr>
        <p:spPr>
          <a:xfrm>
            <a:off x="380999" y="5889811"/>
            <a:ext cx="35057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0"/>
              <a:t>S. Khan et al., Proc. IBIC 2014, Monterey, USA, 202.</a:t>
            </a:r>
          </a:p>
        </p:txBody>
      </p:sp>
    </p:spTree>
    <p:extLst>
      <p:ext uri="{BB962C8B-B14F-4D97-AF65-F5344CB8AC3E}">
        <p14:creationId xmlns:p14="http://schemas.microsoft.com/office/powerpoint/2010/main" val="2338382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621EAEA-008E-4F46-AF61-A1F91C37CE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F15568-90D7-4528-9F1B-86B375B0D0F8}" type="slidenum">
              <a:rPr lang="de-DE" altLang="de-DE" smtClean="0"/>
              <a:pPr/>
              <a:t>13</a:t>
            </a:fld>
            <a:endParaRPr lang="de-DE" alt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84C93D5-2E91-4D55-8471-03DC4E5FEDB7}"/>
              </a:ext>
            </a:extLst>
          </p:cNvPr>
          <p:cNvSpPr txBox="1"/>
          <p:nvPr/>
        </p:nvSpPr>
        <p:spPr>
          <a:xfrm>
            <a:off x="380999" y="342895"/>
            <a:ext cx="6109365" cy="4924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>
                <a:solidFill>
                  <a:srgbClr val="0070C0"/>
                </a:solidFill>
              </a:rPr>
              <a:t>The synchrotron radiation source DELTA at TU Dortmund</a:t>
            </a:r>
          </a:p>
          <a:p>
            <a:endParaRPr lang="de-DE" sz="800">
              <a:solidFill>
                <a:srgbClr val="0070C0"/>
              </a:solidFill>
            </a:endParaRPr>
          </a:p>
          <a:p>
            <a:r>
              <a:rPr lang="de-DE" sz="1800"/>
              <a:t>Results since 2011</a:t>
            </a:r>
          </a:p>
          <a:p>
            <a:endParaRPr lang="de-DE" sz="800"/>
          </a:p>
          <a:p>
            <a:r>
              <a:rPr lang="de-DE" sz="1800" b="0"/>
              <a:t>Seeding with 800 nm and 400 nm, harmonics down to 80 nm</a:t>
            </a:r>
          </a:p>
          <a:p>
            <a:endParaRPr lang="de-DE" sz="800" b="0"/>
          </a:p>
          <a:p>
            <a:r>
              <a:rPr lang="de-DE" sz="1800" b="0"/>
              <a:t>Longitudinal and transverse coherence studies</a:t>
            </a:r>
          </a:p>
          <a:p>
            <a:endParaRPr lang="de-DE" sz="800" b="0"/>
          </a:p>
          <a:p>
            <a:r>
              <a:rPr lang="de-DE" sz="1800" b="0"/>
              <a:t>Spectrotemporal properties of CHG pulses</a:t>
            </a:r>
          </a:p>
          <a:p>
            <a:endParaRPr lang="de-DE" sz="800" b="0"/>
          </a:p>
          <a:p>
            <a:r>
              <a:rPr lang="de-DE" sz="1800" b="0"/>
              <a:t>Seeding with RF phase modulation</a:t>
            </a:r>
          </a:p>
          <a:p>
            <a:endParaRPr lang="de-DE" sz="800" b="0"/>
          </a:p>
          <a:p>
            <a:r>
              <a:rPr lang="de-DE" sz="1800">
                <a:solidFill>
                  <a:srgbClr val="CC3399"/>
                </a:solidFill>
              </a:rPr>
              <a:t>Pump-probe study of photoelectron space charge</a:t>
            </a:r>
          </a:p>
          <a:p>
            <a:endParaRPr lang="de-DE" sz="800" b="0"/>
          </a:p>
          <a:p>
            <a:r>
              <a:rPr lang="de-DE" sz="1800" b="0"/>
              <a:t>Broadband THz radiation over many turns</a:t>
            </a:r>
          </a:p>
          <a:p>
            <a:endParaRPr lang="de-DE" sz="800" b="0"/>
          </a:p>
          <a:p>
            <a:r>
              <a:rPr lang="de-DE" sz="1800" b="0"/>
              <a:t>Narrowband tunable THz pulses</a:t>
            </a:r>
          </a:p>
          <a:p>
            <a:endParaRPr lang="de-DE" sz="800" b="0"/>
          </a:p>
          <a:p>
            <a:r>
              <a:rPr lang="de-DE" sz="1800" b="0"/>
              <a:t>Seeding with double pulses</a:t>
            </a:r>
          </a:p>
          <a:p>
            <a:endParaRPr lang="de-DE" sz="800" b="0"/>
          </a:p>
          <a:p>
            <a:r>
              <a:rPr lang="de-DE" sz="1800" b="0"/>
              <a:t>Off-axis harmonic seeding</a:t>
            </a:r>
          </a:p>
          <a:p>
            <a:endParaRPr lang="de-DE" sz="800" b="0"/>
          </a:p>
          <a:p>
            <a:r>
              <a:rPr lang="de-DE" sz="1800" b="0"/>
              <a:t>Coherent edge radiation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EF2D4C4-EBC6-46EB-8F72-69464201E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5786" y="3836729"/>
            <a:ext cx="3344410" cy="2517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7DE4DADD-71A7-4476-98E0-5CAA9A90BA9C}"/>
              </a:ext>
            </a:extLst>
          </p:cNvPr>
          <p:cNvSpPr txBox="1"/>
          <p:nvPr/>
        </p:nvSpPr>
        <p:spPr>
          <a:xfrm>
            <a:off x="380999" y="5889811"/>
            <a:ext cx="41059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0"/>
              <a:t>S. Khan et al., Proc. IPAC 2017, Kopenhagen, Denmark, 2578.</a:t>
            </a:r>
          </a:p>
        </p:txBody>
      </p:sp>
    </p:spTree>
    <p:extLst>
      <p:ext uri="{BB962C8B-B14F-4D97-AF65-F5344CB8AC3E}">
        <p14:creationId xmlns:p14="http://schemas.microsoft.com/office/powerpoint/2010/main" val="2432589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621EAEA-008E-4F46-AF61-A1F91C37CE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F15568-90D7-4528-9F1B-86B375B0D0F8}" type="slidenum">
              <a:rPr lang="de-DE" altLang="de-DE" smtClean="0"/>
              <a:pPr/>
              <a:t>14</a:t>
            </a:fld>
            <a:endParaRPr lang="de-DE" alt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84C93D5-2E91-4D55-8471-03DC4E5FEDB7}"/>
              </a:ext>
            </a:extLst>
          </p:cNvPr>
          <p:cNvSpPr txBox="1"/>
          <p:nvPr/>
        </p:nvSpPr>
        <p:spPr>
          <a:xfrm>
            <a:off x="380999" y="342895"/>
            <a:ext cx="6109365" cy="4924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>
                <a:solidFill>
                  <a:srgbClr val="0070C0"/>
                </a:solidFill>
              </a:rPr>
              <a:t>The synchrotron radiation source DELTA at TU Dortmund</a:t>
            </a:r>
          </a:p>
          <a:p>
            <a:endParaRPr lang="de-DE" sz="800">
              <a:solidFill>
                <a:srgbClr val="0070C0"/>
              </a:solidFill>
            </a:endParaRPr>
          </a:p>
          <a:p>
            <a:r>
              <a:rPr lang="de-DE" sz="1800"/>
              <a:t>Results since 2011</a:t>
            </a:r>
          </a:p>
          <a:p>
            <a:endParaRPr lang="de-DE" sz="800"/>
          </a:p>
          <a:p>
            <a:r>
              <a:rPr lang="de-DE" sz="1800" b="0"/>
              <a:t>Seeding with 800 nm and 400 nm, harmonics down to 80 nm</a:t>
            </a:r>
          </a:p>
          <a:p>
            <a:endParaRPr lang="de-DE" sz="800" b="0"/>
          </a:p>
          <a:p>
            <a:r>
              <a:rPr lang="de-DE" sz="1800" b="0"/>
              <a:t>Longitudinal and transverse coherence studies</a:t>
            </a:r>
          </a:p>
          <a:p>
            <a:endParaRPr lang="de-DE" sz="800" b="0"/>
          </a:p>
          <a:p>
            <a:r>
              <a:rPr lang="de-DE" sz="1800" b="0"/>
              <a:t>Spectrotemporal properties of CHG pulses</a:t>
            </a:r>
          </a:p>
          <a:p>
            <a:endParaRPr lang="de-DE" sz="800" b="0"/>
          </a:p>
          <a:p>
            <a:r>
              <a:rPr lang="de-DE" sz="1800" b="0"/>
              <a:t>Seeding with RF phase modulation</a:t>
            </a:r>
          </a:p>
          <a:p>
            <a:endParaRPr lang="de-DE" sz="800" b="0"/>
          </a:p>
          <a:p>
            <a:r>
              <a:rPr lang="de-DE" sz="1800" b="0"/>
              <a:t>Pump-probe study of photoelectron space charge</a:t>
            </a:r>
          </a:p>
          <a:p>
            <a:endParaRPr lang="de-DE" sz="800" b="0"/>
          </a:p>
          <a:p>
            <a:r>
              <a:rPr lang="de-DE" sz="1800">
                <a:solidFill>
                  <a:srgbClr val="CC3399"/>
                </a:solidFill>
              </a:rPr>
              <a:t>Broadband THz radiation over many turns</a:t>
            </a:r>
          </a:p>
          <a:p>
            <a:endParaRPr lang="de-DE" sz="800" b="0"/>
          </a:p>
          <a:p>
            <a:r>
              <a:rPr lang="de-DE" sz="1800" b="0"/>
              <a:t>Narrowband tunable THz pulses</a:t>
            </a:r>
          </a:p>
          <a:p>
            <a:endParaRPr lang="de-DE" sz="800" b="0"/>
          </a:p>
          <a:p>
            <a:r>
              <a:rPr lang="de-DE" sz="1800" b="0"/>
              <a:t>Seeding with double pulses</a:t>
            </a:r>
          </a:p>
          <a:p>
            <a:endParaRPr lang="de-DE" sz="800" b="0"/>
          </a:p>
          <a:p>
            <a:r>
              <a:rPr lang="de-DE" sz="1800" b="0"/>
              <a:t>Off-axis harmonic seeding</a:t>
            </a:r>
          </a:p>
          <a:p>
            <a:endParaRPr lang="de-DE" sz="800" b="0"/>
          </a:p>
          <a:p>
            <a:r>
              <a:rPr lang="de-DE" sz="1800" b="0"/>
              <a:t>Coherent edge radiation</a:t>
            </a:r>
          </a:p>
        </p:txBody>
      </p:sp>
      <p:pic>
        <p:nvPicPr>
          <p:cNvPr id="6" name="Bild 5">
            <a:extLst>
              <a:ext uri="{FF2B5EF4-FFF2-40B4-BE49-F238E27FC236}">
                <a16:creationId xmlns:a16="http://schemas.microsoft.com/office/drawing/2014/main" id="{C5A13CAA-3D00-4791-B659-556C8ED34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4419" y="3869530"/>
            <a:ext cx="4367552" cy="2589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>
            <a:extLst>
              <a:ext uri="{FF2B5EF4-FFF2-40B4-BE49-F238E27FC236}">
                <a16:creationId xmlns:a16="http://schemas.microsoft.com/office/drawing/2014/main" id="{2F6858EF-6003-47A4-921B-2E2CFFEF0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6631" y="1861457"/>
            <a:ext cx="2450077" cy="2025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D0F60D91-A699-4832-A4DF-85DF69453F58}"/>
              </a:ext>
            </a:extLst>
          </p:cNvPr>
          <p:cNvSpPr txBox="1"/>
          <p:nvPr/>
        </p:nvSpPr>
        <p:spPr>
          <a:xfrm>
            <a:off x="380999" y="5546908"/>
            <a:ext cx="3519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0"/>
              <a:t>C. Mai et al., Proc. IPAC 2015, Richmond, USA, 823.</a:t>
            </a:r>
          </a:p>
          <a:p>
            <a:r>
              <a:rPr lang="de-DE" sz="1200" b="0"/>
              <a:t>S. Khan et al. ESLS 2019, Cerdanyola, Spain. </a:t>
            </a:r>
          </a:p>
        </p:txBody>
      </p:sp>
    </p:spTree>
    <p:extLst>
      <p:ext uri="{BB962C8B-B14F-4D97-AF65-F5344CB8AC3E}">
        <p14:creationId xmlns:p14="http://schemas.microsoft.com/office/powerpoint/2010/main" val="1966311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621EAEA-008E-4F46-AF61-A1F91C37CE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F15568-90D7-4528-9F1B-86B375B0D0F8}" type="slidenum">
              <a:rPr lang="de-DE" altLang="de-DE" smtClean="0"/>
              <a:pPr/>
              <a:t>15</a:t>
            </a:fld>
            <a:endParaRPr lang="de-DE" alt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84C93D5-2E91-4D55-8471-03DC4E5FEDB7}"/>
              </a:ext>
            </a:extLst>
          </p:cNvPr>
          <p:cNvSpPr txBox="1"/>
          <p:nvPr/>
        </p:nvSpPr>
        <p:spPr>
          <a:xfrm>
            <a:off x="380999" y="342895"/>
            <a:ext cx="6109365" cy="4924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>
                <a:solidFill>
                  <a:srgbClr val="0070C0"/>
                </a:solidFill>
              </a:rPr>
              <a:t>The synchrotron radiation source DELTA at TU Dortmund</a:t>
            </a:r>
          </a:p>
          <a:p>
            <a:endParaRPr lang="de-DE" sz="800">
              <a:solidFill>
                <a:srgbClr val="0070C0"/>
              </a:solidFill>
            </a:endParaRPr>
          </a:p>
          <a:p>
            <a:r>
              <a:rPr lang="de-DE" sz="1800"/>
              <a:t>Results since 2011</a:t>
            </a:r>
          </a:p>
          <a:p>
            <a:endParaRPr lang="de-DE" sz="800"/>
          </a:p>
          <a:p>
            <a:r>
              <a:rPr lang="de-DE" sz="1800" b="0"/>
              <a:t>Seeding with 800 nm and 400 nm, harmonics down to 80 nm</a:t>
            </a:r>
          </a:p>
          <a:p>
            <a:endParaRPr lang="de-DE" sz="800" b="0"/>
          </a:p>
          <a:p>
            <a:r>
              <a:rPr lang="de-DE" sz="1800" b="0"/>
              <a:t>Longitudinal and transverse coherence studies</a:t>
            </a:r>
          </a:p>
          <a:p>
            <a:endParaRPr lang="de-DE" sz="800" b="0"/>
          </a:p>
          <a:p>
            <a:r>
              <a:rPr lang="de-DE" sz="1800" b="0"/>
              <a:t>Spectrotemporal properties of CHG pulses</a:t>
            </a:r>
          </a:p>
          <a:p>
            <a:endParaRPr lang="de-DE" sz="800" b="0"/>
          </a:p>
          <a:p>
            <a:r>
              <a:rPr lang="de-DE" sz="1800" b="0"/>
              <a:t>Seeding with RF phase modulation</a:t>
            </a:r>
          </a:p>
          <a:p>
            <a:endParaRPr lang="de-DE" sz="800" b="0"/>
          </a:p>
          <a:p>
            <a:r>
              <a:rPr lang="de-DE" sz="1800" b="0"/>
              <a:t>Pump-probe study of photoelectron space charge</a:t>
            </a:r>
          </a:p>
          <a:p>
            <a:endParaRPr lang="de-DE" sz="800" b="0"/>
          </a:p>
          <a:p>
            <a:r>
              <a:rPr lang="de-DE" sz="1800" b="0"/>
              <a:t>Broadband THz radiation over many turns</a:t>
            </a:r>
          </a:p>
          <a:p>
            <a:endParaRPr lang="de-DE" sz="800" b="0"/>
          </a:p>
          <a:p>
            <a:r>
              <a:rPr lang="de-DE" sz="1800">
                <a:solidFill>
                  <a:srgbClr val="CC3399"/>
                </a:solidFill>
              </a:rPr>
              <a:t>Narrowband tunable THz pulses</a:t>
            </a:r>
          </a:p>
          <a:p>
            <a:endParaRPr lang="de-DE" sz="800" b="0"/>
          </a:p>
          <a:p>
            <a:r>
              <a:rPr lang="de-DE" sz="1800" b="0"/>
              <a:t>Seeding with double pulses</a:t>
            </a:r>
          </a:p>
          <a:p>
            <a:endParaRPr lang="de-DE" sz="800" b="0"/>
          </a:p>
          <a:p>
            <a:r>
              <a:rPr lang="de-DE" sz="1800" b="0"/>
              <a:t>Off-axis harmonic seeding</a:t>
            </a:r>
          </a:p>
          <a:p>
            <a:endParaRPr lang="de-DE" sz="800" b="0"/>
          </a:p>
          <a:p>
            <a:r>
              <a:rPr lang="de-DE" sz="1800" b="0"/>
              <a:t>Coherent edge radiation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9B75252E-E973-4522-8AB9-3B48E075A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0119" y="4656818"/>
            <a:ext cx="2959100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Z:\media\mai\System\Users\Mai\Messungen\SLMNarrowband\modulatorSpectra3.png">
            <a:extLst>
              <a:ext uri="{FF2B5EF4-FFF2-40B4-BE49-F238E27FC236}">
                <a16:creationId xmlns:a16="http://schemas.microsoft.com/office/drawing/2014/main" id="{25B22667-FEFF-4B9E-854C-2AA61A547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8363" y="4554538"/>
            <a:ext cx="2543175" cy="190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AC_sample.png">
            <a:extLst>
              <a:ext uri="{FF2B5EF4-FFF2-40B4-BE49-F238E27FC236}">
                <a16:creationId xmlns:a16="http://schemas.microsoft.com/office/drawing/2014/main" id="{256F7CBC-017F-4F4F-B98D-AB16B6CB3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8363" y="2354615"/>
            <a:ext cx="2543175" cy="2026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3D7F7667-FF06-49E5-A0F8-CA3C853228AC}"/>
              </a:ext>
            </a:extLst>
          </p:cNvPr>
          <p:cNvSpPr txBox="1"/>
          <p:nvPr/>
        </p:nvSpPr>
        <p:spPr>
          <a:xfrm>
            <a:off x="391885" y="5448936"/>
            <a:ext cx="21470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0"/>
              <a:t>P. Ungelenk et al., </a:t>
            </a:r>
          </a:p>
          <a:p>
            <a:r>
              <a:rPr lang="de-DE" sz="1200" b="0"/>
              <a:t>PRAB 20 (2017), 020706,</a:t>
            </a:r>
          </a:p>
          <a:p>
            <a:r>
              <a:rPr lang="de-DE" sz="1200" b="0"/>
              <a:t>C. Mai et al., Proc. IPAC 2019, </a:t>
            </a:r>
          </a:p>
          <a:p>
            <a:r>
              <a:rPr lang="de-DE" sz="1200" b="0"/>
              <a:t>Melbourne, Australia, 1454</a:t>
            </a:r>
          </a:p>
        </p:txBody>
      </p:sp>
    </p:spTree>
    <p:extLst>
      <p:ext uri="{BB962C8B-B14F-4D97-AF65-F5344CB8AC3E}">
        <p14:creationId xmlns:p14="http://schemas.microsoft.com/office/powerpoint/2010/main" val="3074622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621EAEA-008E-4F46-AF61-A1F91C37CE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F15568-90D7-4528-9F1B-86B375B0D0F8}" type="slidenum">
              <a:rPr lang="de-DE" altLang="de-DE" smtClean="0"/>
              <a:pPr/>
              <a:t>16</a:t>
            </a:fld>
            <a:endParaRPr lang="de-DE" alt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84C93D5-2E91-4D55-8471-03DC4E5FEDB7}"/>
              </a:ext>
            </a:extLst>
          </p:cNvPr>
          <p:cNvSpPr txBox="1"/>
          <p:nvPr/>
        </p:nvSpPr>
        <p:spPr>
          <a:xfrm>
            <a:off x="380999" y="342895"/>
            <a:ext cx="6109365" cy="4924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>
                <a:solidFill>
                  <a:srgbClr val="0070C0"/>
                </a:solidFill>
              </a:rPr>
              <a:t>The synchrotron radiation source DELTA at TU Dortmund</a:t>
            </a:r>
          </a:p>
          <a:p>
            <a:endParaRPr lang="de-DE" sz="800">
              <a:solidFill>
                <a:srgbClr val="0070C0"/>
              </a:solidFill>
            </a:endParaRPr>
          </a:p>
          <a:p>
            <a:r>
              <a:rPr lang="de-DE" sz="1800"/>
              <a:t>Results since 2011</a:t>
            </a:r>
          </a:p>
          <a:p>
            <a:endParaRPr lang="de-DE" sz="800"/>
          </a:p>
          <a:p>
            <a:r>
              <a:rPr lang="de-DE" sz="1800" b="0"/>
              <a:t>Seeding with 800 nm and 400 nm, harmonics down to 80 nm</a:t>
            </a:r>
          </a:p>
          <a:p>
            <a:endParaRPr lang="de-DE" sz="800" b="0"/>
          </a:p>
          <a:p>
            <a:r>
              <a:rPr lang="de-DE" sz="1800" b="0"/>
              <a:t>Longitudinal and transverse coherence studies</a:t>
            </a:r>
          </a:p>
          <a:p>
            <a:endParaRPr lang="de-DE" sz="800" b="0"/>
          </a:p>
          <a:p>
            <a:r>
              <a:rPr lang="de-DE" sz="1800" b="0"/>
              <a:t>Spectrotemporal properties of CHG pulses</a:t>
            </a:r>
          </a:p>
          <a:p>
            <a:endParaRPr lang="de-DE" sz="800" b="0"/>
          </a:p>
          <a:p>
            <a:r>
              <a:rPr lang="de-DE" sz="1800" b="0"/>
              <a:t>Seeding with RF phase modulation</a:t>
            </a:r>
          </a:p>
          <a:p>
            <a:endParaRPr lang="de-DE" sz="800" b="0"/>
          </a:p>
          <a:p>
            <a:r>
              <a:rPr lang="de-DE" sz="1800" b="0"/>
              <a:t>Pump-probe study of photoelectron space charge</a:t>
            </a:r>
          </a:p>
          <a:p>
            <a:endParaRPr lang="de-DE" sz="800" b="0"/>
          </a:p>
          <a:p>
            <a:r>
              <a:rPr lang="de-DE" sz="1800" b="0"/>
              <a:t>Broadband THz radiation over many turns</a:t>
            </a:r>
          </a:p>
          <a:p>
            <a:endParaRPr lang="de-DE" sz="800" b="0"/>
          </a:p>
          <a:p>
            <a:r>
              <a:rPr lang="de-DE" sz="1800" b="0"/>
              <a:t>Narrowband tunable THz pulses</a:t>
            </a:r>
          </a:p>
          <a:p>
            <a:endParaRPr lang="de-DE" sz="800" b="0"/>
          </a:p>
          <a:p>
            <a:r>
              <a:rPr lang="de-DE" sz="1800">
                <a:solidFill>
                  <a:srgbClr val="CC3399"/>
                </a:solidFill>
              </a:rPr>
              <a:t>Seeding with double pulses</a:t>
            </a:r>
          </a:p>
          <a:p>
            <a:endParaRPr lang="de-DE" sz="800" b="0"/>
          </a:p>
          <a:p>
            <a:r>
              <a:rPr lang="de-DE" sz="1800" b="0"/>
              <a:t>Off-axis harmonic seeding</a:t>
            </a:r>
          </a:p>
          <a:p>
            <a:endParaRPr lang="de-DE" sz="800" b="0"/>
          </a:p>
          <a:p>
            <a:r>
              <a:rPr lang="de-DE" sz="1800" b="0"/>
              <a:t>Coherent edge radiation</a:t>
            </a:r>
          </a:p>
        </p:txBody>
      </p:sp>
      <p:pic>
        <p:nvPicPr>
          <p:cNvPr id="11" name="Picture 7">
            <a:extLst>
              <a:ext uri="{FF2B5EF4-FFF2-40B4-BE49-F238E27FC236}">
                <a16:creationId xmlns:a16="http://schemas.microsoft.com/office/drawing/2014/main" id="{E94166B5-FA74-4F22-8D1D-771A71919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7486" y="5548166"/>
            <a:ext cx="5014914" cy="738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04F4B219-0505-4DDF-9237-58DC5E9C46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7450" y="4141386"/>
            <a:ext cx="4335054" cy="1246769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B2CBFA8C-16A6-4630-B6EC-EB77DC50110D}"/>
              </a:ext>
            </a:extLst>
          </p:cNvPr>
          <p:cNvSpPr txBox="1"/>
          <p:nvPr/>
        </p:nvSpPr>
        <p:spPr>
          <a:xfrm>
            <a:off x="380999" y="5641211"/>
            <a:ext cx="2423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0"/>
              <a:t>S. Khan et al., </a:t>
            </a:r>
          </a:p>
          <a:p>
            <a:r>
              <a:rPr lang="de-DE" sz="1200" b="0"/>
              <a:t>Proc. FEL 2017, Santa Fe, USA, 94.</a:t>
            </a:r>
          </a:p>
        </p:txBody>
      </p:sp>
    </p:spTree>
    <p:extLst>
      <p:ext uri="{BB962C8B-B14F-4D97-AF65-F5344CB8AC3E}">
        <p14:creationId xmlns:p14="http://schemas.microsoft.com/office/powerpoint/2010/main" val="3513929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621EAEA-008E-4F46-AF61-A1F91C37CE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F15568-90D7-4528-9F1B-86B375B0D0F8}" type="slidenum">
              <a:rPr lang="de-DE" altLang="de-DE" smtClean="0"/>
              <a:pPr/>
              <a:t>17</a:t>
            </a:fld>
            <a:endParaRPr lang="de-DE" alt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84C93D5-2E91-4D55-8471-03DC4E5FEDB7}"/>
              </a:ext>
            </a:extLst>
          </p:cNvPr>
          <p:cNvSpPr txBox="1"/>
          <p:nvPr/>
        </p:nvSpPr>
        <p:spPr>
          <a:xfrm>
            <a:off x="380999" y="342895"/>
            <a:ext cx="6109365" cy="4924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>
                <a:solidFill>
                  <a:srgbClr val="0070C0"/>
                </a:solidFill>
              </a:rPr>
              <a:t>The synchrotron radiation source DELTA at TU Dortmund</a:t>
            </a:r>
          </a:p>
          <a:p>
            <a:endParaRPr lang="de-DE" sz="800">
              <a:solidFill>
                <a:srgbClr val="0070C0"/>
              </a:solidFill>
            </a:endParaRPr>
          </a:p>
          <a:p>
            <a:r>
              <a:rPr lang="de-DE" sz="1800"/>
              <a:t>Results since 2011</a:t>
            </a:r>
          </a:p>
          <a:p>
            <a:endParaRPr lang="de-DE" sz="800"/>
          </a:p>
          <a:p>
            <a:r>
              <a:rPr lang="de-DE" sz="1800" b="0"/>
              <a:t>Seeding with 800 nm and 400 nm, harmonics down to 80 nm</a:t>
            </a:r>
          </a:p>
          <a:p>
            <a:endParaRPr lang="de-DE" sz="800" b="0"/>
          </a:p>
          <a:p>
            <a:r>
              <a:rPr lang="de-DE" sz="1800" b="0"/>
              <a:t>Longitudinal and transverse coherence studies</a:t>
            </a:r>
          </a:p>
          <a:p>
            <a:endParaRPr lang="de-DE" sz="800" b="0"/>
          </a:p>
          <a:p>
            <a:r>
              <a:rPr lang="de-DE" sz="1800" b="0"/>
              <a:t>Spectrotemporal properties of CHG pulses</a:t>
            </a:r>
          </a:p>
          <a:p>
            <a:endParaRPr lang="de-DE" sz="800" b="0"/>
          </a:p>
          <a:p>
            <a:r>
              <a:rPr lang="de-DE" sz="1800" b="0"/>
              <a:t>Seeding with RF phase modulation</a:t>
            </a:r>
          </a:p>
          <a:p>
            <a:endParaRPr lang="de-DE" sz="800" b="0"/>
          </a:p>
          <a:p>
            <a:r>
              <a:rPr lang="de-DE" sz="1800" b="0"/>
              <a:t>Pump-probe study of photoelectron space charge</a:t>
            </a:r>
          </a:p>
          <a:p>
            <a:endParaRPr lang="de-DE" sz="800" b="0"/>
          </a:p>
          <a:p>
            <a:r>
              <a:rPr lang="de-DE" sz="1800" b="0"/>
              <a:t>Broadband THz radiation over many turns</a:t>
            </a:r>
          </a:p>
          <a:p>
            <a:endParaRPr lang="de-DE" sz="800" b="0"/>
          </a:p>
          <a:p>
            <a:r>
              <a:rPr lang="de-DE" sz="1800" b="0"/>
              <a:t>Narrowband tunable THz pulses</a:t>
            </a:r>
          </a:p>
          <a:p>
            <a:endParaRPr lang="de-DE" sz="800" b="0"/>
          </a:p>
          <a:p>
            <a:r>
              <a:rPr lang="de-DE" sz="1800" b="0"/>
              <a:t>Seeding with double pulses</a:t>
            </a:r>
          </a:p>
          <a:p>
            <a:endParaRPr lang="de-DE" sz="800" b="0"/>
          </a:p>
          <a:p>
            <a:r>
              <a:rPr lang="de-DE" sz="1800">
                <a:solidFill>
                  <a:srgbClr val="CC3399"/>
                </a:solidFill>
              </a:rPr>
              <a:t>Off-axis harmonic seeding</a:t>
            </a:r>
          </a:p>
          <a:p>
            <a:endParaRPr lang="de-DE" sz="800" b="0"/>
          </a:p>
          <a:p>
            <a:r>
              <a:rPr lang="de-DE" sz="1800" b="0"/>
              <a:t>Coherent edge radiation</a:t>
            </a:r>
          </a:p>
        </p:txBody>
      </p:sp>
      <p:pic>
        <p:nvPicPr>
          <p:cNvPr id="8" name="Grafik 5" descr="C:\Users\Arne\AppData\Local\Microsoft\Windows\INetCache\Content.Word\TUP080f4.png">
            <a:extLst>
              <a:ext uri="{FF2B5EF4-FFF2-40B4-BE49-F238E27FC236}">
                <a16:creationId xmlns:a16="http://schemas.microsoft.com/office/drawing/2014/main" id="{56300D31-9254-4496-B9EC-8EF768FBF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4590" y="4208162"/>
            <a:ext cx="3911600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540577B7-3883-4C6F-BE32-8EAAF78B5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5386" y="2068289"/>
            <a:ext cx="3469130" cy="179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E1E4870D-7548-4499-A154-295B885E3FEB}"/>
              </a:ext>
            </a:extLst>
          </p:cNvPr>
          <p:cNvSpPr txBox="1"/>
          <p:nvPr/>
        </p:nvSpPr>
        <p:spPr>
          <a:xfrm>
            <a:off x="380999" y="5677536"/>
            <a:ext cx="29593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0"/>
              <a:t>A. Meyer auf der Heide et al., </a:t>
            </a:r>
          </a:p>
          <a:p>
            <a:r>
              <a:rPr lang="de-DE" sz="1200" b="0"/>
              <a:t>Proc. IPAC 2019, Melbourne, Australia, 246.</a:t>
            </a:r>
          </a:p>
        </p:txBody>
      </p:sp>
    </p:spTree>
    <p:extLst>
      <p:ext uri="{BB962C8B-B14F-4D97-AF65-F5344CB8AC3E}">
        <p14:creationId xmlns:p14="http://schemas.microsoft.com/office/powerpoint/2010/main" val="33292247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621EAEA-008E-4F46-AF61-A1F91C37CE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F15568-90D7-4528-9F1B-86B375B0D0F8}" type="slidenum">
              <a:rPr lang="de-DE" altLang="de-DE" smtClean="0"/>
              <a:pPr/>
              <a:t>18</a:t>
            </a:fld>
            <a:endParaRPr lang="de-DE" alt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84C93D5-2E91-4D55-8471-03DC4E5FEDB7}"/>
              </a:ext>
            </a:extLst>
          </p:cNvPr>
          <p:cNvSpPr txBox="1"/>
          <p:nvPr/>
        </p:nvSpPr>
        <p:spPr>
          <a:xfrm>
            <a:off x="380999" y="342895"/>
            <a:ext cx="6109365" cy="4924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>
                <a:solidFill>
                  <a:srgbClr val="0070C0"/>
                </a:solidFill>
              </a:rPr>
              <a:t>The synchrotron radiation source DELTA at TU Dortmund</a:t>
            </a:r>
          </a:p>
          <a:p>
            <a:endParaRPr lang="de-DE" sz="800">
              <a:solidFill>
                <a:srgbClr val="0070C0"/>
              </a:solidFill>
            </a:endParaRPr>
          </a:p>
          <a:p>
            <a:r>
              <a:rPr lang="de-DE" sz="1800"/>
              <a:t>Results since 2011</a:t>
            </a:r>
          </a:p>
          <a:p>
            <a:endParaRPr lang="de-DE" sz="800"/>
          </a:p>
          <a:p>
            <a:r>
              <a:rPr lang="de-DE" sz="1800" b="0"/>
              <a:t>Seeding with 800 nm and 400 nm, harmonics down to 80 nm</a:t>
            </a:r>
          </a:p>
          <a:p>
            <a:endParaRPr lang="de-DE" sz="800" b="0"/>
          </a:p>
          <a:p>
            <a:r>
              <a:rPr lang="de-DE" sz="1800" b="0"/>
              <a:t>Longitudinal and transverse coherence studies</a:t>
            </a:r>
          </a:p>
          <a:p>
            <a:endParaRPr lang="de-DE" sz="800" b="0"/>
          </a:p>
          <a:p>
            <a:r>
              <a:rPr lang="de-DE" sz="1800" b="0"/>
              <a:t>Spectrotemporal properties of CHG pulses</a:t>
            </a:r>
          </a:p>
          <a:p>
            <a:endParaRPr lang="de-DE" sz="800" b="0"/>
          </a:p>
          <a:p>
            <a:r>
              <a:rPr lang="de-DE" sz="1800" b="0"/>
              <a:t>Seeding with RF phase modulation</a:t>
            </a:r>
          </a:p>
          <a:p>
            <a:endParaRPr lang="de-DE" sz="800" b="0"/>
          </a:p>
          <a:p>
            <a:r>
              <a:rPr lang="de-DE" sz="1800" b="0"/>
              <a:t>Pump-probe study of photoelectron space charge</a:t>
            </a:r>
          </a:p>
          <a:p>
            <a:endParaRPr lang="de-DE" sz="800" b="0"/>
          </a:p>
          <a:p>
            <a:r>
              <a:rPr lang="de-DE" sz="1800" b="0"/>
              <a:t>Broadband THz radiation over many turns</a:t>
            </a:r>
          </a:p>
          <a:p>
            <a:endParaRPr lang="de-DE" sz="800" b="0"/>
          </a:p>
          <a:p>
            <a:r>
              <a:rPr lang="de-DE" sz="1800" b="0"/>
              <a:t>Narrowband tunable THz pulses</a:t>
            </a:r>
          </a:p>
          <a:p>
            <a:endParaRPr lang="de-DE" sz="800" b="0"/>
          </a:p>
          <a:p>
            <a:r>
              <a:rPr lang="de-DE" sz="1800" b="0"/>
              <a:t>Seeding with double pulses</a:t>
            </a:r>
          </a:p>
          <a:p>
            <a:endParaRPr lang="de-DE" sz="800" b="0"/>
          </a:p>
          <a:p>
            <a:r>
              <a:rPr lang="de-DE" sz="1800" b="0"/>
              <a:t>Off-axis harmonic seeding</a:t>
            </a:r>
          </a:p>
          <a:p>
            <a:endParaRPr lang="de-DE" sz="800" b="0"/>
          </a:p>
          <a:p>
            <a:r>
              <a:rPr lang="de-DE" sz="1800">
                <a:solidFill>
                  <a:srgbClr val="CC3399"/>
                </a:solidFill>
              </a:rPr>
              <a:t>Coherent edge radiation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DC2F7B74-28AF-4C02-B46E-A2AEC7AB6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7895" y="4653644"/>
            <a:ext cx="468058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027321D5-1235-4AA8-9C70-187F78429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4130" y="5523965"/>
            <a:ext cx="4594349" cy="73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564735B5-A687-4E2D-99B9-185131762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0156" y="3158693"/>
            <a:ext cx="1509712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1621FD83-E022-49D4-9D63-9958FEAF2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7237" y="2805107"/>
            <a:ext cx="176212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BDFF9923-E074-4BAC-8485-D2F0D0017080}"/>
              </a:ext>
            </a:extLst>
          </p:cNvPr>
          <p:cNvSpPr txBox="1"/>
          <p:nvPr/>
        </p:nvSpPr>
        <p:spPr>
          <a:xfrm>
            <a:off x="4332762" y="6161314"/>
            <a:ext cx="3397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/>
              <a:t>ChEER</a:t>
            </a:r>
            <a:r>
              <a:rPr lang="de-DE" sz="1400" b="0"/>
              <a:t> Coherently Emitted Edge Radiation</a:t>
            </a:r>
            <a:endParaRPr lang="de-DE" sz="140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CCF87AE-B00E-4797-9699-9965622DDA53}"/>
              </a:ext>
            </a:extLst>
          </p:cNvPr>
          <p:cNvSpPr txBox="1"/>
          <p:nvPr/>
        </p:nvSpPr>
        <p:spPr>
          <a:xfrm>
            <a:off x="380999" y="5889811"/>
            <a:ext cx="28936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0"/>
              <a:t>S. Khan et al., DELTA Annual Report 2020.</a:t>
            </a:r>
          </a:p>
        </p:txBody>
      </p:sp>
    </p:spTree>
    <p:extLst>
      <p:ext uri="{BB962C8B-B14F-4D97-AF65-F5344CB8AC3E}">
        <p14:creationId xmlns:p14="http://schemas.microsoft.com/office/powerpoint/2010/main" val="29565279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DAFB227-4095-4E1F-9DAE-B3E95C004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F15568-90D7-4528-9F1B-86B375B0D0F8}" type="slidenum">
              <a:rPr lang="de-DE" altLang="de-DE" smtClean="0"/>
              <a:pPr/>
              <a:t>19</a:t>
            </a:fld>
            <a:endParaRPr lang="de-DE" altLang="de-DE"/>
          </a:p>
        </p:txBody>
      </p:sp>
      <p:pic>
        <p:nvPicPr>
          <p:cNvPr id="3" name="Bild 4">
            <a:extLst>
              <a:ext uri="{FF2B5EF4-FFF2-40B4-BE49-F238E27FC236}">
                <a16:creationId xmlns:a16="http://schemas.microsoft.com/office/drawing/2014/main" id="{238D97C1-410E-44C6-A462-801224CFB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885" y="4257225"/>
            <a:ext cx="6881813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AF0AA3D1-5C3F-4D5E-9555-2F49B9757BE2}"/>
              </a:ext>
            </a:extLst>
          </p:cNvPr>
          <p:cNvSpPr txBox="1"/>
          <p:nvPr/>
        </p:nvSpPr>
        <p:spPr>
          <a:xfrm>
            <a:off x="380999" y="342895"/>
            <a:ext cx="773160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>
                <a:solidFill>
                  <a:srgbClr val="0070C0"/>
                </a:solidFill>
              </a:rPr>
              <a:t>The synchrotron radiation source DELTA at TU Dortmund</a:t>
            </a:r>
          </a:p>
          <a:p>
            <a:endParaRPr lang="de-DE" sz="800">
              <a:solidFill>
                <a:srgbClr val="0070C0"/>
              </a:solidFill>
            </a:endParaRPr>
          </a:p>
          <a:p>
            <a:r>
              <a:rPr lang="de-DE" sz="1800"/>
              <a:t>Ongoing project: Echo-enabled harmonics generation (EEHG)</a:t>
            </a:r>
          </a:p>
          <a:p>
            <a:endParaRPr lang="de-DE" sz="800"/>
          </a:p>
          <a:p>
            <a:r>
              <a:rPr lang="de-DE" sz="1800" b="0"/>
              <a:t>requires modification of 1/4 of the storage ring to create a 20.4 m straight section</a:t>
            </a:r>
            <a:endParaRPr lang="de-DE" sz="800" b="0"/>
          </a:p>
        </p:txBody>
      </p:sp>
      <p:pic>
        <p:nvPicPr>
          <p:cNvPr id="5" name="Picture 25">
            <a:extLst>
              <a:ext uri="{FF2B5EF4-FFF2-40B4-BE49-F238E27FC236}">
                <a16:creationId xmlns:a16="http://schemas.microsoft.com/office/drawing/2014/main" id="{B8950C43-A526-4F07-8004-2CE6BA0BD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581" y="1617123"/>
            <a:ext cx="6126162" cy="152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U250">
            <a:extLst>
              <a:ext uri="{FF2B5EF4-FFF2-40B4-BE49-F238E27FC236}">
                <a16:creationId xmlns:a16="http://schemas.microsoft.com/office/drawing/2014/main" id="{F3CCF80A-217B-40CC-9B73-64352A5CE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4463" y="3227391"/>
            <a:ext cx="1889999" cy="90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55100E8-6016-4ED4-8268-9A54CE91891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4376" y="3234400"/>
            <a:ext cx="914769" cy="90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8F80F0C5-5F8B-4115-89EA-86C206B54E3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9580" y="3234400"/>
            <a:ext cx="914769" cy="90000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D51E63E9-C5E2-4E4E-AC9D-D547F68408E7}"/>
              </a:ext>
            </a:extLst>
          </p:cNvPr>
          <p:cNvSpPr txBox="1"/>
          <p:nvPr/>
        </p:nvSpPr>
        <p:spPr>
          <a:xfrm>
            <a:off x="5055711" y="4461387"/>
            <a:ext cx="36430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0"/>
              <a:t>S. Hilbrich et al., Proc. FEL 2015, Daejeon, Korea, 363.</a:t>
            </a:r>
          </a:p>
        </p:txBody>
      </p:sp>
    </p:spTree>
    <p:extLst>
      <p:ext uri="{BB962C8B-B14F-4D97-AF65-F5344CB8AC3E}">
        <p14:creationId xmlns:p14="http://schemas.microsoft.com/office/powerpoint/2010/main" val="2059620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B9A355C-B08E-4303-8844-3DD08DB2B8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F15568-90D7-4528-9F1B-86B375B0D0F8}" type="slidenum">
              <a:rPr lang="de-DE" altLang="de-DE" smtClean="0"/>
              <a:pPr/>
              <a:t>2</a:t>
            </a:fld>
            <a:endParaRPr lang="de-DE" alt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32CE35E4-9068-45DA-8234-1DB1F28C6202}"/>
              </a:ext>
            </a:extLst>
          </p:cNvPr>
          <p:cNvSpPr/>
          <p:nvPr/>
        </p:nvSpPr>
        <p:spPr>
          <a:xfrm>
            <a:off x="375354" y="2340326"/>
            <a:ext cx="4572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3200">
                <a:solidFill>
                  <a:srgbClr val="009900"/>
                </a:solidFill>
              </a:rPr>
              <a:t>I have a dream ...</a:t>
            </a:r>
            <a:r>
              <a:rPr lang="de-DE" sz="2000"/>
              <a:t>*</a:t>
            </a:r>
            <a:endParaRPr lang="de-DE" sz="2000" b="0"/>
          </a:p>
          <a:p>
            <a:endParaRPr lang="de-DE" sz="800"/>
          </a:p>
          <a:p>
            <a:r>
              <a:rPr lang="de-DE" sz="1800"/>
              <a:t>... that storage rings could be driven by laser    </a:t>
            </a:r>
          </a:p>
          <a:p>
            <a:r>
              <a:rPr lang="de-DE" sz="1800"/>
              <a:t>    instead of radiofrequency (RF) waves.</a:t>
            </a:r>
          </a:p>
          <a:p>
            <a:endParaRPr lang="de-DE" sz="1800"/>
          </a:p>
          <a:p>
            <a:r>
              <a:rPr lang="de-DE" sz="1800">
                <a:solidFill>
                  <a:srgbClr val="0070C0"/>
                </a:solidFill>
              </a:rPr>
              <a:t>Typical wavelengths:</a:t>
            </a:r>
          </a:p>
          <a:p>
            <a:endParaRPr lang="de-DE" sz="800"/>
          </a:p>
          <a:p>
            <a:r>
              <a:rPr lang="de-DE" sz="1800"/>
              <a:t>- RF: </a:t>
            </a:r>
            <a:r>
              <a:rPr lang="de-DE" sz="1800" b="0"/>
              <a:t>60 cm (UHF) to 3 cm (X band)</a:t>
            </a:r>
            <a:r>
              <a:rPr lang="de-DE" sz="1800"/>
              <a:t> </a:t>
            </a:r>
          </a:p>
          <a:p>
            <a:r>
              <a:rPr lang="de-DE" sz="1800"/>
              <a:t>- Infrared FEL: </a:t>
            </a:r>
            <a:r>
              <a:rPr lang="de-DE" sz="1800" b="0"/>
              <a:t>100 </a:t>
            </a:r>
            <a:r>
              <a:rPr lang="de-DE" sz="1800" b="0">
                <a:latin typeface="Symbol" panose="05050102010706020507" pitchFamily="18" charset="2"/>
              </a:rPr>
              <a:t>m</a:t>
            </a:r>
            <a:r>
              <a:rPr lang="de-DE" sz="1800" b="0"/>
              <a:t>m</a:t>
            </a:r>
          </a:p>
          <a:p>
            <a:r>
              <a:rPr lang="de-DE" sz="1800"/>
              <a:t>- Infrared laser:  </a:t>
            </a:r>
            <a:r>
              <a:rPr lang="de-DE" sz="1800" b="0"/>
              <a:t>10 </a:t>
            </a:r>
            <a:r>
              <a:rPr lang="de-DE" sz="1800" b="0">
                <a:latin typeface="Symbol" panose="05050102010706020507" pitchFamily="18" charset="2"/>
              </a:rPr>
              <a:t>m</a:t>
            </a:r>
            <a:r>
              <a:rPr lang="de-DE" sz="1800" b="0"/>
              <a:t>m</a:t>
            </a:r>
          </a:p>
          <a:p>
            <a:r>
              <a:rPr lang="de-DE" sz="1800"/>
              <a:t>- Near-visible laser: </a:t>
            </a:r>
            <a:r>
              <a:rPr lang="de-DE" sz="1800" b="0"/>
              <a:t>1500-200 nm</a:t>
            </a:r>
          </a:p>
          <a:p>
            <a:r>
              <a:rPr lang="de-DE" sz="1800"/>
              <a:t>- Soft-X-ray FEL:  </a:t>
            </a:r>
            <a:r>
              <a:rPr lang="de-DE" sz="1800" b="0"/>
              <a:t>sub-100 nm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B681594D-B5F5-407D-966C-9C522813D012}"/>
              </a:ext>
            </a:extLst>
          </p:cNvPr>
          <p:cNvSpPr txBox="1"/>
          <p:nvPr/>
        </p:nvSpPr>
        <p:spPr>
          <a:xfrm>
            <a:off x="6326463" y="3318920"/>
            <a:ext cx="1422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RF resonators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338DBCD2-9B85-4817-81B3-0AE276782B06}"/>
              </a:ext>
            </a:extLst>
          </p:cNvPr>
          <p:cNvSpPr txBox="1"/>
          <p:nvPr/>
        </p:nvSpPr>
        <p:spPr>
          <a:xfrm>
            <a:off x="6536668" y="5815954"/>
            <a:ext cx="10631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undulator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EA0CF2D4-6130-44C8-B6D3-EB14E8F5835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8800" y="3706066"/>
            <a:ext cx="2797382" cy="2159053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72D5C75A-9115-4B2A-A5A6-41A329C37135}"/>
              </a:ext>
            </a:extLst>
          </p:cNvPr>
          <p:cNvSpPr txBox="1"/>
          <p:nvPr/>
        </p:nvSpPr>
        <p:spPr>
          <a:xfrm>
            <a:off x="394505" y="5918035"/>
            <a:ext cx="3176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0"/>
              <a:t>* M. L. King jr., Washington D.C., 28.08.1963.  </a:t>
            </a:r>
          </a:p>
        </p:txBody>
      </p:sp>
    </p:spTree>
    <p:extLst>
      <p:ext uri="{BB962C8B-B14F-4D97-AF65-F5344CB8AC3E}">
        <p14:creationId xmlns:p14="http://schemas.microsoft.com/office/powerpoint/2010/main" val="32655446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A881205D-B3F2-4762-8EB0-85C3F50C86CE}"/>
              </a:ext>
            </a:extLst>
          </p:cNvPr>
          <p:cNvSpPr txBox="1"/>
          <p:nvPr/>
        </p:nvSpPr>
        <p:spPr>
          <a:xfrm>
            <a:off x="380999" y="397325"/>
            <a:ext cx="8679171" cy="6309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>
                <a:solidFill>
                  <a:srgbClr val="0070C0"/>
                </a:solidFill>
              </a:rPr>
              <a:t>Comments on laser-driven storage rings</a:t>
            </a:r>
          </a:p>
          <a:p>
            <a:endParaRPr lang="de-DE" sz="800"/>
          </a:p>
          <a:p>
            <a:r>
              <a:rPr lang="de-DE" sz="1800"/>
              <a:t>User-relevant microbunching   </a:t>
            </a:r>
            <a:r>
              <a:rPr lang="de-DE" sz="1800" b="0" i="1">
                <a:latin typeface="Symbol" panose="05050102010706020507" pitchFamily="18" charset="2"/>
              </a:rPr>
              <a:t>l</a:t>
            </a:r>
            <a:r>
              <a:rPr lang="de-DE" sz="1800" b="0"/>
              <a:t> ~ 10 nm or less (like FEL) very difficult </a:t>
            </a:r>
          </a:p>
          <a:p>
            <a:endParaRPr lang="de-DE" sz="800"/>
          </a:p>
          <a:p>
            <a:r>
              <a:rPr lang="de-DE" sz="1800"/>
              <a:t>Interesting prototype cases:      </a:t>
            </a:r>
            <a:r>
              <a:rPr lang="de-DE" sz="1800" b="0" i="1">
                <a:latin typeface="Symbol" panose="05050102010706020507" pitchFamily="18" charset="2"/>
              </a:rPr>
              <a:t>l</a:t>
            </a:r>
            <a:r>
              <a:rPr lang="de-DE" sz="1800" b="0"/>
              <a:t> = 60 cm  →  3 cm (X band)  →  10.6 </a:t>
            </a:r>
            <a:r>
              <a:rPr lang="de-DE" sz="1800" b="0">
                <a:latin typeface="Symbol" panose="05050102010706020507" pitchFamily="18" charset="2"/>
              </a:rPr>
              <a:t>m</a:t>
            </a:r>
            <a:r>
              <a:rPr lang="de-DE" sz="1800" b="0"/>
              <a:t>m (CO</a:t>
            </a:r>
            <a:r>
              <a:rPr lang="de-DE" sz="1800" b="0" baseline="-25000"/>
              <a:t>2</a:t>
            </a:r>
            <a:r>
              <a:rPr lang="de-DE" sz="1800" b="0"/>
              <a:t> laser)</a:t>
            </a:r>
          </a:p>
          <a:p>
            <a:endParaRPr lang="de-DE" sz="1800" b="0"/>
          </a:p>
          <a:p>
            <a:endParaRPr lang="de-DE" sz="1800" b="0"/>
          </a:p>
          <a:p>
            <a:r>
              <a:rPr lang="de-DE" sz="1800" b="0"/>
              <a:t>100 m circumference ~ 10</a:t>
            </a:r>
            <a:r>
              <a:rPr lang="de-DE" sz="1800" b="0" baseline="30000"/>
              <a:t>7</a:t>
            </a:r>
            <a:r>
              <a:rPr lang="de-DE" sz="1800" b="0"/>
              <a:t> buckets</a:t>
            </a:r>
          </a:p>
          <a:p>
            <a:endParaRPr lang="de-DE" sz="800" b="0"/>
          </a:p>
          <a:p>
            <a:r>
              <a:rPr lang="de-DE" sz="1800" b="0"/>
              <a:t>bunch rate: 2.8</a:t>
            </a:r>
            <a:r>
              <a:rPr lang="de-DE" sz="1800" b="0">
                <a:cs typeface="Times New Roman" panose="02020603050405020304" pitchFamily="18" charset="0"/>
              </a:rPr>
              <a:t>∙</a:t>
            </a:r>
            <a:r>
              <a:rPr lang="de-DE" sz="1800" b="0"/>
              <a:t>10</a:t>
            </a:r>
            <a:r>
              <a:rPr lang="de-DE" sz="1800" b="0" baseline="30000"/>
              <a:t>13</a:t>
            </a:r>
            <a:r>
              <a:rPr lang="de-DE" sz="1800" b="0"/>
              <a:t> Hz</a:t>
            </a:r>
          </a:p>
          <a:p>
            <a:endParaRPr lang="de-DE" sz="800" b="0"/>
          </a:p>
          <a:p>
            <a:r>
              <a:rPr lang="de-DE" sz="1800" b="0"/>
              <a:t>bunch length: few fs</a:t>
            </a:r>
          </a:p>
          <a:p>
            <a:endParaRPr lang="de-DE" sz="800" b="0"/>
          </a:p>
          <a:p>
            <a:r>
              <a:rPr lang="de-DE" sz="1800" b="0"/>
              <a:t>bunch charge: 3.5 fC (100 mA) </a:t>
            </a:r>
          </a:p>
          <a:p>
            <a:endParaRPr lang="de-DE" sz="800" b="0"/>
          </a:p>
          <a:p>
            <a:r>
              <a:rPr lang="de-DE" sz="1800" b="0"/>
              <a:t>flexible bunch pattern if bunches </a:t>
            </a:r>
          </a:p>
          <a:p>
            <a:r>
              <a:rPr lang="de-DE" sz="1800" b="0"/>
              <a:t>removed by 30-fs laser pulses</a:t>
            </a:r>
          </a:p>
          <a:p>
            <a:endParaRPr lang="de-DE" sz="1800" b="0"/>
          </a:p>
          <a:p>
            <a:r>
              <a:rPr lang="de-DE" sz="1800"/>
              <a:t>Isochronicity on the laser wavelength scale very demanding</a:t>
            </a:r>
          </a:p>
          <a:p>
            <a:r>
              <a:rPr lang="de-DE" sz="1800" b="0"/>
              <a:t>- perfect control of high-order momentum compaction and matrix elements </a:t>
            </a:r>
            <a:r>
              <a:rPr lang="de-DE" sz="1800" b="0" i="1"/>
              <a:t>R</a:t>
            </a:r>
            <a:r>
              <a:rPr lang="de-DE" sz="1800" b="0" baseline="-25000"/>
              <a:t>51</a:t>
            </a:r>
            <a:r>
              <a:rPr lang="de-DE" sz="1800" b="0"/>
              <a:t> </a:t>
            </a:r>
            <a:r>
              <a:rPr lang="de-DE" sz="1800" b="0" i="1"/>
              <a:t>R</a:t>
            </a:r>
            <a:r>
              <a:rPr lang="de-DE" sz="1800" b="0" baseline="-25000"/>
              <a:t>52</a:t>
            </a:r>
            <a:r>
              <a:rPr lang="de-DE" sz="1800" b="0"/>
              <a:t> </a:t>
            </a:r>
            <a:r>
              <a:rPr lang="de-DE" sz="1800" b="0" i="1"/>
              <a:t>R</a:t>
            </a:r>
            <a:r>
              <a:rPr lang="de-DE" sz="1800" b="0" baseline="-25000"/>
              <a:t>56</a:t>
            </a:r>
          </a:p>
          <a:p>
            <a:r>
              <a:rPr lang="de-DE" sz="1800" b="0"/>
              <a:t>- control of partial momentum compaction due to random radiative energy loss ...</a:t>
            </a:r>
          </a:p>
          <a:p>
            <a:r>
              <a:rPr lang="de-DE" sz="1800" b="0"/>
              <a:t>- microwave instability, coupled-bunch instabilities, Touschek lifetime seem to be ok</a:t>
            </a:r>
          </a:p>
          <a:p>
            <a:r>
              <a:rPr lang="de-DE" sz="1800" b="0"/>
              <a:t>- but: unusual bunch aspect ratio </a:t>
            </a:r>
          </a:p>
          <a:p>
            <a:endParaRPr lang="de-DE" sz="800" b="0"/>
          </a:p>
          <a:p>
            <a:r>
              <a:rPr lang="de-DE" sz="1200" b="0"/>
              <a:t>                                                                                                                                              Y. Shoji, Phys. Rev. ST Beams 7 (2004), 080703.</a:t>
            </a:r>
          </a:p>
          <a:p>
            <a:r>
              <a:rPr lang="de-DE" sz="1200" b="0"/>
              <a:t>                                                                                                                                              Y. Shoji et al., Phys. Rev. E 54, R4556.</a:t>
            </a:r>
          </a:p>
          <a:p>
            <a:endParaRPr lang="de-DE" sz="1800" b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251B9BC-D48E-4AB0-B7CE-AA65949949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F15568-90D7-4528-9F1B-86B375B0D0F8}" type="slidenum">
              <a:rPr lang="de-DE" altLang="de-DE" smtClean="0"/>
              <a:pPr/>
              <a:t>20</a:t>
            </a:fld>
            <a:endParaRPr lang="de-DE" alt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B7EE8238-BACB-4D4F-8DC4-1CA40A34DEFB}"/>
              </a:ext>
            </a:extLst>
          </p:cNvPr>
          <p:cNvSpPr/>
          <p:nvPr/>
        </p:nvSpPr>
        <p:spPr>
          <a:xfrm>
            <a:off x="5312229" y="2827751"/>
            <a:ext cx="34943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>
                <a:solidFill>
                  <a:srgbClr val="009900"/>
                </a:solidFill>
              </a:rPr>
              <a:t>Fascinating ...</a:t>
            </a:r>
            <a:r>
              <a:rPr lang="de-DE" sz="2000"/>
              <a:t>*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9C3CB52-3DC6-4B30-9215-A547602CF2EC}"/>
              </a:ext>
            </a:extLst>
          </p:cNvPr>
          <p:cNvSpPr txBox="1"/>
          <p:nvPr/>
        </p:nvSpPr>
        <p:spPr>
          <a:xfrm>
            <a:off x="5678098" y="6287598"/>
            <a:ext cx="27518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0"/>
              <a:t>* L. S. Nimroy, Los Angeles, USA,1965. </a:t>
            </a:r>
          </a:p>
        </p:txBody>
      </p:sp>
    </p:spTree>
    <p:extLst>
      <p:ext uri="{BB962C8B-B14F-4D97-AF65-F5344CB8AC3E}">
        <p14:creationId xmlns:p14="http://schemas.microsoft.com/office/powerpoint/2010/main" val="28407926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0CBB1CF-02FF-47C7-B360-3E299F4BD8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F15568-90D7-4528-9F1B-86B375B0D0F8}" type="slidenum">
              <a:rPr lang="de-DE" altLang="de-DE" smtClean="0"/>
              <a:pPr/>
              <a:t>21</a:t>
            </a:fld>
            <a:endParaRPr lang="de-DE" alt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DB9E78A-F5A7-4194-B83E-D8331BAA5D2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9887" y="1440912"/>
            <a:ext cx="4882160" cy="1961143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1AD5877F-6F6B-4DA8-9F96-DAC32A1F807A}"/>
              </a:ext>
            </a:extLst>
          </p:cNvPr>
          <p:cNvSpPr txBox="1"/>
          <p:nvPr/>
        </p:nvSpPr>
        <p:spPr>
          <a:xfrm>
            <a:off x="380999" y="397325"/>
            <a:ext cx="7577715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>
                <a:solidFill>
                  <a:srgbClr val="0070C0"/>
                </a:solidFill>
              </a:rPr>
              <a:t>CO</a:t>
            </a:r>
            <a:r>
              <a:rPr lang="de-DE" sz="1800" baseline="-25000">
                <a:solidFill>
                  <a:srgbClr val="0070C0"/>
                </a:solidFill>
              </a:rPr>
              <a:t>2</a:t>
            </a:r>
            <a:r>
              <a:rPr lang="de-DE" sz="1800">
                <a:solidFill>
                  <a:srgbClr val="0070C0"/>
                </a:solidFill>
              </a:rPr>
              <a:t> laser-driven storage rings</a:t>
            </a:r>
          </a:p>
          <a:p>
            <a:endParaRPr lang="de-DE" sz="800"/>
          </a:p>
          <a:p>
            <a:r>
              <a:rPr lang="de-DE" sz="1800"/>
              <a:t>Horizontal beam size   </a:t>
            </a:r>
            <a:r>
              <a:rPr lang="de-DE" sz="1800" b="0"/>
              <a:t>~ 500 </a:t>
            </a:r>
            <a:r>
              <a:rPr lang="de-DE" sz="1800" b="0">
                <a:latin typeface="Symbol" panose="05050102010706020507" pitchFamily="18" charset="2"/>
              </a:rPr>
              <a:t>m</a:t>
            </a:r>
            <a:r>
              <a:rPr lang="de-DE" sz="1800" b="0"/>
              <a:t>m (fwhm) for a 100-m storage ring</a:t>
            </a:r>
          </a:p>
          <a:p>
            <a:r>
              <a:rPr lang="de-DE" sz="1800"/>
              <a:t>Longitudinal bunch size  </a:t>
            </a:r>
            <a:r>
              <a:rPr lang="de-DE" sz="1800" b="0"/>
              <a:t>few </a:t>
            </a:r>
            <a:r>
              <a:rPr lang="de-DE" sz="1800" b="0">
                <a:latin typeface="Symbol" panose="05050102010706020507" pitchFamily="18" charset="2"/>
              </a:rPr>
              <a:t>m</a:t>
            </a:r>
            <a:r>
              <a:rPr lang="de-DE" sz="1800" b="0"/>
              <a:t>m </a:t>
            </a:r>
          </a:p>
          <a:p>
            <a:endParaRPr lang="de-DE" sz="1800"/>
          </a:p>
          <a:p>
            <a:endParaRPr lang="de-DE" sz="1800"/>
          </a:p>
          <a:p>
            <a:endParaRPr lang="de-DE" sz="1800"/>
          </a:p>
          <a:p>
            <a:endParaRPr lang="de-DE" sz="1800"/>
          </a:p>
          <a:p>
            <a:endParaRPr lang="de-DE" sz="1800"/>
          </a:p>
          <a:p>
            <a:endParaRPr lang="de-DE" sz="1800"/>
          </a:p>
          <a:p>
            <a:endParaRPr lang="de-DE" sz="1800"/>
          </a:p>
          <a:p>
            <a:endParaRPr lang="de-DE" sz="1800"/>
          </a:p>
          <a:p>
            <a:r>
              <a:rPr lang="de-DE" sz="1800"/>
              <a:t>Radiation spectrum </a:t>
            </a:r>
            <a:r>
              <a:rPr lang="de-DE" sz="1800" b="0"/>
              <a:t>with coherent emission at bunch frequency and harmonics</a:t>
            </a:r>
          </a:p>
          <a:p>
            <a:endParaRPr lang="de-DE" sz="800" b="0"/>
          </a:p>
          <a:p>
            <a:r>
              <a:rPr lang="de-DE" sz="1800" b="0"/>
              <a:t>Coherent power ~ 1% of total radiation power</a:t>
            </a:r>
            <a:endParaRPr lang="de-DE" sz="180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C540588-96FB-438A-B44A-AAC233BC72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4500" y="4101250"/>
            <a:ext cx="2797546" cy="2359425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D6B7B8C1-EA68-4B93-8C01-DC1D0482194B}"/>
              </a:ext>
            </a:extLst>
          </p:cNvPr>
          <p:cNvSpPr txBox="1"/>
          <p:nvPr/>
        </p:nvSpPr>
        <p:spPr>
          <a:xfrm>
            <a:off x="403121" y="4394890"/>
            <a:ext cx="34403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0"/>
              <a:t>S. Khan, J. Phys. Conf. Series 1596 (2020), 012025. </a:t>
            </a:r>
          </a:p>
        </p:txBody>
      </p:sp>
    </p:spTree>
    <p:extLst>
      <p:ext uri="{BB962C8B-B14F-4D97-AF65-F5344CB8AC3E}">
        <p14:creationId xmlns:p14="http://schemas.microsoft.com/office/powerpoint/2010/main" val="27493779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BB587468-8265-4650-A69C-2DA948773715}"/>
              </a:ext>
            </a:extLst>
          </p:cNvPr>
          <p:cNvSpPr txBox="1"/>
          <p:nvPr/>
        </p:nvSpPr>
        <p:spPr>
          <a:xfrm>
            <a:off x="380999" y="397325"/>
            <a:ext cx="5320687" cy="5786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>
                <a:solidFill>
                  <a:srgbClr val="0070C0"/>
                </a:solidFill>
              </a:rPr>
              <a:t>Sufficient energy modulation with cw CO</a:t>
            </a:r>
            <a:r>
              <a:rPr lang="de-DE" sz="1800" baseline="-25000">
                <a:solidFill>
                  <a:srgbClr val="0070C0"/>
                </a:solidFill>
              </a:rPr>
              <a:t>2</a:t>
            </a:r>
            <a:r>
              <a:rPr lang="de-DE" sz="1800">
                <a:solidFill>
                  <a:srgbClr val="0070C0"/>
                </a:solidFill>
              </a:rPr>
              <a:t> laser?</a:t>
            </a:r>
          </a:p>
          <a:p>
            <a:endParaRPr lang="de-DE" sz="800"/>
          </a:p>
          <a:p>
            <a:r>
              <a:rPr lang="de-DE" sz="1800"/>
              <a:t>High-power lasers with mature technology</a:t>
            </a:r>
            <a:r>
              <a:rPr lang="de-DE" sz="1800" b="0"/>
              <a:t> </a:t>
            </a:r>
          </a:p>
          <a:p>
            <a:r>
              <a:rPr lang="de-DE" sz="1800" b="0"/>
              <a:t>- invented 1964</a:t>
            </a:r>
          </a:p>
          <a:p>
            <a:r>
              <a:rPr lang="de-DE" sz="1800" b="0"/>
              <a:t>- medical and industrial applications (cutting, welding)</a:t>
            </a:r>
          </a:p>
          <a:p>
            <a:r>
              <a:rPr lang="de-DE" sz="1800" b="0"/>
              <a:t>- accelerator applications: Compton backscattering </a:t>
            </a:r>
          </a:p>
          <a:p>
            <a:endParaRPr lang="de-DE" sz="1800"/>
          </a:p>
          <a:p>
            <a:r>
              <a:rPr lang="de-DE" sz="1800"/>
              <a:t>Modulation amplitude with 1 kW cw laser</a:t>
            </a:r>
          </a:p>
          <a:p>
            <a:endParaRPr lang="de-DE" sz="1800" b="0"/>
          </a:p>
          <a:p>
            <a:endParaRPr lang="de-DE" sz="1800" b="0"/>
          </a:p>
          <a:p>
            <a:endParaRPr lang="de-DE" sz="1800" b="0"/>
          </a:p>
          <a:p>
            <a:r>
              <a:rPr lang="de-DE" sz="1800" b="0"/>
              <a:t>with realistic laser waist and 17 undulator periods</a:t>
            </a:r>
          </a:p>
          <a:p>
            <a:endParaRPr lang="de-DE" sz="800" b="0"/>
          </a:p>
          <a:p>
            <a:r>
              <a:rPr lang="de-DE" sz="1800" i="1"/>
              <a:t>E</a:t>
            </a:r>
            <a:r>
              <a:rPr lang="de-DE" sz="1800" baseline="-25000"/>
              <a:t>m</a:t>
            </a:r>
            <a:r>
              <a:rPr lang="de-DE" sz="1800"/>
              <a:t> = 10 keV </a:t>
            </a:r>
            <a:r>
              <a:rPr lang="de-DE" sz="1800" b="0"/>
              <a:t>overvoltage factor ~10 at 500 MeV</a:t>
            </a:r>
          </a:p>
          <a:p>
            <a:endParaRPr lang="de-DE" sz="1800" b="0"/>
          </a:p>
          <a:p>
            <a:r>
              <a:rPr lang="de-DE" sz="1800"/>
              <a:t>Undulator resonance condition</a:t>
            </a:r>
          </a:p>
          <a:p>
            <a:endParaRPr lang="de-DE" sz="800" b="0"/>
          </a:p>
          <a:p>
            <a:endParaRPr lang="de-DE" sz="800" b="0"/>
          </a:p>
          <a:p>
            <a:endParaRPr lang="de-DE" sz="800" b="0"/>
          </a:p>
          <a:p>
            <a:endParaRPr lang="de-DE" sz="800" b="0"/>
          </a:p>
          <a:p>
            <a:endParaRPr lang="de-DE" sz="800" b="0"/>
          </a:p>
          <a:p>
            <a:endParaRPr lang="de-DE" sz="800" b="0"/>
          </a:p>
          <a:p>
            <a:endParaRPr lang="de-DE" sz="800" b="0"/>
          </a:p>
          <a:p>
            <a:r>
              <a:rPr lang="de-DE" sz="1800" b="0"/>
              <a:t>e.g., with period length </a:t>
            </a:r>
            <a:r>
              <a:rPr lang="de-DE" sz="1800" b="0" i="1">
                <a:latin typeface="Symbol" panose="05050102010706020507" pitchFamily="18" charset="2"/>
              </a:rPr>
              <a:t>l</a:t>
            </a:r>
            <a:r>
              <a:rPr lang="de-DE" sz="1800" b="0" baseline="-25000"/>
              <a:t>U</a:t>
            </a:r>
            <a:r>
              <a:rPr lang="de-DE" sz="1800" b="0"/>
              <a:t> = 25 cm </a:t>
            </a:r>
          </a:p>
          <a:p>
            <a:endParaRPr lang="de-DE" sz="800" b="0"/>
          </a:p>
          <a:p>
            <a:r>
              <a:rPr lang="de-DE" sz="1800" i="1"/>
              <a:t>B</a:t>
            </a:r>
            <a:r>
              <a:rPr lang="de-DE" sz="1800"/>
              <a:t> = 0.45 T </a:t>
            </a:r>
            <a:r>
              <a:rPr lang="de-DE" sz="1800" b="0"/>
              <a:t>for 500 MeV beam energy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CFA5CD8-88E3-43BF-B5BB-58B4D6CA17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F15568-90D7-4528-9F1B-86B375B0D0F8}" type="slidenum">
              <a:rPr lang="de-DE" altLang="de-DE" smtClean="0"/>
              <a:pPr/>
              <a:t>22</a:t>
            </a:fld>
            <a:endParaRPr lang="de-DE" alt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933ABC3-A2CA-4C6D-A624-98974CEBCB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5761" y="3520823"/>
            <a:ext cx="3151378" cy="2710371"/>
          </a:xfrm>
          <a:prstGeom prst="rect">
            <a:avLst/>
          </a:prstGeom>
        </p:spPr>
      </p:pic>
      <p:graphicFrame>
        <p:nvGraphicFramePr>
          <p:cNvPr id="8" name="Objekt 7">
            <a:extLst>
              <a:ext uri="{FF2B5EF4-FFF2-40B4-BE49-F238E27FC236}">
                <a16:creationId xmlns:a16="http://schemas.microsoft.com/office/drawing/2014/main" id="{811B6C27-E6CF-407C-98EB-A5808BB4EF83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72621" y="2552928"/>
          <a:ext cx="2647620" cy="72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6" name="Equation" r:id="rId4" imgW="1765080" imgH="482400" progId="Equation.DSMT4">
                  <p:embed/>
                </p:oleObj>
              </mc:Choice>
              <mc:Fallback>
                <p:oleObj name="Equation" r:id="rId4" imgW="1765080" imgH="482400" progId="Equation.DSMT4">
                  <p:embed/>
                  <p:pic>
                    <p:nvPicPr>
                      <p:cNvPr id="8" name="Objekt 7">
                        <a:extLst>
                          <a:ext uri="{FF2B5EF4-FFF2-40B4-BE49-F238E27FC236}">
                            <a16:creationId xmlns:a16="http://schemas.microsoft.com/office/drawing/2014/main" id="{811B6C27-E6CF-407C-98EB-A5808BB4EF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2621" y="2552928"/>
                        <a:ext cx="2647620" cy="72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>
            <a:extLst>
              <a:ext uri="{FF2B5EF4-FFF2-40B4-BE49-F238E27FC236}">
                <a16:creationId xmlns:a16="http://schemas.microsoft.com/office/drawing/2014/main" id="{477B3E8A-0375-4E98-AB9D-12F56EEC07AC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15854" y="4604205"/>
          <a:ext cx="17526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7" name="Equation" r:id="rId6" imgW="1168200" imgH="482400" progId="Equation.DSMT4">
                  <p:embed/>
                </p:oleObj>
              </mc:Choice>
              <mc:Fallback>
                <p:oleObj name="Equation" r:id="rId6" imgW="1168200" imgH="482400" progId="Equation.DSMT4">
                  <p:embed/>
                  <p:pic>
                    <p:nvPicPr>
                      <p:cNvPr id="9" name="Objekt 8">
                        <a:extLst>
                          <a:ext uri="{FF2B5EF4-FFF2-40B4-BE49-F238E27FC236}">
                            <a16:creationId xmlns:a16="http://schemas.microsoft.com/office/drawing/2014/main" id="{477B3E8A-0375-4E98-AB9D-12F56EEC07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5854" y="4604205"/>
                        <a:ext cx="17526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eck 9">
            <a:extLst>
              <a:ext uri="{FF2B5EF4-FFF2-40B4-BE49-F238E27FC236}">
                <a16:creationId xmlns:a16="http://schemas.microsoft.com/office/drawing/2014/main" id="{B975E312-FA27-470D-BAB6-97133EAC2888}"/>
              </a:ext>
            </a:extLst>
          </p:cNvPr>
          <p:cNvSpPr/>
          <p:nvPr/>
        </p:nvSpPr>
        <p:spPr>
          <a:xfrm>
            <a:off x="5974679" y="2093925"/>
            <a:ext cx="30169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>
                <a:solidFill>
                  <a:srgbClr val="009900"/>
                </a:solidFill>
              </a:rPr>
              <a:t>Yes, we can ...</a:t>
            </a:r>
            <a:r>
              <a:rPr lang="de-DE" sz="2000"/>
              <a:t>*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91EEFD7-5A24-4766-AC2E-E04DD22FD238}"/>
              </a:ext>
            </a:extLst>
          </p:cNvPr>
          <p:cNvSpPr txBox="1"/>
          <p:nvPr/>
        </p:nvSpPr>
        <p:spPr>
          <a:xfrm>
            <a:off x="5673978" y="3138028"/>
            <a:ext cx="34243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0"/>
              <a:t>* B. H. Obama, New Hampshire, USA, 08.01.2008. 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40BC50C-91F5-4A3E-B89E-A9DC71BE4040}"/>
              </a:ext>
            </a:extLst>
          </p:cNvPr>
          <p:cNvSpPr txBox="1"/>
          <p:nvPr/>
        </p:nvSpPr>
        <p:spPr>
          <a:xfrm>
            <a:off x="4989631" y="6289320"/>
            <a:ext cx="34403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0"/>
              <a:t>S. Khan, J. Phys. Conf. Series 1596 (2020), 012025. </a:t>
            </a:r>
          </a:p>
        </p:txBody>
      </p:sp>
    </p:spTree>
    <p:extLst>
      <p:ext uri="{BB962C8B-B14F-4D97-AF65-F5344CB8AC3E}">
        <p14:creationId xmlns:p14="http://schemas.microsoft.com/office/powerpoint/2010/main" val="20551472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82DD79DD-E77C-46EC-A219-6BBC2775E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9228" y="269615"/>
            <a:ext cx="3402489" cy="2837749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E542067-EC47-4BD1-846D-BED070CF8A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F15568-90D7-4528-9F1B-86B375B0D0F8}" type="slidenum">
              <a:rPr lang="de-DE" altLang="de-DE" smtClean="0"/>
              <a:pPr/>
              <a:t>23</a:t>
            </a:fld>
            <a:endParaRPr lang="de-DE" alt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A996984F-EC17-4AA4-ABB8-89B6F592FA10}"/>
              </a:ext>
            </a:extLst>
          </p:cNvPr>
          <p:cNvSpPr/>
          <p:nvPr/>
        </p:nvSpPr>
        <p:spPr>
          <a:xfrm>
            <a:off x="342903" y="4811174"/>
            <a:ext cx="5192485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>
                <a:solidFill>
                  <a:srgbClr val="009900"/>
                </a:solidFill>
              </a:rPr>
              <a:t>A small step for mankind ...</a:t>
            </a:r>
            <a:r>
              <a:rPr lang="de-DE" sz="2000"/>
              <a:t>*</a:t>
            </a:r>
          </a:p>
          <a:p>
            <a:endParaRPr lang="de-DE" sz="800"/>
          </a:p>
          <a:p>
            <a:r>
              <a:rPr lang="de-DE" sz="1800"/>
              <a:t>... but one giant leap for storage rings and </a:t>
            </a:r>
          </a:p>
          <a:p>
            <a:r>
              <a:rPr lang="de-DE" sz="1800"/>
              <a:t>    a novel type of "advanced accelerator"</a:t>
            </a:r>
          </a:p>
          <a:p>
            <a:r>
              <a:rPr lang="de-DE" sz="1800"/>
              <a:t>   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DA2A87F-1A4E-41CF-B289-99012BF1EB44}"/>
              </a:ext>
            </a:extLst>
          </p:cNvPr>
          <p:cNvSpPr txBox="1"/>
          <p:nvPr/>
        </p:nvSpPr>
        <p:spPr>
          <a:xfrm>
            <a:off x="5184030" y="6309720"/>
            <a:ext cx="32586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0"/>
              <a:t>* N. Armstrong, Mare Tranquilitatis, 20.07.1969.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36BD873-7291-4FCC-8FCC-AA766D1412AE}"/>
              </a:ext>
            </a:extLst>
          </p:cNvPr>
          <p:cNvSpPr txBox="1"/>
          <p:nvPr/>
        </p:nvSpPr>
        <p:spPr>
          <a:xfrm>
            <a:off x="380999" y="397325"/>
            <a:ext cx="5070619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>
                <a:solidFill>
                  <a:srgbClr val="0070C0"/>
                </a:solidFill>
              </a:rPr>
              <a:t>Storage ring configuration</a:t>
            </a:r>
          </a:p>
          <a:p>
            <a:endParaRPr lang="de-DE" sz="800"/>
          </a:p>
          <a:p>
            <a:r>
              <a:rPr lang="de-DE" sz="1800" b="0"/>
              <a:t>- low emittance, very low momentum compaction</a:t>
            </a:r>
            <a:r>
              <a:rPr lang="de-DE" sz="1800"/>
              <a:t>  </a:t>
            </a:r>
            <a:r>
              <a:rPr lang="de-DE" sz="1800" b="0"/>
              <a:t> </a:t>
            </a:r>
          </a:p>
          <a:p>
            <a:r>
              <a:rPr lang="de-DE" sz="1800" b="0"/>
              <a:t>- several undulators:  enhanches energy modulation,</a:t>
            </a:r>
          </a:p>
          <a:p>
            <a:r>
              <a:rPr lang="de-DE" sz="1800" b="0"/>
              <a:t>                                  reduces isochronicity demands</a:t>
            </a:r>
          </a:p>
          <a:p>
            <a:r>
              <a:rPr lang="de-DE" sz="1800" b="0"/>
              <a:t>- laser beam in ring resonator (power enhancement) </a:t>
            </a:r>
          </a:p>
        </p:txBody>
      </p:sp>
    </p:spTree>
    <p:extLst>
      <p:ext uri="{BB962C8B-B14F-4D97-AF65-F5344CB8AC3E}">
        <p14:creationId xmlns:p14="http://schemas.microsoft.com/office/powerpoint/2010/main" val="16066091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liennummernplatzhalter 1">
            <a:extLst>
              <a:ext uri="{FF2B5EF4-FFF2-40B4-BE49-F238E27FC236}">
                <a16:creationId xmlns:a16="http://schemas.microsoft.com/office/drawing/2014/main" id="{0660605C-C730-4275-8752-633857BAB3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F7493EB-2BFF-421C-846E-53DF6100BD82}" type="slidenum">
              <a:rPr lang="de-DE" altLang="de-DE" sz="1400">
                <a:solidFill>
                  <a:srgbClr val="898989"/>
                </a:solidFill>
                <a:cs typeface="Times New Roman" panose="02020603050405020304" pitchFamily="18" charset="0"/>
              </a:rPr>
              <a:pPr eaLnBrk="1" hangingPunct="1"/>
              <a:t>24</a:t>
            </a:fld>
            <a:endParaRPr lang="de-DE" altLang="de-DE" sz="1400">
              <a:solidFill>
                <a:srgbClr val="898989"/>
              </a:solidFill>
              <a:cs typeface="Times New Roman" panose="02020603050405020304" pitchFamily="18" charset="0"/>
            </a:endParaRPr>
          </a:p>
        </p:txBody>
      </p:sp>
      <p:pic>
        <p:nvPicPr>
          <p:cNvPr id="35845" name="Grafik 17" descr="deltakatakana logo3.png">
            <a:extLst>
              <a:ext uri="{FF2B5EF4-FFF2-40B4-BE49-F238E27FC236}">
                <a16:creationId xmlns:a16="http://schemas.microsoft.com/office/drawing/2014/main" id="{645715D5-1061-4E10-81A6-4841DF4EC2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0513" y="5023404"/>
            <a:ext cx="922337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Grafik 18" descr="deltalogo-chinesisch.png">
            <a:extLst>
              <a:ext uri="{FF2B5EF4-FFF2-40B4-BE49-F238E27FC236}">
                <a16:creationId xmlns:a16="http://schemas.microsoft.com/office/drawing/2014/main" id="{3B38CAD5-D21F-4D7A-A685-F8089785FE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0813" y="5835650"/>
            <a:ext cx="903287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Grafik 20" descr="deltakatakana logo 2.png">
            <a:extLst>
              <a:ext uri="{FF2B5EF4-FFF2-40B4-BE49-F238E27FC236}">
                <a16:creationId xmlns:a16="http://schemas.microsoft.com/office/drawing/2014/main" id="{4B8EC9F6-39CC-433A-B89D-ED1BEE1F79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4182" y="5033963"/>
            <a:ext cx="909638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12">
            <a:extLst>
              <a:ext uri="{FF2B5EF4-FFF2-40B4-BE49-F238E27FC236}">
                <a16:creationId xmlns:a16="http://schemas.microsoft.com/office/drawing/2014/main" id="{2F5B8DEF-5081-4A91-948E-109360F38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2050" y="5815013"/>
            <a:ext cx="938213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0" name="Picture 17">
            <a:extLst>
              <a:ext uri="{FF2B5EF4-FFF2-40B4-BE49-F238E27FC236}">
                <a16:creationId xmlns:a16="http://schemas.microsoft.com/office/drawing/2014/main" id="{8156907F-4F9D-4B6E-A857-113E6E0F4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5838" y="5783263"/>
            <a:ext cx="9366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A60D1083-4A07-4747-B8CD-1FBF3F7D08ED}"/>
              </a:ext>
            </a:extLst>
          </p:cNvPr>
          <p:cNvSpPr/>
          <p:nvPr/>
        </p:nvSpPr>
        <p:spPr>
          <a:xfrm>
            <a:off x="666524" y="958394"/>
            <a:ext cx="74106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>
                <a:solidFill>
                  <a:srgbClr val="009900"/>
                </a:solidFill>
              </a:rPr>
              <a:t>Thank you for your attention    </a:t>
            </a:r>
            <a:r>
              <a:rPr lang="ja-JP" altLang="de-DE" sz="3200">
                <a:solidFill>
                  <a:srgbClr val="009900"/>
                </a:solidFill>
              </a:rPr>
              <a:t>谢谢大家 </a:t>
            </a:r>
            <a:endParaRPr lang="de-DE" sz="1800"/>
          </a:p>
        </p:txBody>
      </p:sp>
      <p:pic>
        <p:nvPicPr>
          <p:cNvPr id="12" name="Picture 7" descr="http://demoscreen.de/demoscreen/sites/dlr.wi1projects.com/files/imagecache/node_image_visual/BMBF.png">
            <a:extLst>
              <a:ext uri="{FF2B5EF4-FFF2-40B4-BE49-F238E27FC236}">
                <a16:creationId xmlns:a16="http://schemas.microsoft.com/office/drawing/2014/main" id="{1374F9B8-176B-45BE-9691-2A974DDDE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3460" y="3253313"/>
            <a:ext cx="16256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 descr="Logo: Deutsche Forschungsgemeinschaft (DFG) - zur Startseite">
            <a:extLst>
              <a:ext uri="{FF2B5EF4-FFF2-40B4-BE49-F238E27FC236}">
                <a16:creationId xmlns:a16="http://schemas.microsoft.com/office/drawing/2014/main" id="{362164C3-9153-4015-92A1-84C6288A3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8235" y="2665938"/>
            <a:ext cx="2443162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7" descr="Mercator Research Center Ruhr">
            <a:extLst>
              <a:ext uri="{FF2B5EF4-FFF2-40B4-BE49-F238E27FC236}">
                <a16:creationId xmlns:a16="http://schemas.microsoft.com/office/drawing/2014/main" id="{D9786C27-1239-4EAD-AE6D-DB9F1CD59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310" y="3205688"/>
            <a:ext cx="2449512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9" descr="http://www.wissenschaft.nrw.de/fileadmin/templates/img/branding.png">
            <a:extLst>
              <a:ext uri="{FF2B5EF4-FFF2-40B4-BE49-F238E27FC236}">
                <a16:creationId xmlns:a16="http://schemas.microsoft.com/office/drawing/2014/main" id="{00C89274-A192-4E0A-BAB7-1A45CDB15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122" y="2591325"/>
            <a:ext cx="23241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0" descr="C:\Users\khan\Videos\Pictures\DELTA-im-Schnee\DELTA-Kyrillisch.png">
            <a:extLst>
              <a:ext uri="{FF2B5EF4-FFF2-40B4-BE49-F238E27FC236}">
                <a16:creationId xmlns:a16="http://schemas.microsoft.com/office/drawing/2014/main" id="{8328FD3F-1E96-4E35-B60B-5497FDE9C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6788" y="4979539"/>
            <a:ext cx="1000583" cy="776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438DFF5D-4FE0-4822-AC96-7E78BEBFD45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02248" y="5819701"/>
            <a:ext cx="958641" cy="696183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A25B4344-8FEF-4D01-9BAE-D02B65BF0D5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60426" y="5001708"/>
            <a:ext cx="936625" cy="71062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B45D07E-EAE7-4507-AA83-00F224C8D2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F15568-90D7-4528-9F1B-86B375B0D0F8}" type="slidenum">
              <a:rPr lang="de-DE" altLang="de-DE" smtClean="0"/>
              <a:pPr/>
              <a:t>3</a:t>
            </a:fld>
            <a:endParaRPr lang="de-DE" alt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F5D3370-D6D0-4944-811F-8AFB40AC91B7}"/>
              </a:ext>
            </a:extLst>
          </p:cNvPr>
          <p:cNvSpPr txBox="1"/>
          <p:nvPr/>
        </p:nvSpPr>
        <p:spPr>
          <a:xfrm>
            <a:off x="380999" y="397325"/>
            <a:ext cx="8375113" cy="57554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>
                <a:solidFill>
                  <a:srgbClr val="0070C0"/>
                </a:solidFill>
              </a:rPr>
              <a:t>Laser-induced energy modulation yesterday and today</a:t>
            </a:r>
          </a:p>
          <a:p>
            <a:endParaRPr lang="de-DE" sz="800"/>
          </a:p>
          <a:p>
            <a:r>
              <a:rPr lang="de-DE" sz="1800"/>
              <a:t>- Femtoslicing: </a:t>
            </a:r>
            <a:r>
              <a:rPr lang="de-DE" sz="1800">
                <a:solidFill>
                  <a:schemeClr val="bg1">
                    <a:lumMod val="50000"/>
                  </a:schemeClr>
                </a:solidFill>
              </a:rPr>
              <a:t>ALS</a:t>
            </a:r>
            <a:r>
              <a:rPr lang="de-DE" sz="1800"/>
              <a:t>, BESSY, </a:t>
            </a:r>
            <a:r>
              <a:rPr lang="de-DE" sz="1800">
                <a:solidFill>
                  <a:schemeClr val="bg1">
                    <a:lumMod val="50000"/>
                  </a:schemeClr>
                </a:solidFill>
              </a:rPr>
              <a:t>SLS</a:t>
            </a:r>
            <a:r>
              <a:rPr lang="de-DE" sz="1800"/>
              <a:t>, SOLEIL</a:t>
            </a:r>
          </a:p>
          <a:p>
            <a:r>
              <a:rPr lang="de-DE" sz="1800"/>
              <a:t>- Coherent harmonic generation: </a:t>
            </a:r>
            <a:r>
              <a:rPr lang="de-DE" sz="1800">
                <a:solidFill>
                  <a:schemeClr val="bg1">
                    <a:lumMod val="50000"/>
                  </a:schemeClr>
                </a:solidFill>
              </a:rPr>
              <a:t>ACO</a:t>
            </a:r>
            <a:r>
              <a:rPr lang="de-DE" sz="1800"/>
              <a:t>, UVSOR, </a:t>
            </a:r>
            <a:r>
              <a:rPr lang="de-DE" sz="1800">
                <a:solidFill>
                  <a:schemeClr val="bg1">
                    <a:lumMod val="50000"/>
                  </a:schemeClr>
                </a:solidFill>
              </a:rPr>
              <a:t>ELETTRA</a:t>
            </a:r>
            <a:r>
              <a:rPr lang="de-DE" sz="1800"/>
              <a:t>, </a:t>
            </a:r>
            <a:r>
              <a:rPr lang="de-DE" sz="1800">
                <a:solidFill>
                  <a:schemeClr val="bg1">
                    <a:lumMod val="50000"/>
                  </a:schemeClr>
                </a:solidFill>
              </a:rPr>
              <a:t>MAXlab</a:t>
            </a:r>
            <a:r>
              <a:rPr lang="de-DE" sz="1800"/>
              <a:t>, DELTA</a:t>
            </a:r>
          </a:p>
          <a:p>
            <a:r>
              <a:rPr lang="de-DE" sz="1800"/>
              <a:t>- Coherent THz emission: </a:t>
            </a:r>
            <a:r>
              <a:rPr lang="de-DE" sz="1800">
                <a:solidFill>
                  <a:schemeClr val="bg1">
                    <a:lumMod val="50000"/>
                  </a:schemeClr>
                </a:solidFill>
              </a:rPr>
              <a:t>ALS</a:t>
            </a:r>
            <a:r>
              <a:rPr lang="de-DE" sz="1800"/>
              <a:t>, BESSY, SLS, UVSOR, DELTA</a:t>
            </a:r>
          </a:p>
          <a:p>
            <a:r>
              <a:rPr lang="de-DE" sz="1800"/>
              <a:t>- FEL seeding: FERMI, </a:t>
            </a:r>
            <a:r>
              <a:rPr lang="de-DE" sz="1800">
                <a:solidFill>
                  <a:schemeClr val="bg1">
                    <a:lumMod val="50000"/>
                  </a:schemeClr>
                </a:solidFill>
              </a:rPr>
              <a:t>NLCTA</a:t>
            </a:r>
            <a:r>
              <a:rPr lang="de-DE" sz="1800"/>
              <a:t>, </a:t>
            </a:r>
            <a:r>
              <a:rPr lang="de-DE" sz="1800">
                <a:solidFill>
                  <a:schemeClr val="bg1">
                    <a:lumMod val="50000"/>
                  </a:schemeClr>
                </a:solidFill>
              </a:rPr>
              <a:t>NSLS FEL</a:t>
            </a:r>
            <a:r>
              <a:rPr lang="de-DE" sz="1800"/>
              <a:t>, </a:t>
            </a:r>
            <a:r>
              <a:rPr lang="de-DE" sz="1800">
                <a:solidFill>
                  <a:schemeClr val="bg1">
                    <a:lumMod val="50000"/>
                  </a:schemeClr>
                </a:solidFill>
              </a:rPr>
              <a:t>SINAP FEL</a:t>
            </a:r>
            <a:r>
              <a:rPr lang="de-DE" sz="1800"/>
              <a:t>, DCLS, FLASH, SXFEL </a:t>
            </a:r>
          </a:p>
          <a:p>
            <a:r>
              <a:rPr lang="de-DE" sz="1800"/>
              <a:t>- Beam diagnostics: FLASH ...</a:t>
            </a:r>
          </a:p>
          <a:p>
            <a:endParaRPr lang="de-DE" sz="1800"/>
          </a:p>
          <a:p>
            <a:endParaRPr lang="de-DE" sz="1800"/>
          </a:p>
          <a:p>
            <a:endParaRPr lang="de-DE" sz="1800"/>
          </a:p>
          <a:p>
            <a:endParaRPr lang="de-DE" sz="1800"/>
          </a:p>
          <a:p>
            <a:endParaRPr lang="de-DE" sz="1800"/>
          </a:p>
          <a:p>
            <a:endParaRPr lang="de-DE" sz="1800"/>
          </a:p>
          <a:p>
            <a:r>
              <a:rPr lang="de-DE" sz="1200" b="0"/>
              <a:t>R. Schoenlein et al., Science 287 (2000), 2237.</a:t>
            </a:r>
          </a:p>
          <a:p>
            <a:r>
              <a:rPr lang="de-DE" sz="1200" b="0"/>
              <a:t>S. Khan et al., Phys. Rev. Lett. 97 (2006), 074801.</a:t>
            </a:r>
          </a:p>
          <a:p>
            <a:r>
              <a:rPr lang="de-DE" sz="1200" b="0"/>
              <a:t>P. Beaud et al., Phys. Rev. Lett. 99 (2007), 174801.</a:t>
            </a:r>
          </a:p>
          <a:p>
            <a:r>
              <a:rPr lang="de-DE" sz="1200" b="0"/>
              <a:t>M. Labat et al., J. Synch. Rad. 25 (2018), 385.</a:t>
            </a:r>
          </a:p>
          <a:p>
            <a:r>
              <a:rPr lang="de-DE" sz="1200" b="0"/>
              <a:t>B. Girard et al., Phys. Rev. Lett. 53 (1984), 2405.</a:t>
            </a:r>
          </a:p>
          <a:p>
            <a:r>
              <a:rPr lang="de-DE" sz="1200" b="0"/>
              <a:t>M. Labat et al., Eur. Phys. J. D44 (2007), 187.</a:t>
            </a:r>
          </a:p>
          <a:p>
            <a:r>
              <a:rPr lang="de-DE" sz="1200" b="0"/>
              <a:t>G. De Ninno et al., Phys. Rev. Lett. 101 (2008), 053902. </a:t>
            </a:r>
          </a:p>
          <a:p>
            <a:r>
              <a:rPr lang="de-DE" sz="1200" b="0"/>
              <a:t>N. Čutič et al., Phys. Rev. ST Beams 14 (2011), 030706.</a:t>
            </a:r>
          </a:p>
          <a:p>
            <a:r>
              <a:rPr lang="de-DE" sz="1200" b="0"/>
              <a:t>S. Khan et al., Sync. Rad. News 26(3) (2013), 25.</a:t>
            </a:r>
          </a:p>
          <a:p>
            <a:r>
              <a:rPr lang="de-DE" sz="1200" b="0"/>
              <a:t>J.M. Byrd et al., Phys. Rev. Lett. 96 (2006), 164801.</a:t>
            </a:r>
          </a:p>
          <a:p>
            <a:r>
              <a:rPr lang="de-DE" sz="1200" b="0"/>
              <a:t>K. Holldack et al., Phys. Rev. Lett. 96 (2006), 054801.</a:t>
            </a:r>
          </a:p>
          <a:p>
            <a:endParaRPr lang="de-DE" sz="1200" b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84BE5723-211D-44A7-9BB5-ADC87B53F221}"/>
              </a:ext>
            </a:extLst>
          </p:cNvPr>
          <p:cNvSpPr/>
          <p:nvPr/>
        </p:nvSpPr>
        <p:spPr>
          <a:xfrm>
            <a:off x="4473337" y="3798444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b="0"/>
              <a:t>V. Schlott et al., Proc. EPAC 2006, Edinburgh, Scotland, 1229.</a:t>
            </a:r>
          </a:p>
          <a:p>
            <a:r>
              <a:rPr lang="de-DE" sz="1200" b="0"/>
              <a:t>M. Shimada et al., Jp. J. Appl. Phys. 46 (2007), 7939.</a:t>
            </a:r>
          </a:p>
          <a:p>
            <a:r>
              <a:rPr lang="de-DE" sz="1200" b="0"/>
              <a:t>P. Ungelenk et al., Phys. Rev. Accel. Beams 20 (2017), 020706.</a:t>
            </a:r>
          </a:p>
          <a:p>
            <a:r>
              <a:rPr lang="de-DE" sz="1200" b="0"/>
              <a:t>E. Allaria et al., Nat. Photon. 6 (2012), 699.</a:t>
            </a:r>
          </a:p>
          <a:p>
            <a:r>
              <a:rPr lang="de-DE" sz="1200" b="0"/>
              <a:t>L.-H. Yu et al., Science 289 (2000), 932.</a:t>
            </a:r>
          </a:p>
          <a:p>
            <a:r>
              <a:rPr lang="de-DE" sz="1200" b="0"/>
              <a:t>D. Xiang et al., Phys. Rev. Lett. 108 (2012), 024802.</a:t>
            </a:r>
          </a:p>
          <a:p>
            <a:r>
              <a:rPr lang="de-DE" sz="1200" b="0"/>
              <a:t>Zh. Zhao et al., Nat. Photon. 6 (2012), 360.</a:t>
            </a:r>
          </a:p>
          <a:p>
            <a:r>
              <a:rPr lang="de-DE" sz="1200" b="0"/>
              <a:t>G. Wang et al., Proc. IPAC 2017, Copenhagen, Denmark, 2907.</a:t>
            </a:r>
          </a:p>
          <a:p>
            <a:r>
              <a:rPr lang="de-DE" sz="1200" b="0"/>
              <a:t>K. Hacker et al., Phys. Rev. ST Accel. Beams 18 (2015), 090704.</a:t>
            </a:r>
          </a:p>
          <a:p>
            <a:r>
              <a:rPr lang="de-DE" sz="1200" b="0"/>
              <a:t>Zh. Zhao et al., Sync. Rad. News 30(6) (2017), 29.</a:t>
            </a:r>
          </a:p>
          <a:p>
            <a:r>
              <a:rPr lang="de-DE" sz="1200" b="0"/>
              <a:t>G. Angelova et al., Phys. Rev. ST Accel. Beams 11 (2008), 070702.</a:t>
            </a:r>
          </a:p>
        </p:txBody>
      </p:sp>
    </p:spTree>
    <p:extLst>
      <p:ext uri="{BB962C8B-B14F-4D97-AF65-F5344CB8AC3E}">
        <p14:creationId xmlns:p14="http://schemas.microsoft.com/office/powerpoint/2010/main" val="2604521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B45D07E-EAE7-4507-AA83-00F224C8D2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F15568-90D7-4528-9F1B-86B375B0D0F8}" type="slidenum">
              <a:rPr lang="de-DE" altLang="de-DE" smtClean="0"/>
              <a:pPr/>
              <a:t>4</a:t>
            </a:fld>
            <a:endParaRPr lang="de-DE" alt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F5D3370-D6D0-4944-811F-8AFB40AC91B7}"/>
              </a:ext>
            </a:extLst>
          </p:cNvPr>
          <p:cNvSpPr txBox="1"/>
          <p:nvPr/>
        </p:nvSpPr>
        <p:spPr>
          <a:xfrm>
            <a:off x="380999" y="397325"/>
            <a:ext cx="8542338" cy="366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>
                <a:solidFill>
                  <a:srgbClr val="0070C0"/>
                </a:solidFill>
              </a:rPr>
              <a:t>Laser-induced energy modulation yesterday and today</a:t>
            </a:r>
          </a:p>
          <a:p>
            <a:endParaRPr lang="de-DE" sz="800"/>
          </a:p>
          <a:p>
            <a:r>
              <a:rPr lang="de-DE" sz="1800"/>
              <a:t>- Femtoslicing: </a:t>
            </a:r>
            <a:r>
              <a:rPr lang="de-DE" sz="1800">
                <a:solidFill>
                  <a:schemeClr val="bg1">
                    <a:lumMod val="50000"/>
                  </a:schemeClr>
                </a:solidFill>
              </a:rPr>
              <a:t>ALS</a:t>
            </a:r>
            <a:r>
              <a:rPr lang="de-DE" sz="1800"/>
              <a:t>, BESSY, </a:t>
            </a:r>
            <a:r>
              <a:rPr lang="de-DE" sz="1800">
                <a:solidFill>
                  <a:schemeClr val="bg1">
                    <a:lumMod val="50000"/>
                  </a:schemeClr>
                </a:solidFill>
              </a:rPr>
              <a:t>SLS</a:t>
            </a:r>
            <a:r>
              <a:rPr lang="de-DE" sz="1800"/>
              <a:t>, SOLEIL</a:t>
            </a:r>
          </a:p>
          <a:p>
            <a:r>
              <a:rPr lang="de-DE" sz="1800"/>
              <a:t>- Coherent harmonic generation: </a:t>
            </a:r>
            <a:r>
              <a:rPr lang="de-DE" sz="1800">
                <a:solidFill>
                  <a:schemeClr val="bg1">
                    <a:lumMod val="50000"/>
                  </a:schemeClr>
                </a:solidFill>
              </a:rPr>
              <a:t>ACO</a:t>
            </a:r>
            <a:r>
              <a:rPr lang="de-DE" sz="1800"/>
              <a:t>, UVSOR, </a:t>
            </a:r>
            <a:r>
              <a:rPr lang="de-DE" sz="1800">
                <a:solidFill>
                  <a:schemeClr val="bg1">
                    <a:lumMod val="50000"/>
                  </a:schemeClr>
                </a:solidFill>
              </a:rPr>
              <a:t>ELETTRA</a:t>
            </a:r>
            <a:r>
              <a:rPr lang="de-DE" sz="1800"/>
              <a:t>, </a:t>
            </a:r>
            <a:r>
              <a:rPr lang="de-DE" sz="1800">
                <a:solidFill>
                  <a:schemeClr val="bg1">
                    <a:lumMod val="50000"/>
                  </a:schemeClr>
                </a:solidFill>
              </a:rPr>
              <a:t>MAXlab</a:t>
            </a:r>
            <a:r>
              <a:rPr lang="de-DE" sz="1800"/>
              <a:t>, DELTA</a:t>
            </a:r>
          </a:p>
          <a:p>
            <a:r>
              <a:rPr lang="de-DE" sz="1800"/>
              <a:t>- Coherent THz emission: </a:t>
            </a:r>
            <a:r>
              <a:rPr lang="de-DE" sz="1800">
                <a:solidFill>
                  <a:schemeClr val="bg1">
                    <a:lumMod val="50000"/>
                  </a:schemeClr>
                </a:solidFill>
              </a:rPr>
              <a:t>ALS</a:t>
            </a:r>
            <a:r>
              <a:rPr lang="de-DE" sz="1800"/>
              <a:t>, BESSY, SLS, UVSOR, DELTA</a:t>
            </a:r>
          </a:p>
          <a:p>
            <a:r>
              <a:rPr lang="de-DE" sz="1800"/>
              <a:t>- FEL seeding: FERMI, </a:t>
            </a:r>
            <a:r>
              <a:rPr lang="de-DE" sz="1800">
                <a:solidFill>
                  <a:schemeClr val="bg1">
                    <a:lumMod val="50000"/>
                  </a:schemeClr>
                </a:solidFill>
              </a:rPr>
              <a:t>NLCTA</a:t>
            </a:r>
            <a:r>
              <a:rPr lang="de-DE" sz="1800"/>
              <a:t>, </a:t>
            </a:r>
            <a:r>
              <a:rPr lang="de-DE" sz="1800">
                <a:solidFill>
                  <a:schemeClr val="bg1">
                    <a:lumMod val="50000"/>
                  </a:schemeClr>
                </a:solidFill>
              </a:rPr>
              <a:t>NSLS FEL</a:t>
            </a:r>
            <a:r>
              <a:rPr lang="de-DE" sz="1800"/>
              <a:t>, </a:t>
            </a:r>
            <a:r>
              <a:rPr lang="de-DE" sz="1800">
                <a:solidFill>
                  <a:schemeClr val="bg1">
                    <a:lumMod val="50000"/>
                  </a:schemeClr>
                </a:solidFill>
              </a:rPr>
              <a:t>SINAP FEL</a:t>
            </a:r>
            <a:r>
              <a:rPr lang="de-DE" sz="1800"/>
              <a:t>, DCLS, FLASH, SXFEL </a:t>
            </a:r>
          </a:p>
          <a:p>
            <a:r>
              <a:rPr lang="de-DE" sz="1800"/>
              <a:t>- Beam diagnostics: FLASH ...</a:t>
            </a:r>
          </a:p>
          <a:p>
            <a:endParaRPr lang="de-DE" sz="1800"/>
          </a:p>
          <a:p>
            <a:r>
              <a:rPr lang="de-DE" sz="1800">
                <a:solidFill>
                  <a:srgbClr val="0070C0"/>
                </a:solidFill>
              </a:rPr>
              <a:t>Laser-induced energy modulation tomorrow?</a:t>
            </a:r>
          </a:p>
          <a:p>
            <a:endParaRPr lang="de-DE" sz="800"/>
          </a:p>
          <a:p>
            <a:r>
              <a:rPr lang="de-DE" sz="1800"/>
              <a:t>- Various seeding methods at FELs</a:t>
            </a:r>
          </a:p>
          <a:p>
            <a:r>
              <a:rPr lang="de-DE" sz="1800"/>
              <a:t>- Echo-enabled harmonic generation at storage rings</a:t>
            </a:r>
          </a:p>
          <a:p>
            <a:r>
              <a:rPr lang="de-DE" sz="1800"/>
              <a:t>- Steady-state microbunching at RF-driven storage rings</a:t>
            </a:r>
          </a:p>
          <a:p>
            <a:r>
              <a:rPr lang="de-DE" sz="1800"/>
              <a:t>- Laser-driven storage rings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FCDD2E0-94F1-409C-8C88-0B322C1F2B1F}"/>
              </a:ext>
            </a:extLst>
          </p:cNvPr>
          <p:cNvSpPr txBox="1"/>
          <p:nvPr/>
        </p:nvSpPr>
        <p:spPr>
          <a:xfrm>
            <a:off x="516194" y="4823235"/>
            <a:ext cx="40662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0"/>
              <a:t>D. F. Ratner, A. W. Chao, Phys. Rev. Lett. 105 (2010), 154801.</a:t>
            </a:r>
          </a:p>
          <a:p>
            <a:r>
              <a:rPr lang="de-DE" sz="1200" b="0"/>
              <a:t>A. Chao et al., Proc. IPAC 2016, Busan, Korea, 1048. </a:t>
            </a:r>
          </a:p>
          <a:p>
            <a:r>
              <a:rPr lang="de-DE" sz="1200" b="0"/>
              <a:t>T. Rui et al., Proc. FLS 2018, Shanghai, China, 113.</a:t>
            </a:r>
          </a:p>
        </p:txBody>
      </p:sp>
    </p:spTree>
    <p:extLst>
      <p:ext uri="{BB962C8B-B14F-4D97-AF65-F5344CB8AC3E}">
        <p14:creationId xmlns:p14="http://schemas.microsoft.com/office/powerpoint/2010/main" val="35357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B45D07E-EAE7-4507-AA83-00F224C8D2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F15568-90D7-4528-9F1B-86B375B0D0F8}" type="slidenum">
              <a:rPr lang="de-DE" altLang="de-DE" smtClean="0"/>
              <a:pPr/>
              <a:t>5</a:t>
            </a:fld>
            <a:endParaRPr lang="de-DE" alt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F5D3370-D6D0-4944-811F-8AFB40AC91B7}"/>
              </a:ext>
            </a:extLst>
          </p:cNvPr>
          <p:cNvSpPr txBox="1"/>
          <p:nvPr/>
        </p:nvSpPr>
        <p:spPr>
          <a:xfrm>
            <a:off x="380999" y="397325"/>
            <a:ext cx="8542338" cy="366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>
                <a:solidFill>
                  <a:srgbClr val="0070C0"/>
                </a:solidFill>
              </a:rPr>
              <a:t>Laser-induced energy modulation yesterday and today</a:t>
            </a:r>
          </a:p>
          <a:p>
            <a:endParaRPr lang="de-DE" sz="800"/>
          </a:p>
          <a:p>
            <a:r>
              <a:rPr lang="de-DE" sz="1800"/>
              <a:t>- Femtoslicing: </a:t>
            </a:r>
            <a:r>
              <a:rPr lang="de-DE" sz="1800">
                <a:solidFill>
                  <a:schemeClr val="bg1">
                    <a:lumMod val="50000"/>
                  </a:schemeClr>
                </a:solidFill>
              </a:rPr>
              <a:t>ALS</a:t>
            </a:r>
            <a:r>
              <a:rPr lang="de-DE" sz="1800"/>
              <a:t>, BESSY, </a:t>
            </a:r>
            <a:r>
              <a:rPr lang="de-DE" sz="1800">
                <a:solidFill>
                  <a:schemeClr val="bg1">
                    <a:lumMod val="50000"/>
                  </a:schemeClr>
                </a:solidFill>
              </a:rPr>
              <a:t>SLS</a:t>
            </a:r>
            <a:r>
              <a:rPr lang="de-DE" sz="1800"/>
              <a:t>, SOLEIL</a:t>
            </a:r>
          </a:p>
          <a:p>
            <a:r>
              <a:rPr lang="de-DE" sz="1800"/>
              <a:t>- Coherent harmonic generation: </a:t>
            </a:r>
            <a:r>
              <a:rPr lang="de-DE" sz="1800">
                <a:solidFill>
                  <a:schemeClr val="bg1">
                    <a:lumMod val="50000"/>
                  </a:schemeClr>
                </a:solidFill>
              </a:rPr>
              <a:t>ACO</a:t>
            </a:r>
            <a:r>
              <a:rPr lang="de-DE" sz="1800"/>
              <a:t>, UVSOR, </a:t>
            </a:r>
            <a:r>
              <a:rPr lang="de-DE" sz="1800">
                <a:solidFill>
                  <a:schemeClr val="bg1">
                    <a:lumMod val="50000"/>
                  </a:schemeClr>
                </a:solidFill>
              </a:rPr>
              <a:t>ELETTRA</a:t>
            </a:r>
            <a:r>
              <a:rPr lang="de-DE" sz="1800"/>
              <a:t>, </a:t>
            </a:r>
            <a:r>
              <a:rPr lang="de-DE" sz="1800">
                <a:solidFill>
                  <a:schemeClr val="bg1">
                    <a:lumMod val="50000"/>
                  </a:schemeClr>
                </a:solidFill>
              </a:rPr>
              <a:t>MAXlab</a:t>
            </a:r>
            <a:r>
              <a:rPr lang="de-DE" sz="1800"/>
              <a:t>, DELTA</a:t>
            </a:r>
          </a:p>
          <a:p>
            <a:r>
              <a:rPr lang="de-DE" sz="1800"/>
              <a:t>- Coherent THz emission: </a:t>
            </a:r>
            <a:r>
              <a:rPr lang="de-DE" sz="1800">
                <a:solidFill>
                  <a:schemeClr val="bg1">
                    <a:lumMod val="50000"/>
                  </a:schemeClr>
                </a:solidFill>
              </a:rPr>
              <a:t>ALS</a:t>
            </a:r>
            <a:r>
              <a:rPr lang="de-DE" sz="1800"/>
              <a:t>, BESSY, SLS, SOLEIL, UVSOR, </a:t>
            </a:r>
            <a:r>
              <a:rPr lang="de-DE" sz="1800">
                <a:solidFill>
                  <a:schemeClr val="bg1">
                    <a:lumMod val="50000"/>
                  </a:schemeClr>
                </a:solidFill>
              </a:rPr>
              <a:t>ELETTRA</a:t>
            </a:r>
            <a:r>
              <a:rPr lang="de-DE" sz="1800"/>
              <a:t>, DELTA</a:t>
            </a:r>
          </a:p>
          <a:p>
            <a:r>
              <a:rPr lang="de-DE" sz="1800"/>
              <a:t>- FEL seeding: FERMI, </a:t>
            </a:r>
            <a:r>
              <a:rPr lang="de-DE" sz="1800">
                <a:solidFill>
                  <a:schemeClr val="bg1">
                    <a:lumMod val="50000"/>
                  </a:schemeClr>
                </a:solidFill>
              </a:rPr>
              <a:t>NLCTA</a:t>
            </a:r>
            <a:r>
              <a:rPr lang="de-DE" sz="1800"/>
              <a:t>, </a:t>
            </a:r>
            <a:r>
              <a:rPr lang="de-DE" sz="1800">
                <a:solidFill>
                  <a:schemeClr val="bg1">
                    <a:lumMod val="50000"/>
                  </a:schemeClr>
                </a:solidFill>
              </a:rPr>
              <a:t>NSLS FEL</a:t>
            </a:r>
            <a:r>
              <a:rPr lang="de-DE" sz="1800"/>
              <a:t>, </a:t>
            </a:r>
            <a:r>
              <a:rPr lang="de-DE" sz="1800">
                <a:solidFill>
                  <a:schemeClr val="bg1">
                    <a:lumMod val="50000"/>
                  </a:schemeClr>
                </a:solidFill>
              </a:rPr>
              <a:t>SINAP FEL</a:t>
            </a:r>
            <a:r>
              <a:rPr lang="de-DE" sz="1800"/>
              <a:t>, DCLS, FLASH, SXFEL </a:t>
            </a:r>
          </a:p>
          <a:p>
            <a:r>
              <a:rPr lang="de-DE" sz="1800"/>
              <a:t>- Beam diagnostics: FLASH ...</a:t>
            </a:r>
          </a:p>
          <a:p>
            <a:endParaRPr lang="de-DE" sz="1800"/>
          </a:p>
          <a:p>
            <a:r>
              <a:rPr lang="de-DE" sz="1800">
                <a:solidFill>
                  <a:srgbClr val="0070C0"/>
                </a:solidFill>
              </a:rPr>
              <a:t>Laser-induced energy modulation tomorrow?</a:t>
            </a:r>
          </a:p>
          <a:p>
            <a:endParaRPr lang="de-DE" sz="800"/>
          </a:p>
          <a:p>
            <a:r>
              <a:rPr lang="de-DE" sz="1800"/>
              <a:t>- Various seeding methods at FELs</a:t>
            </a:r>
          </a:p>
          <a:p>
            <a:r>
              <a:rPr lang="de-DE" sz="1800"/>
              <a:t>- Echo-enabled harmonic generation at storage rings</a:t>
            </a:r>
          </a:p>
          <a:p>
            <a:r>
              <a:rPr lang="de-DE" sz="1800"/>
              <a:t>- Steady-state microbunching at RF-driven storage rings</a:t>
            </a:r>
          </a:p>
          <a:p>
            <a:r>
              <a:rPr lang="de-DE" sz="1800"/>
              <a:t>- Laser-driven storage rings 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E7B5341-5C09-438A-B7EF-D3376D5678D5}"/>
              </a:ext>
            </a:extLst>
          </p:cNvPr>
          <p:cNvSpPr/>
          <p:nvPr/>
        </p:nvSpPr>
        <p:spPr>
          <a:xfrm>
            <a:off x="5052113" y="4544440"/>
            <a:ext cx="37516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>
                <a:solidFill>
                  <a:srgbClr val="009900"/>
                </a:solidFill>
              </a:rPr>
              <a:t>Make storage rings</a:t>
            </a:r>
          </a:p>
          <a:p>
            <a:r>
              <a:rPr lang="de-DE" sz="3200">
                <a:solidFill>
                  <a:srgbClr val="009900"/>
                </a:solidFill>
              </a:rPr>
              <a:t>great again ...</a:t>
            </a:r>
            <a:r>
              <a:rPr lang="de-DE" sz="2000"/>
              <a:t>*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37FC3AF-E1EB-4033-87DE-75345AF1572C}"/>
              </a:ext>
            </a:extLst>
          </p:cNvPr>
          <p:cNvSpPr txBox="1"/>
          <p:nvPr/>
        </p:nvSpPr>
        <p:spPr>
          <a:xfrm>
            <a:off x="5493746" y="6272850"/>
            <a:ext cx="29597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0"/>
              <a:t>* D. J. Trump, New York, USA, 07.11.2012.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91A6394-96C9-4555-BDA8-9079DD75F50F}"/>
              </a:ext>
            </a:extLst>
          </p:cNvPr>
          <p:cNvSpPr txBox="1"/>
          <p:nvPr/>
        </p:nvSpPr>
        <p:spPr>
          <a:xfrm>
            <a:off x="516194" y="4164016"/>
            <a:ext cx="40662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0"/>
              <a:t>D. F. Ratner, A. W. Chao, Phys. Rev. Lett. 105 (2010), 154801.</a:t>
            </a:r>
          </a:p>
          <a:p>
            <a:r>
              <a:rPr lang="de-DE" sz="1200" b="0"/>
              <a:t>A. Chao et al., Proc. IPAC 2016, Busan, Korea, 1048. </a:t>
            </a:r>
          </a:p>
          <a:p>
            <a:r>
              <a:rPr lang="de-DE" sz="1200" b="0"/>
              <a:t>T. Rui et al., Proc. FLS 2018, Shanghai, China, 113.</a:t>
            </a:r>
          </a:p>
        </p:txBody>
      </p:sp>
    </p:spTree>
    <p:extLst>
      <p:ext uri="{BB962C8B-B14F-4D97-AF65-F5344CB8AC3E}">
        <p14:creationId xmlns:p14="http://schemas.microsoft.com/office/powerpoint/2010/main" val="4271778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A07DE5B-5E75-4B39-8D3B-3A5D83C58A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F15568-90D7-4528-9F1B-86B375B0D0F8}" type="slidenum">
              <a:rPr lang="de-DE" altLang="de-DE" smtClean="0"/>
              <a:pPr/>
              <a:t>6</a:t>
            </a:fld>
            <a:endParaRPr lang="de-DE" altLang="de-DE"/>
          </a:p>
        </p:txBody>
      </p:sp>
      <p:pic>
        <p:nvPicPr>
          <p:cNvPr id="3" name="Picture 27">
            <a:extLst>
              <a:ext uri="{FF2B5EF4-FFF2-40B4-BE49-F238E27FC236}">
                <a16:creationId xmlns:a16="http://schemas.microsoft.com/office/drawing/2014/main" id="{B51A0379-D380-4159-9538-D074320CB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529" y="2443247"/>
            <a:ext cx="5889849" cy="362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04091C9E-0300-4916-98C1-45C02416B674}"/>
              </a:ext>
            </a:extLst>
          </p:cNvPr>
          <p:cNvSpPr txBox="1"/>
          <p:nvPr/>
        </p:nvSpPr>
        <p:spPr>
          <a:xfrm>
            <a:off x="380999" y="283903"/>
            <a:ext cx="600959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>
                <a:solidFill>
                  <a:srgbClr val="0070C0"/>
                </a:solidFill>
              </a:rPr>
              <a:t>The synchrotron radiation source DELTA at TU Dortmund</a:t>
            </a:r>
          </a:p>
          <a:p>
            <a:endParaRPr lang="de-DE" sz="800"/>
          </a:p>
        </p:txBody>
      </p:sp>
      <p:sp>
        <p:nvSpPr>
          <p:cNvPr id="5" name="Textfeld 6">
            <a:extLst>
              <a:ext uri="{FF2B5EF4-FFF2-40B4-BE49-F238E27FC236}">
                <a16:creationId xmlns:a16="http://schemas.microsoft.com/office/drawing/2014/main" id="{5B1B0F2D-9251-4E8F-9302-A2CB02515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885" y="723012"/>
            <a:ext cx="392286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beam energy                               1.5 GeV</a:t>
            </a:r>
          </a:p>
          <a:p>
            <a:pPr eaLnBrk="1" hangingPunct="1"/>
            <a:r>
              <a:rPr lang="de-DE" altLang="de-DE"/>
              <a:t>horizontal emittance                  20 nm rad</a:t>
            </a:r>
          </a:p>
          <a:p>
            <a:pPr eaLnBrk="1" hangingPunct="1"/>
            <a:r>
              <a:rPr lang="de-DE" altLang="de-DE"/>
              <a:t>beam current (multibunch)      130 mA</a:t>
            </a:r>
          </a:p>
          <a:p>
            <a:pPr eaLnBrk="1" hangingPunct="1"/>
            <a:r>
              <a:rPr lang="de-DE" altLang="de-DE"/>
              <a:t>beam current (single bunch)  &lt;  20 mA</a:t>
            </a:r>
          </a:p>
          <a:p>
            <a:pPr eaLnBrk="1" hangingPunct="1"/>
            <a:r>
              <a:rPr lang="de-DE" altLang="de-DE"/>
              <a:t>beam lifetime (100 mA)              15 hrs</a:t>
            </a:r>
          </a:p>
          <a:p>
            <a:pPr eaLnBrk="1" hangingPunct="1"/>
            <a:r>
              <a:rPr lang="de-DE" altLang="de-DE"/>
              <a:t>bunch length (fwhm)          100 / 80 ps</a:t>
            </a:r>
          </a:p>
        </p:txBody>
      </p:sp>
      <p:pic>
        <p:nvPicPr>
          <p:cNvPr id="7" name="Picture 5" descr="U250">
            <a:extLst>
              <a:ext uri="{FF2B5EF4-FFF2-40B4-BE49-F238E27FC236}">
                <a16:creationId xmlns:a16="http://schemas.microsoft.com/office/drawing/2014/main" id="{CE3BBD82-BB20-4633-B869-D403493F2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533" y="1888190"/>
            <a:ext cx="3017837" cy="1439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U55">
            <a:extLst>
              <a:ext uri="{FF2B5EF4-FFF2-40B4-BE49-F238E27FC236}">
                <a16:creationId xmlns:a16="http://schemas.microsoft.com/office/drawing/2014/main" id="{C948A6EC-E9AE-4339-AAD9-B5DCE431C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7695" y="3453747"/>
            <a:ext cx="2098675" cy="1439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08E3CDB-82C2-4886-B197-12BC67F9A3E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4372" y="4995397"/>
            <a:ext cx="2677885" cy="152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29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4">
            <a:extLst>
              <a:ext uri="{FF2B5EF4-FFF2-40B4-BE49-F238E27FC236}">
                <a16:creationId xmlns:a16="http://schemas.microsoft.com/office/drawing/2014/main" id="{54294092-B33A-4773-9BFE-2B4B658D3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885" y="4257225"/>
            <a:ext cx="6881813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F537A96-6EE8-42D7-AFC4-8C77423C23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F15568-90D7-4528-9F1B-86B375B0D0F8}" type="slidenum">
              <a:rPr lang="de-DE" altLang="de-DE" smtClean="0"/>
              <a:pPr/>
              <a:t>7</a:t>
            </a:fld>
            <a:endParaRPr lang="de-DE" alt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0D2D502-4522-4257-BF65-A29B4744DFE3}"/>
              </a:ext>
            </a:extLst>
          </p:cNvPr>
          <p:cNvSpPr txBox="1"/>
          <p:nvPr/>
        </p:nvSpPr>
        <p:spPr>
          <a:xfrm>
            <a:off x="380999" y="342895"/>
            <a:ext cx="600959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>
                <a:solidFill>
                  <a:srgbClr val="0070C0"/>
                </a:solidFill>
              </a:rPr>
              <a:t>The synchrotron radiation source DELTA at TU Dortmund</a:t>
            </a:r>
          </a:p>
          <a:p>
            <a:endParaRPr lang="de-DE" sz="800">
              <a:solidFill>
                <a:srgbClr val="0070C0"/>
              </a:solidFill>
            </a:endParaRPr>
          </a:p>
          <a:p>
            <a:r>
              <a:rPr lang="de-DE" sz="1800"/>
              <a:t>Short-pulse facility since 2011</a:t>
            </a:r>
          </a:p>
          <a:p>
            <a:endParaRPr lang="de-DE" sz="800"/>
          </a:p>
        </p:txBody>
      </p:sp>
      <p:pic>
        <p:nvPicPr>
          <p:cNvPr id="5" name="Picture 3" descr="C:\Users\khan\Videos\Pictures\Erster-Ueberlapp\comp\IMG_3237.jpg">
            <a:extLst>
              <a:ext uri="{FF2B5EF4-FFF2-40B4-BE49-F238E27FC236}">
                <a16:creationId xmlns:a16="http://schemas.microsoft.com/office/drawing/2014/main" id="{3C61641A-B6AF-4237-803C-581B4A350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209" y="1251776"/>
            <a:ext cx="33655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khan\Videos\Pictures\DELTA-im-Schnee\DSC_3584.jpg">
            <a:extLst>
              <a:ext uri="{FF2B5EF4-FFF2-40B4-BE49-F238E27FC236}">
                <a16:creationId xmlns:a16="http://schemas.microsoft.com/office/drawing/2014/main" id="{0395E568-2D8D-41CB-A6C9-A7EC6313A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6005" y="892545"/>
            <a:ext cx="3795713" cy="252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18" descr="deltalogo-chinesisch.png">
            <a:extLst>
              <a:ext uri="{FF2B5EF4-FFF2-40B4-BE49-F238E27FC236}">
                <a16:creationId xmlns:a16="http://schemas.microsoft.com/office/drawing/2014/main" id="{5060D397-36A2-4000-A21B-66EBF1033F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8124" y="869883"/>
            <a:ext cx="1612900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11">
            <a:extLst>
              <a:ext uri="{FF2B5EF4-FFF2-40B4-BE49-F238E27FC236}">
                <a16:creationId xmlns:a16="http://schemas.microsoft.com/office/drawing/2014/main" id="{298CE4DD-4927-4528-AFFD-A56056BB8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3971" y="2024528"/>
            <a:ext cx="10054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800">
                <a:solidFill>
                  <a:srgbClr val="FF0000"/>
                </a:solidFill>
              </a:rPr>
              <a:t>dé  lè  t</a:t>
            </a:r>
            <a:r>
              <a:rPr lang="vi-VN" altLang="de-DE" sz="1800">
                <a:solidFill>
                  <a:srgbClr val="FF0000"/>
                </a:solidFill>
                <a:cs typeface="Times New Roman" panose="02020603050405020304" pitchFamily="18" charset="0"/>
              </a:rPr>
              <a:t>ă</a:t>
            </a:r>
            <a:endParaRPr lang="de-DE" altLang="de-DE" sz="1800">
              <a:solidFill>
                <a:srgbClr val="FF0000"/>
              </a:solidFill>
            </a:endParaRPr>
          </a:p>
        </p:txBody>
      </p:sp>
      <p:sp>
        <p:nvSpPr>
          <p:cNvPr id="12" name="Textfeld 6">
            <a:extLst>
              <a:ext uri="{FF2B5EF4-FFF2-40B4-BE49-F238E27FC236}">
                <a16:creationId xmlns:a16="http://schemas.microsoft.com/office/drawing/2014/main" id="{B21DE8C2-E728-4AF8-8CF9-1A28BD2F3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6351" y="3722542"/>
            <a:ext cx="4184674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>
                <a:solidFill>
                  <a:srgbClr val="0070C0"/>
                </a:solidFill>
              </a:rPr>
              <a:t>       Annual schedule</a:t>
            </a:r>
          </a:p>
          <a:p>
            <a:pPr eaLnBrk="1" hangingPunct="1"/>
            <a:r>
              <a:rPr lang="ja-JP" altLang="de-DE" sz="1800">
                <a:solidFill>
                  <a:srgbClr val="FF0000"/>
                </a:solidFill>
              </a:rPr>
              <a:t>德  </a:t>
            </a:r>
            <a:r>
              <a:rPr lang="de-DE" altLang="de-DE"/>
              <a:t>user operation    20 weeks (2000 hours)</a:t>
            </a:r>
          </a:p>
          <a:p>
            <a:pPr eaLnBrk="1" hangingPunct="1"/>
            <a:r>
              <a:rPr lang="ja-JP" altLang="de-DE" sz="1800">
                <a:solidFill>
                  <a:srgbClr val="FF0000"/>
                </a:solidFill>
              </a:rPr>
              <a:t>乐  </a:t>
            </a:r>
            <a:r>
              <a:rPr lang="de-DE" altLang="de-DE"/>
              <a:t>machine studies </a:t>
            </a:r>
            <a:r>
              <a:rPr lang="de-DE" altLang="de-DE" sz="800"/>
              <a:t> </a:t>
            </a:r>
            <a:r>
              <a:rPr lang="de-DE" altLang="de-DE"/>
              <a:t>10 weeks (1000 hours)</a:t>
            </a:r>
          </a:p>
          <a:p>
            <a:pPr eaLnBrk="1" hangingPunct="1"/>
            <a:endParaRPr lang="de-DE" altLang="de-DE" sz="800"/>
          </a:p>
          <a:p>
            <a:pPr eaLnBrk="1" hangingPunct="1"/>
            <a:r>
              <a:rPr lang="de-DE" altLang="de-DE"/>
              <a:t>                                &gt; 500 hours / year</a:t>
            </a:r>
          </a:p>
          <a:p>
            <a:pPr eaLnBrk="1" hangingPunct="1"/>
            <a:r>
              <a:rPr lang="de-DE" altLang="de-DE"/>
              <a:t>                                   laser-electron interaction  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D18F2F7-485A-4807-8E8F-50593DFA6E62}"/>
              </a:ext>
            </a:extLst>
          </p:cNvPr>
          <p:cNvSpPr txBox="1"/>
          <p:nvPr/>
        </p:nvSpPr>
        <p:spPr>
          <a:xfrm>
            <a:off x="474209" y="3775901"/>
            <a:ext cx="34562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0"/>
              <a:t>H. Huck et al., Proc. FEL 2011, Shanghai, China, 5. </a:t>
            </a:r>
          </a:p>
        </p:txBody>
      </p:sp>
    </p:spTree>
    <p:extLst>
      <p:ext uri="{BB962C8B-B14F-4D97-AF65-F5344CB8AC3E}">
        <p14:creationId xmlns:p14="http://schemas.microsoft.com/office/powerpoint/2010/main" val="941165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4">
            <a:extLst>
              <a:ext uri="{FF2B5EF4-FFF2-40B4-BE49-F238E27FC236}">
                <a16:creationId xmlns:a16="http://schemas.microsoft.com/office/drawing/2014/main" id="{54294092-B33A-4773-9BFE-2B4B658D3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885" y="4257225"/>
            <a:ext cx="6881813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F537A96-6EE8-42D7-AFC4-8C77423C23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F15568-90D7-4528-9F1B-86B375B0D0F8}" type="slidenum">
              <a:rPr lang="de-DE" altLang="de-DE" smtClean="0"/>
              <a:pPr/>
              <a:t>8</a:t>
            </a:fld>
            <a:endParaRPr lang="de-DE" alt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0D2D502-4522-4257-BF65-A29B4744DFE3}"/>
              </a:ext>
            </a:extLst>
          </p:cNvPr>
          <p:cNvSpPr txBox="1"/>
          <p:nvPr/>
        </p:nvSpPr>
        <p:spPr>
          <a:xfrm>
            <a:off x="380999" y="342895"/>
            <a:ext cx="600959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>
                <a:solidFill>
                  <a:srgbClr val="0070C0"/>
                </a:solidFill>
              </a:rPr>
              <a:t>The synchrotron radiation source DELTA at TU Dortmund</a:t>
            </a:r>
          </a:p>
          <a:p>
            <a:endParaRPr lang="de-DE" sz="800">
              <a:solidFill>
                <a:srgbClr val="0070C0"/>
              </a:solidFill>
            </a:endParaRPr>
          </a:p>
          <a:p>
            <a:r>
              <a:rPr lang="de-DE" sz="1800"/>
              <a:t>Short-pulse facility since 2011</a:t>
            </a:r>
          </a:p>
          <a:p>
            <a:endParaRPr lang="de-DE" sz="800"/>
          </a:p>
        </p:txBody>
      </p:sp>
      <p:pic>
        <p:nvPicPr>
          <p:cNvPr id="11" name="Grafik 15">
            <a:extLst>
              <a:ext uri="{FF2B5EF4-FFF2-40B4-BE49-F238E27FC236}">
                <a16:creationId xmlns:a16="http://schemas.microsoft.com/office/drawing/2014/main" id="{C9746B00-B30E-4829-A77B-EB3AB85C2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587" y="3393270"/>
            <a:ext cx="2259013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C:\Users\khan\Videos\Pictures\DELTA-Laser-Apr11\comp\IMG_3003-slim.JPG">
            <a:extLst>
              <a:ext uri="{FF2B5EF4-FFF2-40B4-BE49-F238E27FC236}">
                <a16:creationId xmlns:a16="http://schemas.microsoft.com/office/drawing/2014/main" id="{73FBC13B-1E01-4D2D-BFA7-2FE152706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283" y="1381352"/>
            <a:ext cx="2519363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C:\Users\khan\Videos\Pictures\DELTA-SRN2013\comp\DSCN2754.png">
            <a:extLst>
              <a:ext uri="{FF2B5EF4-FFF2-40B4-BE49-F238E27FC236}">
                <a16:creationId xmlns:a16="http://schemas.microsoft.com/office/drawing/2014/main" id="{A6A312AD-FC49-4F8F-9921-0623E5FA9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5806" y="1116694"/>
            <a:ext cx="1620838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>
            <a:extLst>
              <a:ext uri="{FF2B5EF4-FFF2-40B4-BE49-F238E27FC236}">
                <a16:creationId xmlns:a16="http://schemas.microsoft.com/office/drawing/2014/main" id="{C56B2BEA-9BE2-4C6F-81D3-9AFDBD30F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4635" y="861480"/>
            <a:ext cx="2257425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C:\Users\khan\Videos\Pictures\DELTA-SRN2013\comp\DSCN2694.png">
            <a:extLst>
              <a:ext uri="{FF2B5EF4-FFF2-40B4-BE49-F238E27FC236}">
                <a16:creationId xmlns:a16="http://schemas.microsoft.com/office/drawing/2014/main" id="{FF077482-17BD-42CB-AEB9-54E1B2FB9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69163" y="471033"/>
            <a:ext cx="1722437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6AEB9CC0-50F2-4BC0-B1BE-8338D5D7BC43}"/>
              </a:ext>
            </a:extLst>
          </p:cNvPr>
          <p:cNvSpPr txBox="1"/>
          <p:nvPr/>
        </p:nvSpPr>
        <p:spPr>
          <a:xfrm>
            <a:off x="375556" y="2846723"/>
            <a:ext cx="260956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/>
              <a:t>Ti:sapphire laser system + BL 3</a:t>
            </a:r>
          </a:p>
          <a:p>
            <a:r>
              <a:rPr lang="de-DE" sz="1400" b="0"/>
              <a:t>wavelength 800 nm</a:t>
            </a:r>
          </a:p>
          <a:p>
            <a:r>
              <a:rPr lang="de-DE" sz="1400" b="0"/>
              <a:t>pulse energy 8 mJ</a:t>
            </a:r>
          </a:p>
          <a:p>
            <a:r>
              <a:rPr lang="de-DE" sz="1400" b="0"/>
              <a:t>repetition rate 1 kHz</a:t>
            </a:r>
          </a:p>
          <a:p>
            <a:r>
              <a:rPr lang="de-DE" sz="1400" b="0"/>
              <a:t>SHG, THG, OPA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24D5EB29-5BD2-4C27-AC6D-A41E6FEBDFD1}"/>
              </a:ext>
            </a:extLst>
          </p:cNvPr>
          <p:cNvSpPr txBox="1"/>
          <p:nvPr/>
        </p:nvSpPr>
        <p:spPr>
          <a:xfrm>
            <a:off x="3023865" y="3306184"/>
            <a:ext cx="20168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/>
              <a:t>Undulator U250</a:t>
            </a:r>
          </a:p>
          <a:p>
            <a:r>
              <a:rPr lang="de-DE" sz="1400" b="0"/>
              <a:t>period length 250 mm</a:t>
            </a:r>
          </a:p>
          <a:p>
            <a:r>
              <a:rPr lang="de-DE" sz="1400" b="0"/>
              <a:t>number of periods 7+3+7</a:t>
            </a:r>
          </a:p>
          <a:p>
            <a:r>
              <a:rPr lang="de-DE" sz="1400" b="0"/>
              <a:t>max. </a:t>
            </a:r>
            <a:r>
              <a:rPr lang="de-DE" sz="1400" b="0" i="1"/>
              <a:t>K</a:t>
            </a:r>
            <a:r>
              <a:rPr lang="de-DE" sz="1400" b="0"/>
              <a:t> value 10.3 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4FE59A08-9909-403F-8718-C347BA58D2AC}"/>
              </a:ext>
            </a:extLst>
          </p:cNvPr>
          <p:cNvSpPr txBox="1"/>
          <p:nvPr/>
        </p:nvSpPr>
        <p:spPr>
          <a:xfrm>
            <a:off x="4810576" y="2139712"/>
            <a:ext cx="214969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/>
              <a:t>Diagnostics hutch at BL 4</a:t>
            </a:r>
          </a:p>
          <a:p>
            <a:r>
              <a:rPr lang="de-DE" sz="1400" b="0"/>
              <a:t>photodiodes, streak camera</a:t>
            </a:r>
          </a:p>
          <a:p>
            <a:r>
              <a:rPr lang="de-DE" sz="1400" b="0"/>
              <a:t>screens and cameras</a:t>
            </a:r>
          </a:p>
          <a:p>
            <a:r>
              <a:rPr lang="de-DE" sz="1400" b="0"/>
              <a:t>spectrometers</a:t>
            </a:r>
          </a:p>
          <a:p>
            <a:r>
              <a:rPr lang="de-DE" sz="1400" b="0"/>
              <a:t>gated iCCD camera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15DF35B6-64ED-41DE-80C2-1F7BC6919285}"/>
              </a:ext>
            </a:extLst>
          </p:cNvPr>
          <p:cNvSpPr txBox="1"/>
          <p:nvPr/>
        </p:nvSpPr>
        <p:spPr>
          <a:xfrm>
            <a:off x="7170511" y="2778777"/>
            <a:ext cx="16943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/>
              <a:t>User beamline BL 5</a:t>
            </a:r>
          </a:p>
          <a:p>
            <a:r>
              <a:rPr lang="de-DE" sz="1400" b="0"/>
              <a:t>ARPES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8E5E473C-2365-469E-9D60-3D7E093DC4D2}"/>
              </a:ext>
            </a:extLst>
          </p:cNvPr>
          <p:cNvSpPr txBox="1"/>
          <p:nvPr/>
        </p:nvSpPr>
        <p:spPr>
          <a:xfrm>
            <a:off x="6784071" y="4936849"/>
            <a:ext cx="22891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/>
              <a:t>Terahertz beamline  BL 5a</a:t>
            </a:r>
          </a:p>
          <a:p>
            <a:r>
              <a:rPr lang="de-DE" sz="1400" b="0"/>
              <a:t>bolometers, Schottky diodes</a:t>
            </a:r>
          </a:p>
          <a:p>
            <a:r>
              <a:rPr lang="de-DE" sz="1400" b="0"/>
              <a:t>             FT-IR spectrometers</a:t>
            </a:r>
          </a:p>
          <a:p>
            <a:r>
              <a:rPr lang="de-DE" sz="1400" b="0"/>
              <a:t>                        Yb fiber laser</a:t>
            </a:r>
          </a:p>
        </p:txBody>
      </p:sp>
    </p:spTree>
    <p:extLst>
      <p:ext uri="{BB962C8B-B14F-4D97-AF65-F5344CB8AC3E}">
        <p14:creationId xmlns:p14="http://schemas.microsoft.com/office/powerpoint/2010/main" val="4021038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4C8B896-8DE8-4E81-994D-F140CF29E0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F15568-90D7-4528-9F1B-86B375B0D0F8}" type="slidenum">
              <a:rPr lang="de-DE" altLang="de-DE" smtClean="0"/>
              <a:pPr/>
              <a:t>9</a:t>
            </a:fld>
            <a:endParaRPr lang="de-DE" altLang="de-DE"/>
          </a:p>
        </p:txBody>
      </p:sp>
      <p:sp>
        <p:nvSpPr>
          <p:cNvPr id="4" name="Textfeld 4">
            <a:extLst>
              <a:ext uri="{FF2B5EF4-FFF2-40B4-BE49-F238E27FC236}">
                <a16:creationId xmlns:a16="http://schemas.microsoft.com/office/drawing/2014/main" id="{3C56B3EE-E792-450E-A0E0-C6A68F160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328" y="711654"/>
            <a:ext cx="5500224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800"/>
              <a:t>Coherent harmonic generation (CHG)</a:t>
            </a:r>
          </a:p>
          <a:p>
            <a:pPr eaLnBrk="1" hangingPunct="1"/>
            <a:r>
              <a:rPr lang="en-US" altLang="de-DE" sz="1800" b="0"/>
              <a:t>- laser-induced energy modulation within a bunch "slice"</a:t>
            </a:r>
          </a:p>
          <a:p>
            <a:pPr eaLnBrk="1" hangingPunct="1"/>
            <a:r>
              <a:rPr lang="en-US" altLang="de-DE" sz="1800" b="0"/>
              <a:t>- density modulation in a magnetic chicane</a:t>
            </a:r>
          </a:p>
          <a:p>
            <a:pPr eaLnBrk="1" hangingPunct="1"/>
            <a:r>
              <a:rPr lang="en-US" altLang="de-DE" sz="1800" b="0"/>
              <a:t>- coherent emission at harmonics of the laser wavelength </a:t>
            </a:r>
          </a:p>
          <a:p>
            <a:pPr eaLnBrk="1" hangingPunct="1"/>
            <a:endParaRPr lang="en-US" altLang="de-DE" sz="800"/>
          </a:p>
          <a:p>
            <a:pPr eaLnBrk="1" hangingPunct="1"/>
            <a:r>
              <a:rPr lang="en-US" altLang="de-DE" sz="1800"/>
              <a:t>Coherent terahertz (THz) radiation</a:t>
            </a:r>
          </a:p>
          <a:p>
            <a:pPr eaLnBrk="1" hangingPunct="1"/>
            <a:r>
              <a:rPr lang="en-US" altLang="de-DE" sz="1800" b="0"/>
              <a:t>- short "dip" due to energy-dependent path length </a:t>
            </a:r>
          </a:p>
          <a:p>
            <a:pPr eaLnBrk="1" hangingPunct="1"/>
            <a:r>
              <a:rPr lang="en-US" altLang="de-DE" sz="1800" b="0"/>
              <a:t>- coherent THz emission over several turns</a:t>
            </a:r>
          </a:p>
          <a:p>
            <a:pPr eaLnBrk="1" hangingPunct="1"/>
            <a:r>
              <a:rPr lang="en-US" altLang="de-DE" sz="1800" b="0"/>
              <a:t>- multiple dips from intensity-modulated laser pulses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A7126FC-7C8C-403F-8173-A4859822F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112" y="3165248"/>
            <a:ext cx="5753100" cy="185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F2900FC4-FDB9-4F9C-A113-75227CE6B5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012" y="5017860"/>
            <a:ext cx="68881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200">
                <a:solidFill>
                  <a:srgbClr val="0070C0"/>
                </a:solidFill>
              </a:rPr>
              <a:t>energy modulation       density modulation              single dip                   multiple dips</a:t>
            </a:r>
          </a:p>
          <a:p>
            <a:pPr eaLnBrk="1" hangingPunct="1"/>
            <a:r>
              <a:rPr lang="de-DE" altLang="de-DE" sz="1200"/>
              <a:t>                                          </a:t>
            </a:r>
            <a:r>
              <a:rPr lang="de-DE" altLang="de-DE" sz="1200">
                <a:sym typeface="Symbol" panose="05050102010706020507" pitchFamily="18" charset="2"/>
              </a:rPr>
              <a:t> vacuum-UV          broadband THz        narrowband THz radiation     </a:t>
            </a:r>
            <a:endParaRPr lang="de-DE" altLang="de-DE" sz="1200"/>
          </a:p>
        </p:txBody>
      </p:sp>
      <p:graphicFrame>
        <p:nvGraphicFramePr>
          <p:cNvPr id="7" name="Object 9">
            <a:extLst>
              <a:ext uri="{FF2B5EF4-FFF2-40B4-BE49-F238E27FC236}">
                <a16:creationId xmlns:a16="http://schemas.microsoft.com/office/drawing/2014/main" id="{3C1F4001-FEC9-4063-9BE5-49FC7CEBAE47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14112" y="5561468"/>
          <a:ext cx="7826374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3" name="CorelDRAW" r:id="rId4" imgW="10735296" imgH="2000644" progId="CorelDraw.Graphic.15">
                  <p:embed/>
                </p:oleObj>
              </mc:Choice>
              <mc:Fallback>
                <p:oleObj name="CorelDRAW" r:id="rId4" imgW="10735296" imgH="2000644" progId="CorelDraw.Graphic.15">
                  <p:embed/>
                  <p:pic>
                    <p:nvPicPr>
                      <p:cNvPr id="7" name="Object 9">
                        <a:extLst>
                          <a:ext uri="{FF2B5EF4-FFF2-40B4-BE49-F238E27FC236}">
                            <a16:creationId xmlns:a16="http://schemas.microsoft.com/office/drawing/2014/main" id="{3C1F4001-FEC9-4063-9BE5-49FC7CEBAE4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112" y="5561468"/>
                        <a:ext cx="7826374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feld 11">
            <a:extLst>
              <a:ext uri="{FF2B5EF4-FFF2-40B4-BE49-F238E27FC236}">
                <a16:creationId xmlns:a16="http://schemas.microsoft.com/office/drawing/2014/main" id="{DEA3B7BB-57F1-4727-BB8F-2BC5C1AF4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5249" y="5857875"/>
            <a:ext cx="11890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200">
                <a:solidFill>
                  <a:schemeClr val="bg1"/>
                </a:solidFill>
              </a:rPr>
              <a:t>100 ps (30 mm)</a:t>
            </a:r>
          </a:p>
        </p:txBody>
      </p:sp>
      <p:sp>
        <p:nvSpPr>
          <p:cNvPr id="9" name="Textfeld 12">
            <a:extLst>
              <a:ext uri="{FF2B5EF4-FFF2-40B4-BE49-F238E27FC236}">
                <a16:creationId xmlns:a16="http://schemas.microsoft.com/office/drawing/2014/main" id="{3D895E01-498B-49ED-9C19-86D308BDA8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4417" y="6162675"/>
            <a:ext cx="10759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200">
                <a:solidFill>
                  <a:srgbClr val="0000FF"/>
                </a:solidFill>
              </a:rPr>
              <a:t>50 fs (15 </a:t>
            </a:r>
            <a:r>
              <a:rPr lang="de-DE" altLang="de-DE" sz="1200">
                <a:solidFill>
                  <a:srgbClr val="0000FF"/>
                </a:solidFill>
                <a:latin typeface="Symbol" panose="05050102010706020507" pitchFamily="18" charset="2"/>
              </a:rPr>
              <a:t>m</a:t>
            </a:r>
            <a:r>
              <a:rPr lang="de-DE" altLang="de-DE" sz="1200">
                <a:solidFill>
                  <a:srgbClr val="0000FF"/>
                </a:solidFill>
              </a:rPr>
              <a:t>m) 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7B286DB-CDE7-4F55-A9D6-9877FF81C7E4}"/>
              </a:ext>
            </a:extLst>
          </p:cNvPr>
          <p:cNvSpPr txBox="1"/>
          <p:nvPr/>
        </p:nvSpPr>
        <p:spPr>
          <a:xfrm>
            <a:off x="380999" y="342895"/>
            <a:ext cx="600959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>
                <a:solidFill>
                  <a:srgbClr val="0070C0"/>
                </a:solidFill>
              </a:rPr>
              <a:t>The synchrotron radiation source DELTA at TU Dortmund</a:t>
            </a:r>
          </a:p>
          <a:p>
            <a:endParaRPr lang="de-DE" sz="800">
              <a:solidFill>
                <a:srgbClr val="0070C0"/>
              </a:solidFill>
            </a:endParaRPr>
          </a:p>
          <a:p>
            <a:endParaRPr lang="de-DE" sz="800"/>
          </a:p>
        </p:txBody>
      </p:sp>
    </p:spTree>
    <p:extLst>
      <p:ext uri="{BB962C8B-B14F-4D97-AF65-F5344CB8AC3E}">
        <p14:creationId xmlns:p14="http://schemas.microsoft.com/office/powerpoint/2010/main" val="3810138966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2451</Words>
  <Application>Microsoft Office PowerPoint</Application>
  <PresentationFormat>Bildschirmpräsentation (4:3)</PresentationFormat>
  <Paragraphs>484</Paragraphs>
  <Slides>24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24</vt:i4>
      </vt:variant>
    </vt:vector>
  </HeadingPairs>
  <TitlesOfParts>
    <vt:vector size="32" baseType="lpstr">
      <vt:lpstr>ＭＳ Ｐゴシック</vt:lpstr>
      <vt:lpstr>Arial</vt:lpstr>
      <vt:lpstr>Calibri</vt:lpstr>
      <vt:lpstr>Symbol</vt:lpstr>
      <vt:lpstr>Times New Roman</vt:lpstr>
      <vt:lpstr>Larissa-Design</vt:lpstr>
      <vt:lpstr>CorelDRAW</vt:lpstr>
      <vt:lpstr>Equation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Shaukat Khan</dc:creator>
  <cp:lastModifiedBy>Khan</cp:lastModifiedBy>
  <cp:revision>846</cp:revision>
  <dcterms:created xsi:type="dcterms:W3CDTF">2008-11-05T16:17:36Z</dcterms:created>
  <dcterms:modified xsi:type="dcterms:W3CDTF">2020-12-11T17:51:57Z</dcterms:modified>
</cp:coreProperties>
</file>